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Lst>
  <p:sldSz cy="10692000" cx="7560000"/>
  <p:notesSz cx="6858000" cy="9144000"/>
  <p:embeddedFontLst>
    <p:embeddedFont>
      <p:font typeface="Lora SemiBold"/>
      <p:regular r:id="rId9"/>
      <p:bold r:id="rId10"/>
      <p:italic r:id="rId11"/>
      <p:boldItalic r:id="rId12"/>
    </p:embeddedFont>
    <p:embeddedFont>
      <p:font typeface="Lora"/>
      <p:regular r:id="rId13"/>
      <p:bold r:id="rId14"/>
      <p:italic r:id="rId15"/>
      <p:boldItalic r:id="rId16"/>
    </p:embeddedFont>
    <p:embeddedFont>
      <p:font typeface="Cinzel Decorative"/>
      <p:regular r:id="rId17"/>
      <p:bold r:id="rId18"/>
    </p:embeddedFont>
    <p:embeddedFont>
      <p:font typeface="Rye"/>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LoraSemiBold-italic.fntdata"/><Relationship Id="rId10" Type="http://schemas.openxmlformats.org/officeDocument/2006/relationships/font" Target="fonts/LoraSemiBold-bold.fntdata"/><Relationship Id="rId13" Type="http://schemas.openxmlformats.org/officeDocument/2006/relationships/font" Target="fonts/Lora-regular.fntdata"/><Relationship Id="rId12" Type="http://schemas.openxmlformats.org/officeDocument/2006/relationships/font" Target="fonts/Lora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oraSemiBold-regular.fntdata"/><Relationship Id="rId15" Type="http://schemas.openxmlformats.org/officeDocument/2006/relationships/font" Target="fonts/Lora-italic.fntdata"/><Relationship Id="rId14" Type="http://schemas.openxmlformats.org/officeDocument/2006/relationships/font" Target="fonts/Lora-bold.fntdata"/><Relationship Id="rId17" Type="http://schemas.openxmlformats.org/officeDocument/2006/relationships/font" Target="fonts/CinzelDecorative-regular.fntdata"/><Relationship Id="rId16" Type="http://schemas.openxmlformats.org/officeDocument/2006/relationships/font" Target="fonts/Lora-boldItalic.fntdata"/><Relationship Id="rId5" Type="http://schemas.openxmlformats.org/officeDocument/2006/relationships/slide" Target="slides/slide1.xml"/><Relationship Id="rId19" Type="http://schemas.openxmlformats.org/officeDocument/2006/relationships/font" Target="fonts/Rye-regular.fntdata"/><Relationship Id="rId6" Type="http://schemas.openxmlformats.org/officeDocument/2006/relationships/slide" Target="slides/slide2.xml"/><Relationship Id="rId18" Type="http://schemas.openxmlformats.org/officeDocument/2006/relationships/font" Target="fonts/CinzelDecorative-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340ca69be2_0_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340ca69be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33762902d7_0_8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33762902d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3762902d7_0_3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33762902d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348024" y="327150"/>
            <a:ext cx="1973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010101"/>
                </a:solidFill>
                <a:latin typeface="Cinzel Decorative"/>
                <a:ea typeface="Cinzel Decorative"/>
                <a:cs typeface="Cinzel Decorative"/>
                <a:sym typeface="Cinzel Decorative"/>
              </a:rPr>
              <a:t>Published on March 12, 1892</a:t>
            </a:r>
            <a:endParaRPr sz="1000">
              <a:solidFill>
                <a:srgbClr val="010101"/>
              </a:solidFill>
              <a:latin typeface="Cinzel Decorative"/>
              <a:ea typeface="Cinzel Decorative"/>
              <a:cs typeface="Cinzel Decorative"/>
              <a:sym typeface="Cinzel Decorative"/>
            </a:endParaRPr>
          </a:p>
        </p:txBody>
      </p:sp>
      <p:grpSp>
        <p:nvGrpSpPr>
          <p:cNvPr id="55" name="Google Shape;55;p13"/>
          <p:cNvGrpSpPr/>
          <p:nvPr/>
        </p:nvGrpSpPr>
        <p:grpSpPr>
          <a:xfrm>
            <a:off x="2321600" y="356325"/>
            <a:ext cx="2912100" cy="81525"/>
            <a:chOff x="2321600" y="356325"/>
            <a:chExt cx="2912100" cy="81525"/>
          </a:xfrm>
        </p:grpSpPr>
        <p:cxnSp>
          <p:nvCxnSpPr>
            <p:cNvPr id="56" name="Google Shape;56;p13"/>
            <p:cNvCxnSpPr/>
            <p:nvPr/>
          </p:nvCxnSpPr>
          <p:spPr>
            <a:xfrm rot="10800000">
              <a:off x="2321600" y="356325"/>
              <a:ext cx="2912100" cy="0"/>
            </a:xfrm>
            <a:prstGeom prst="straightConnector1">
              <a:avLst/>
            </a:prstGeom>
            <a:noFill/>
            <a:ln cap="flat" cmpd="sng" w="9525">
              <a:solidFill>
                <a:srgbClr val="010101"/>
              </a:solidFill>
              <a:prstDash val="solid"/>
              <a:round/>
              <a:headEnd len="med" w="med" type="none"/>
              <a:tailEnd len="med" w="med" type="none"/>
            </a:ln>
          </p:spPr>
        </p:cxnSp>
        <p:cxnSp>
          <p:nvCxnSpPr>
            <p:cNvPr id="57" name="Google Shape;57;p13"/>
            <p:cNvCxnSpPr/>
            <p:nvPr/>
          </p:nvCxnSpPr>
          <p:spPr>
            <a:xfrm rot="10800000">
              <a:off x="2321600" y="391265"/>
              <a:ext cx="2912100" cy="0"/>
            </a:xfrm>
            <a:prstGeom prst="straightConnector1">
              <a:avLst/>
            </a:prstGeom>
            <a:noFill/>
            <a:ln cap="flat" cmpd="sng" w="19050">
              <a:solidFill>
                <a:srgbClr val="010101"/>
              </a:solidFill>
              <a:prstDash val="solid"/>
              <a:round/>
              <a:headEnd len="med" w="med" type="none"/>
              <a:tailEnd len="med" w="med" type="none"/>
            </a:ln>
          </p:spPr>
        </p:cxnSp>
        <p:cxnSp>
          <p:nvCxnSpPr>
            <p:cNvPr id="58" name="Google Shape;58;p13"/>
            <p:cNvCxnSpPr/>
            <p:nvPr/>
          </p:nvCxnSpPr>
          <p:spPr>
            <a:xfrm rot="10800000">
              <a:off x="2321600" y="437850"/>
              <a:ext cx="2912100" cy="0"/>
            </a:xfrm>
            <a:prstGeom prst="straightConnector1">
              <a:avLst/>
            </a:prstGeom>
            <a:noFill/>
            <a:ln cap="flat" cmpd="sng" w="38100">
              <a:solidFill>
                <a:srgbClr val="010101"/>
              </a:solidFill>
              <a:prstDash val="solid"/>
              <a:round/>
              <a:headEnd len="med" w="med" type="none"/>
              <a:tailEnd len="med" w="med" type="none"/>
            </a:ln>
          </p:spPr>
        </p:cxnSp>
      </p:grpSp>
      <p:sp>
        <p:nvSpPr>
          <p:cNvPr id="59" name="Google Shape;59;p13"/>
          <p:cNvSpPr txBox="1"/>
          <p:nvPr/>
        </p:nvSpPr>
        <p:spPr>
          <a:xfrm>
            <a:off x="5238357" y="327150"/>
            <a:ext cx="19737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000">
                <a:solidFill>
                  <a:srgbClr val="010101"/>
                </a:solidFill>
                <a:latin typeface="Cinzel Decorative"/>
                <a:ea typeface="Cinzel Decorative"/>
                <a:cs typeface="Cinzel Decorative"/>
                <a:sym typeface="Cinzel Decorative"/>
              </a:rPr>
              <a:t>Circulation: 10,000 Copies</a:t>
            </a:r>
            <a:endParaRPr sz="1000">
              <a:solidFill>
                <a:srgbClr val="010101"/>
              </a:solidFill>
              <a:latin typeface="Cinzel Decorative"/>
              <a:ea typeface="Cinzel Decorative"/>
              <a:cs typeface="Cinzel Decorative"/>
              <a:sym typeface="Cinzel Decorative"/>
            </a:endParaRPr>
          </a:p>
        </p:txBody>
      </p:sp>
      <p:sp>
        <p:nvSpPr>
          <p:cNvPr id="60" name="Google Shape;60;p13"/>
          <p:cNvSpPr txBox="1"/>
          <p:nvPr/>
        </p:nvSpPr>
        <p:spPr>
          <a:xfrm>
            <a:off x="348027" y="536056"/>
            <a:ext cx="6852000" cy="646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4200">
                <a:solidFill>
                  <a:srgbClr val="010101"/>
                </a:solidFill>
                <a:latin typeface="Rye"/>
                <a:ea typeface="Rye"/>
                <a:cs typeface="Rye"/>
                <a:sym typeface="Rye"/>
              </a:rPr>
              <a:t>THE GRAND CHRONICLE</a:t>
            </a:r>
            <a:endParaRPr sz="4200">
              <a:solidFill>
                <a:srgbClr val="010101"/>
              </a:solidFill>
              <a:latin typeface="Rye"/>
              <a:ea typeface="Rye"/>
              <a:cs typeface="Rye"/>
              <a:sym typeface="Rye"/>
            </a:endParaRPr>
          </a:p>
        </p:txBody>
      </p:sp>
      <p:grpSp>
        <p:nvGrpSpPr>
          <p:cNvPr id="61" name="Google Shape;61;p13"/>
          <p:cNvGrpSpPr/>
          <p:nvPr/>
        </p:nvGrpSpPr>
        <p:grpSpPr>
          <a:xfrm rot="10800000">
            <a:off x="357095" y="1190761"/>
            <a:ext cx="6840814" cy="81525"/>
            <a:chOff x="2321600" y="356325"/>
            <a:chExt cx="2912100" cy="81525"/>
          </a:xfrm>
        </p:grpSpPr>
        <p:cxnSp>
          <p:nvCxnSpPr>
            <p:cNvPr id="62" name="Google Shape;62;p13"/>
            <p:cNvCxnSpPr/>
            <p:nvPr/>
          </p:nvCxnSpPr>
          <p:spPr>
            <a:xfrm rot="10800000">
              <a:off x="2321600" y="356325"/>
              <a:ext cx="2912100" cy="0"/>
            </a:xfrm>
            <a:prstGeom prst="straightConnector1">
              <a:avLst/>
            </a:prstGeom>
            <a:noFill/>
            <a:ln cap="flat" cmpd="sng" w="9525">
              <a:solidFill>
                <a:srgbClr val="010101"/>
              </a:solidFill>
              <a:prstDash val="solid"/>
              <a:round/>
              <a:headEnd len="med" w="med" type="none"/>
              <a:tailEnd len="med" w="med" type="none"/>
            </a:ln>
          </p:spPr>
        </p:cxnSp>
        <p:cxnSp>
          <p:nvCxnSpPr>
            <p:cNvPr id="63" name="Google Shape;63;p13"/>
            <p:cNvCxnSpPr/>
            <p:nvPr/>
          </p:nvCxnSpPr>
          <p:spPr>
            <a:xfrm rot="10800000">
              <a:off x="2321600" y="391265"/>
              <a:ext cx="2912100" cy="0"/>
            </a:xfrm>
            <a:prstGeom prst="straightConnector1">
              <a:avLst/>
            </a:prstGeom>
            <a:noFill/>
            <a:ln cap="flat" cmpd="sng" w="19050">
              <a:solidFill>
                <a:srgbClr val="010101"/>
              </a:solidFill>
              <a:prstDash val="solid"/>
              <a:round/>
              <a:headEnd len="med" w="med" type="none"/>
              <a:tailEnd len="med" w="med" type="none"/>
            </a:ln>
          </p:spPr>
        </p:cxnSp>
        <p:cxnSp>
          <p:nvCxnSpPr>
            <p:cNvPr id="64" name="Google Shape;64;p13"/>
            <p:cNvCxnSpPr/>
            <p:nvPr/>
          </p:nvCxnSpPr>
          <p:spPr>
            <a:xfrm rot="10800000">
              <a:off x="2321600" y="437850"/>
              <a:ext cx="2912100" cy="0"/>
            </a:xfrm>
            <a:prstGeom prst="straightConnector1">
              <a:avLst/>
            </a:prstGeom>
            <a:noFill/>
            <a:ln cap="flat" cmpd="sng" w="38100">
              <a:solidFill>
                <a:srgbClr val="010101"/>
              </a:solidFill>
              <a:prstDash val="solid"/>
              <a:round/>
              <a:headEnd len="med" w="med" type="none"/>
              <a:tailEnd len="med" w="med" type="none"/>
            </a:ln>
          </p:spPr>
        </p:cxnSp>
      </p:grpSp>
      <p:sp>
        <p:nvSpPr>
          <p:cNvPr id="65" name="Google Shape;65;p13"/>
          <p:cNvSpPr/>
          <p:nvPr/>
        </p:nvSpPr>
        <p:spPr>
          <a:xfrm>
            <a:off x="4524150" y="1533300"/>
            <a:ext cx="2676000" cy="39744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3"/>
          <p:cNvSpPr/>
          <p:nvPr/>
        </p:nvSpPr>
        <p:spPr>
          <a:xfrm>
            <a:off x="360000" y="1533300"/>
            <a:ext cx="3971400" cy="39744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7" name="Google Shape;67;p13"/>
          <p:cNvPicPr preferRelativeResize="0"/>
          <p:nvPr/>
        </p:nvPicPr>
        <p:blipFill>
          <a:blip r:embed="rId3">
            <a:alphaModFix/>
          </a:blip>
          <a:stretch>
            <a:fillRect/>
          </a:stretch>
        </p:blipFill>
        <p:spPr>
          <a:xfrm>
            <a:off x="440275" y="1610501"/>
            <a:ext cx="3810849" cy="3819999"/>
          </a:xfrm>
          <a:prstGeom prst="rect">
            <a:avLst/>
          </a:prstGeom>
          <a:noFill/>
          <a:ln>
            <a:noFill/>
          </a:ln>
        </p:spPr>
      </p:pic>
      <p:sp>
        <p:nvSpPr>
          <p:cNvPr id="68" name="Google Shape;68;p13"/>
          <p:cNvSpPr txBox="1"/>
          <p:nvPr/>
        </p:nvSpPr>
        <p:spPr>
          <a:xfrm>
            <a:off x="4623001" y="1763394"/>
            <a:ext cx="2478300" cy="4617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010101"/>
                </a:solidFill>
                <a:latin typeface="Cinzel Decorative"/>
                <a:ea typeface="Cinzel Decorative"/>
                <a:cs typeface="Cinzel Decorative"/>
                <a:sym typeface="Cinzel Decorative"/>
              </a:rPr>
              <a:t>The World Witnesses</a:t>
            </a:r>
            <a:endParaRPr b="1" sz="1200">
              <a:solidFill>
                <a:srgbClr val="010101"/>
              </a:solidFill>
              <a:latin typeface="Cinzel Decorative"/>
              <a:ea typeface="Cinzel Decorative"/>
              <a:cs typeface="Cinzel Decorative"/>
              <a:sym typeface="Cinzel Decorative"/>
            </a:endParaRPr>
          </a:p>
          <a:p>
            <a:pPr indent="0" lvl="0" marL="0" rtl="0" algn="l">
              <a:lnSpc>
                <a:spcPct val="150000"/>
              </a:lnSpc>
              <a:spcBef>
                <a:spcPts val="0"/>
              </a:spcBef>
              <a:spcAft>
                <a:spcPts val="0"/>
              </a:spcAft>
              <a:buNone/>
            </a:pPr>
            <a:r>
              <a:rPr b="1" lang="uk" sz="1200">
                <a:solidFill>
                  <a:srgbClr val="010101"/>
                </a:solidFill>
                <a:latin typeface="Cinzel Decorative"/>
                <a:ea typeface="Cinzel Decorative"/>
                <a:cs typeface="Cinzel Decorative"/>
                <a:sym typeface="Cinzel Decorative"/>
              </a:rPr>
              <a:t>Unparalleled Progress</a:t>
            </a:r>
            <a:endParaRPr b="1" sz="1200">
              <a:solidFill>
                <a:srgbClr val="010101"/>
              </a:solidFill>
              <a:latin typeface="Cinzel Decorative"/>
              <a:ea typeface="Cinzel Decorative"/>
              <a:cs typeface="Cinzel Decorative"/>
              <a:sym typeface="Cinzel Decorative"/>
            </a:endParaRPr>
          </a:p>
        </p:txBody>
      </p:sp>
      <p:sp>
        <p:nvSpPr>
          <p:cNvPr id="69" name="Google Shape;69;p13"/>
          <p:cNvSpPr txBox="1"/>
          <p:nvPr/>
        </p:nvSpPr>
        <p:spPr>
          <a:xfrm>
            <a:off x="4700500" y="2360825"/>
            <a:ext cx="2345400" cy="28476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a:ea typeface="Lora"/>
                <a:cs typeface="Lora"/>
                <a:sym typeface="Lora"/>
              </a:rPr>
              <a:t>   The industrial world is experiencing a remarkable transformation as inventors push the boundaries of human ingenuity. From Thomas Edison's electrical advancements to Karl Benz's motorized vehicles, society is moving toward an age of mechanization and efficiency</a:t>
            </a:r>
            <a:r>
              <a:rPr lang="uk" sz="1000">
                <a:solidFill>
                  <a:srgbClr val="010101"/>
                </a:solidFill>
                <a:latin typeface="Lora"/>
                <a:ea typeface="Lora"/>
                <a:cs typeface="Lora"/>
                <a:sym typeface="Lora"/>
              </a:rPr>
              <a:t>.  Horse-drawn carriages, once promising a future, no longer dominate transportation.</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rPr lang="uk" sz="1000">
                <a:solidFill>
                  <a:srgbClr val="010101"/>
                </a:solidFill>
                <a:latin typeface="Lora"/>
                <a:ea typeface="Lora"/>
                <a:cs typeface="Lora"/>
                <a:sym typeface="Lora"/>
              </a:rPr>
              <a:t>   The streets of London and New York are now seeing the first motorized carriages, a future where horses may no longer dominate transportation.</a:t>
            </a:r>
            <a:endParaRPr sz="1000">
              <a:solidFill>
                <a:srgbClr val="010101"/>
              </a:solidFill>
              <a:latin typeface="Lora"/>
              <a:ea typeface="Lora"/>
              <a:cs typeface="Lora"/>
              <a:sym typeface="Lora"/>
            </a:endParaRPr>
          </a:p>
        </p:txBody>
      </p:sp>
      <p:sp>
        <p:nvSpPr>
          <p:cNvPr id="70" name="Google Shape;70;p13"/>
          <p:cNvSpPr txBox="1"/>
          <p:nvPr/>
        </p:nvSpPr>
        <p:spPr>
          <a:xfrm>
            <a:off x="359999" y="5619869"/>
            <a:ext cx="3971400" cy="1386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i="1" lang="uk" sz="900">
                <a:solidFill>
                  <a:srgbClr val="010101"/>
                </a:solidFill>
                <a:latin typeface="Lora"/>
                <a:ea typeface="Lora"/>
                <a:cs typeface="Lora"/>
                <a:sym typeface="Lora"/>
              </a:rPr>
              <a:t>A steam-powered locomotive alongside an early motor carriage</a:t>
            </a:r>
            <a:endParaRPr i="1" sz="900">
              <a:solidFill>
                <a:srgbClr val="010101"/>
              </a:solidFill>
              <a:latin typeface="Lora"/>
              <a:ea typeface="Lora"/>
              <a:cs typeface="Lora"/>
              <a:sym typeface="Lora"/>
            </a:endParaRPr>
          </a:p>
        </p:txBody>
      </p:sp>
      <p:cxnSp>
        <p:nvCxnSpPr>
          <p:cNvPr id="71" name="Google Shape;71;p13"/>
          <p:cNvCxnSpPr/>
          <p:nvPr/>
        </p:nvCxnSpPr>
        <p:spPr>
          <a:xfrm>
            <a:off x="360000" y="5883091"/>
            <a:ext cx="6838200" cy="0"/>
          </a:xfrm>
          <a:prstGeom prst="straightConnector1">
            <a:avLst/>
          </a:prstGeom>
          <a:noFill/>
          <a:ln cap="flat" cmpd="sng" w="19050">
            <a:solidFill>
              <a:srgbClr val="010101"/>
            </a:solidFill>
            <a:prstDash val="solid"/>
            <a:round/>
            <a:headEnd len="med" w="med" type="none"/>
            <a:tailEnd len="med" w="med" type="none"/>
          </a:ln>
        </p:spPr>
      </p:cxnSp>
      <p:sp>
        <p:nvSpPr>
          <p:cNvPr id="72" name="Google Shape;72;p13"/>
          <p:cNvSpPr txBox="1"/>
          <p:nvPr/>
        </p:nvSpPr>
        <p:spPr>
          <a:xfrm>
            <a:off x="360000" y="6037526"/>
            <a:ext cx="6840900" cy="307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2000">
                <a:solidFill>
                  <a:srgbClr val="010101"/>
                </a:solidFill>
                <a:latin typeface="Cinzel Decorative"/>
                <a:ea typeface="Cinzel Decorative"/>
                <a:cs typeface="Cinzel Decorative"/>
                <a:sym typeface="Cinzel Decorative"/>
              </a:rPr>
              <a:t>The World Witnesses Unparalleled Progress</a:t>
            </a:r>
            <a:endParaRPr b="1" sz="2000">
              <a:solidFill>
                <a:srgbClr val="010101"/>
              </a:solidFill>
              <a:latin typeface="Cinzel Decorative"/>
              <a:ea typeface="Cinzel Decorative"/>
              <a:cs typeface="Cinzel Decorative"/>
              <a:sym typeface="Cinzel Decorative"/>
            </a:endParaRPr>
          </a:p>
        </p:txBody>
      </p:sp>
      <p:grpSp>
        <p:nvGrpSpPr>
          <p:cNvPr id="73" name="Google Shape;73;p13"/>
          <p:cNvGrpSpPr/>
          <p:nvPr/>
        </p:nvGrpSpPr>
        <p:grpSpPr>
          <a:xfrm>
            <a:off x="2733215" y="6557775"/>
            <a:ext cx="4464832" cy="81525"/>
            <a:chOff x="2321600" y="356325"/>
            <a:chExt cx="2912100" cy="81525"/>
          </a:xfrm>
        </p:grpSpPr>
        <p:cxnSp>
          <p:nvCxnSpPr>
            <p:cNvPr id="74" name="Google Shape;74;p13"/>
            <p:cNvCxnSpPr/>
            <p:nvPr/>
          </p:nvCxnSpPr>
          <p:spPr>
            <a:xfrm rot="10800000">
              <a:off x="2321600" y="356325"/>
              <a:ext cx="2912100" cy="0"/>
            </a:xfrm>
            <a:prstGeom prst="straightConnector1">
              <a:avLst/>
            </a:prstGeom>
            <a:noFill/>
            <a:ln cap="flat" cmpd="sng" w="9525">
              <a:solidFill>
                <a:srgbClr val="010101"/>
              </a:solidFill>
              <a:prstDash val="solid"/>
              <a:round/>
              <a:headEnd len="med" w="med" type="none"/>
              <a:tailEnd len="med" w="med" type="none"/>
            </a:ln>
          </p:spPr>
        </p:cxnSp>
        <p:cxnSp>
          <p:nvCxnSpPr>
            <p:cNvPr id="75" name="Google Shape;75;p13"/>
            <p:cNvCxnSpPr/>
            <p:nvPr/>
          </p:nvCxnSpPr>
          <p:spPr>
            <a:xfrm rot="10800000">
              <a:off x="2321600" y="391265"/>
              <a:ext cx="2912100" cy="0"/>
            </a:xfrm>
            <a:prstGeom prst="straightConnector1">
              <a:avLst/>
            </a:prstGeom>
            <a:noFill/>
            <a:ln cap="flat" cmpd="sng" w="19050">
              <a:solidFill>
                <a:srgbClr val="010101"/>
              </a:solidFill>
              <a:prstDash val="solid"/>
              <a:round/>
              <a:headEnd len="med" w="med" type="none"/>
              <a:tailEnd len="med" w="med" type="none"/>
            </a:ln>
          </p:spPr>
        </p:cxnSp>
        <p:cxnSp>
          <p:nvCxnSpPr>
            <p:cNvPr id="76" name="Google Shape;76;p13"/>
            <p:cNvCxnSpPr/>
            <p:nvPr/>
          </p:nvCxnSpPr>
          <p:spPr>
            <a:xfrm rot="10800000">
              <a:off x="2321600" y="437850"/>
              <a:ext cx="2912100" cy="0"/>
            </a:xfrm>
            <a:prstGeom prst="straightConnector1">
              <a:avLst/>
            </a:prstGeom>
            <a:noFill/>
            <a:ln cap="flat" cmpd="sng" w="38100">
              <a:solidFill>
                <a:srgbClr val="010101"/>
              </a:solidFill>
              <a:prstDash val="solid"/>
              <a:round/>
              <a:headEnd len="med" w="med" type="none"/>
              <a:tailEnd len="med" w="med" type="none"/>
            </a:ln>
          </p:spPr>
        </p:cxnSp>
      </p:grpSp>
      <p:sp>
        <p:nvSpPr>
          <p:cNvPr id="77" name="Google Shape;77;p13"/>
          <p:cNvSpPr txBox="1"/>
          <p:nvPr/>
        </p:nvSpPr>
        <p:spPr>
          <a:xfrm>
            <a:off x="360000" y="6499750"/>
            <a:ext cx="2102100" cy="2001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300">
                <a:solidFill>
                  <a:srgbClr val="010101"/>
                </a:solidFill>
                <a:latin typeface="Lora SemiBold"/>
                <a:ea typeface="Lora SemiBold"/>
                <a:cs typeface="Lora SemiBold"/>
                <a:sym typeface="Lora SemiBold"/>
              </a:rPr>
              <a:t>The industrial world</a:t>
            </a:r>
            <a:endParaRPr sz="1300">
              <a:solidFill>
                <a:srgbClr val="010101"/>
              </a:solidFill>
              <a:latin typeface="Lora SemiBold"/>
              <a:ea typeface="Lora SemiBold"/>
              <a:cs typeface="Lora SemiBold"/>
              <a:sym typeface="Lora SemiBold"/>
            </a:endParaRPr>
          </a:p>
        </p:txBody>
      </p:sp>
      <p:sp>
        <p:nvSpPr>
          <p:cNvPr id="78" name="Google Shape;78;p13"/>
          <p:cNvSpPr txBox="1"/>
          <p:nvPr/>
        </p:nvSpPr>
        <p:spPr>
          <a:xfrm>
            <a:off x="360000" y="6857825"/>
            <a:ext cx="2102100" cy="34248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The industrial world is experiencing a remarkable transformation as inventors push the boundaries of human ingenuity. From Thomas Edison's electrical advancements to Karl Benz's motorized vehicles, society is moving toward an age of mechanization and efficiency.</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The streets of London and New York are now seeing the first motorized carriages, promising a future where horses may no longer dominate transportation. The streets of London and New York are now seeing the first motorized carriages.</a:t>
            </a:r>
            <a:endParaRPr sz="1000">
              <a:solidFill>
                <a:srgbClr val="010101"/>
              </a:solidFill>
              <a:latin typeface="Lora SemiBold"/>
              <a:ea typeface="Lora SemiBold"/>
              <a:cs typeface="Lora SemiBold"/>
              <a:sym typeface="Lora SemiBold"/>
            </a:endParaRPr>
          </a:p>
        </p:txBody>
      </p:sp>
      <p:sp>
        <p:nvSpPr>
          <p:cNvPr id="79" name="Google Shape;79;p13"/>
          <p:cNvSpPr txBox="1"/>
          <p:nvPr/>
        </p:nvSpPr>
        <p:spPr>
          <a:xfrm>
            <a:off x="2722975" y="6857825"/>
            <a:ext cx="2102100" cy="34248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A</a:t>
            </a:r>
            <a:r>
              <a:rPr lang="uk" sz="1000">
                <a:solidFill>
                  <a:srgbClr val="010101"/>
                </a:solidFill>
                <a:latin typeface="Lora SemiBold"/>
                <a:ea typeface="Lora SemiBold"/>
                <a:cs typeface="Lora SemiBold"/>
                <a:sym typeface="Lora SemiBold"/>
              </a:rPr>
              <a:t> remarkable transformation as inventors push the boundaries of human ingenuity. From Thomas Edison's electrical advancements to Karl Benz's motorized vehicles, society is moving toward an age of mechanization and efficiency. The streets of London and New York are now seeing the first motorized carriages, promising a future where horses may no longer dominate transportation.</a:t>
            </a:r>
            <a:r>
              <a:rPr lang="uk" sz="1000">
                <a:solidFill>
                  <a:srgbClr val="010101"/>
                </a:solidFill>
                <a:latin typeface="Lora SemiBold"/>
                <a:ea typeface="Lora SemiBold"/>
                <a:cs typeface="Lora SemiBold"/>
                <a:sym typeface="Lora SemiBold"/>
              </a:rPr>
              <a:t> </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The streets of London and New York are now seeing the first motorized carriages, promising a future where horses may no longer dominate transportation.</a:t>
            </a:r>
            <a:endParaRPr sz="1000">
              <a:solidFill>
                <a:srgbClr val="010101"/>
              </a:solidFill>
              <a:latin typeface="Lora SemiBold"/>
              <a:ea typeface="Lora SemiBold"/>
              <a:cs typeface="Lora SemiBold"/>
              <a:sym typeface="Lora SemiBold"/>
            </a:endParaRPr>
          </a:p>
        </p:txBody>
      </p:sp>
      <p:sp>
        <p:nvSpPr>
          <p:cNvPr id="80" name="Google Shape;80;p13"/>
          <p:cNvSpPr txBox="1"/>
          <p:nvPr/>
        </p:nvSpPr>
        <p:spPr>
          <a:xfrm>
            <a:off x="5097875" y="8397125"/>
            <a:ext cx="2102100" cy="18855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The streets of London and New York are now seeing the first motorized carriages, promising a future where horses may no longer dominate transportation. The streets of London and New York are now seeing the first motorized carriages, promising a future where horses may no longer dominate transportation.</a:t>
            </a:r>
            <a:endParaRPr sz="1000">
              <a:solidFill>
                <a:srgbClr val="010101"/>
              </a:solidFill>
              <a:latin typeface="Lora SemiBold"/>
              <a:ea typeface="Lora SemiBold"/>
              <a:cs typeface="Lora SemiBold"/>
              <a:sym typeface="Lora SemiBold"/>
            </a:endParaRPr>
          </a:p>
        </p:txBody>
      </p:sp>
      <p:sp>
        <p:nvSpPr>
          <p:cNvPr id="81" name="Google Shape;81;p13"/>
          <p:cNvSpPr txBox="1"/>
          <p:nvPr/>
        </p:nvSpPr>
        <p:spPr>
          <a:xfrm>
            <a:off x="5097875" y="6851750"/>
            <a:ext cx="2102100" cy="8619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i="1" lang="uk">
                <a:solidFill>
                  <a:srgbClr val="010101"/>
                </a:solidFill>
                <a:latin typeface="Lora"/>
                <a:ea typeface="Lora"/>
                <a:cs typeface="Lora"/>
                <a:sym typeface="Lora"/>
              </a:rPr>
              <a:t>"The age of steam was only the beginning; now, we enter the age of electricity and machines."</a:t>
            </a:r>
            <a:endParaRPr i="1">
              <a:solidFill>
                <a:srgbClr val="010101"/>
              </a:solidFill>
              <a:latin typeface="Lora"/>
              <a:ea typeface="Lora"/>
              <a:cs typeface="Lora"/>
              <a:sym typeface="Lora"/>
            </a:endParaRPr>
          </a:p>
        </p:txBody>
      </p:sp>
      <p:sp>
        <p:nvSpPr>
          <p:cNvPr id="82" name="Google Shape;82;p13"/>
          <p:cNvSpPr txBox="1"/>
          <p:nvPr/>
        </p:nvSpPr>
        <p:spPr>
          <a:xfrm>
            <a:off x="5097875" y="7952033"/>
            <a:ext cx="2102100" cy="1539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uk" sz="1000">
                <a:solidFill>
                  <a:srgbClr val="010101"/>
                </a:solidFill>
                <a:latin typeface="Lora SemiBold"/>
                <a:ea typeface="Lora SemiBold"/>
                <a:cs typeface="Lora SemiBold"/>
                <a:sym typeface="Lora SemiBold"/>
              </a:rPr>
              <a:t>– Professor Henry Clarkson</a:t>
            </a:r>
            <a:endParaRPr sz="1000">
              <a:solidFill>
                <a:srgbClr val="010101"/>
              </a:solidFill>
              <a:latin typeface="Lora SemiBold"/>
              <a:ea typeface="Lora SemiBold"/>
              <a:cs typeface="Lora SemiBold"/>
              <a:sym typeface="Lora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grpSp>
        <p:nvGrpSpPr>
          <p:cNvPr id="87" name="Google Shape;87;p14"/>
          <p:cNvGrpSpPr/>
          <p:nvPr/>
        </p:nvGrpSpPr>
        <p:grpSpPr>
          <a:xfrm>
            <a:off x="347984" y="327150"/>
            <a:ext cx="6864033" cy="153900"/>
            <a:chOff x="-7748226" y="327150"/>
            <a:chExt cx="6864033" cy="153900"/>
          </a:xfrm>
        </p:grpSpPr>
        <p:sp>
          <p:nvSpPr>
            <p:cNvPr id="88" name="Google Shape;88;p14"/>
            <p:cNvSpPr txBox="1"/>
            <p:nvPr/>
          </p:nvSpPr>
          <p:spPr>
            <a:xfrm>
              <a:off x="-7748226" y="327150"/>
              <a:ext cx="1973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010101"/>
                  </a:solidFill>
                  <a:latin typeface="Cinzel Decorative"/>
                  <a:ea typeface="Cinzel Decorative"/>
                  <a:cs typeface="Cinzel Decorative"/>
                  <a:sym typeface="Cinzel Decorative"/>
                </a:rPr>
                <a:t>Published on March 12, 1892</a:t>
              </a:r>
              <a:endParaRPr sz="1000">
                <a:solidFill>
                  <a:srgbClr val="010101"/>
                </a:solidFill>
                <a:latin typeface="Cinzel Decorative"/>
                <a:ea typeface="Cinzel Decorative"/>
                <a:cs typeface="Cinzel Decorative"/>
                <a:sym typeface="Cinzel Decorative"/>
              </a:endParaRPr>
            </a:p>
          </p:txBody>
        </p:sp>
        <p:grpSp>
          <p:nvGrpSpPr>
            <p:cNvPr id="89" name="Google Shape;89;p14"/>
            <p:cNvGrpSpPr/>
            <p:nvPr/>
          </p:nvGrpSpPr>
          <p:grpSpPr>
            <a:xfrm>
              <a:off x="-5774650" y="356325"/>
              <a:ext cx="2912100" cy="81525"/>
              <a:chOff x="2321600" y="356325"/>
              <a:chExt cx="2912100" cy="81525"/>
            </a:xfrm>
          </p:grpSpPr>
          <p:cxnSp>
            <p:nvCxnSpPr>
              <p:cNvPr id="90" name="Google Shape;90;p14"/>
              <p:cNvCxnSpPr/>
              <p:nvPr/>
            </p:nvCxnSpPr>
            <p:spPr>
              <a:xfrm rot="10800000">
                <a:off x="2321600" y="356325"/>
                <a:ext cx="2912100" cy="0"/>
              </a:xfrm>
              <a:prstGeom prst="straightConnector1">
                <a:avLst/>
              </a:prstGeom>
              <a:noFill/>
              <a:ln cap="flat" cmpd="sng" w="9525">
                <a:solidFill>
                  <a:srgbClr val="010101"/>
                </a:solidFill>
                <a:prstDash val="solid"/>
                <a:round/>
                <a:headEnd len="med" w="med" type="none"/>
                <a:tailEnd len="med" w="med" type="none"/>
              </a:ln>
            </p:spPr>
          </p:cxnSp>
          <p:cxnSp>
            <p:nvCxnSpPr>
              <p:cNvPr id="91" name="Google Shape;91;p14"/>
              <p:cNvCxnSpPr/>
              <p:nvPr/>
            </p:nvCxnSpPr>
            <p:spPr>
              <a:xfrm rot="10800000">
                <a:off x="2321600" y="391265"/>
                <a:ext cx="2912100" cy="0"/>
              </a:xfrm>
              <a:prstGeom prst="straightConnector1">
                <a:avLst/>
              </a:prstGeom>
              <a:noFill/>
              <a:ln cap="flat" cmpd="sng" w="19050">
                <a:solidFill>
                  <a:srgbClr val="010101"/>
                </a:solidFill>
                <a:prstDash val="solid"/>
                <a:round/>
                <a:headEnd len="med" w="med" type="none"/>
                <a:tailEnd len="med" w="med" type="none"/>
              </a:ln>
            </p:spPr>
          </p:cxnSp>
          <p:cxnSp>
            <p:nvCxnSpPr>
              <p:cNvPr id="92" name="Google Shape;92;p14"/>
              <p:cNvCxnSpPr/>
              <p:nvPr/>
            </p:nvCxnSpPr>
            <p:spPr>
              <a:xfrm rot="10800000">
                <a:off x="2321600" y="437850"/>
                <a:ext cx="2912100" cy="0"/>
              </a:xfrm>
              <a:prstGeom prst="straightConnector1">
                <a:avLst/>
              </a:prstGeom>
              <a:noFill/>
              <a:ln cap="flat" cmpd="sng" w="38100">
                <a:solidFill>
                  <a:srgbClr val="010101"/>
                </a:solidFill>
                <a:prstDash val="solid"/>
                <a:round/>
                <a:headEnd len="med" w="med" type="none"/>
                <a:tailEnd len="med" w="med" type="none"/>
              </a:ln>
            </p:spPr>
          </p:cxnSp>
        </p:grpSp>
        <p:sp>
          <p:nvSpPr>
            <p:cNvPr id="93" name="Google Shape;93;p14"/>
            <p:cNvSpPr txBox="1"/>
            <p:nvPr/>
          </p:nvSpPr>
          <p:spPr>
            <a:xfrm>
              <a:off x="-2857893" y="327150"/>
              <a:ext cx="19737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000">
                  <a:solidFill>
                    <a:srgbClr val="010101"/>
                  </a:solidFill>
                  <a:latin typeface="Cinzel Decorative"/>
                  <a:ea typeface="Cinzel Decorative"/>
                  <a:cs typeface="Cinzel Decorative"/>
                  <a:sym typeface="Cinzel Decorative"/>
                </a:rPr>
                <a:t>Circulation: 10,000 Copies</a:t>
              </a:r>
              <a:endParaRPr sz="1000">
                <a:solidFill>
                  <a:srgbClr val="010101"/>
                </a:solidFill>
                <a:latin typeface="Cinzel Decorative"/>
                <a:ea typeface="Cinzel Decorative"/>
                <a:cs typeface="Cinzel Decorative"/>
                <a:sym typeface="Cinzel Decorative"/>
              </a:endParaRPr>
            </a:p>
          </p:txBody>
        </p:sp>
      </p:grpSp>
      <p:sp>
        <p:nvSpPr>
          <p:cNvPr id="94" name="Google Shape;94;p14"/>
          <p:cNvSpPr txBox="1"/>
          <p:nvPr/>
        </p:nvSpPr>
        <p:spPr>
          <a:xfrm>
            <a:off x="360875" y="5265025"/>
            <a:ext cx="2102100" cy="1386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i="1" lang="uk" sz="900">
                <a:solidFill>
                  <a:srgbClr val="010101"/>
                </a:solidFill>
                <a:latin typeface="Lora"/>
                <a:ea typeface="Lora"/>
                <a:cs typeface="Lora"/>
                <a:sym typeface="Lora"/>
              </a:rPr>
              <a:t>Dr. William Harrow </a:t>
            </a:r>
            <a:endParaRPr i="1" sz="900">
              <a:solidFill>
                <a:srgbClr val="010101"/>
              </a:solidFill>
              <a:latin typeface="Lora"/>
              <a:ea typeface="Lora"/>
              <a:cs typeface="Lora"/>
              <a:sym typeface="Lora"/>
            </a:endParaRPr>
          </a:p>
        </p:txBody>
      </p:sp>
      <p:cxnSp>
        <p:nvCxnSpPr>
          <p:cNvPr id="95" name="Google Shape;95;p14"/>
          <p:cNvCxnSpPr/>
          <p:nvPr/>
        </p:nvCxnSpPr>
        <p:spPr>
          <a:xfrm>
            <a:off x="360875" y="10202930"/>
            <a:ext cx="6838200" cy="0"/>
          </a:xfrm>
          <a:prstGeom prst="straightConnector1">
            <a:avLst/>
          </a:prstGeom>
          <a:noFill/>
          <a:ln cap="flat" cmpd="sng" w="19050">
            <a:solidFill>
              <a:srgbClr val="010101"/>
            </a:solidFill>
            <a:prstDash val="solid"/>
            <a:round/>
            <a:headEnd len="med" w="med" type="none"/>
            <a:tailEnd len="med" w="med" type="none"/>
          </a:ln>
        </p:spPr>
      </p:cxnSp>
      <p:sp>
        <p:nvSpPr>
          <p:cNvPr id="96" name="Google Shape;96;p14"/>
          <p:cNvSpPr txBox="1"/>
          <p:nvPr/>
        </p:nvSpPr>
        <p:spPr>
          <a:xfrm>
            <a:off x="360876" y="659750"/>
            <a:ext cx="6838200" cy="307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2000">
                <a:solidFill>
                  <a:srgbClr val="010101"/>
                </a:solidFill>
                <a:latin typeface="Cinzel Decorative"/>
                <a:ea typeface="Cinzel Decorative"/>
                <a:cs typeface="Cinzel Decorative"/>
                <a:sym typeface="Cinzel Decorative"/>
              </a:rPr>
              <a:t>Doctors Develop Safer Anesthesia Methods</a:t>
            </a:r>
            <a:endParaRPr b="1" sz="2000">
              <a:solidFill>
                <a:srgbClr val="010101"/>
              </a:solidFill>
              <a:latin typeface="Cinzel Decorative"/>
              <a:ea typeface="Cinzel Decorative"/>
              <a:cs typeface="Cinzel Decorative"/>
              <a:sym typeface="Cinzel Decorative"/>
            </a:endParaRPr>
          </a:p>
        </p:txBody>
      </p:sp>
      <p:sp>
        <p:nvSpPr>
          <p:cNvPr id="97" name="Google Shape;97;p14"/>
          <p:cNvSpPr/>
          <p:nvPr/>
        </p:nvSpPr>
        <p:spPr>
          <a:xfrm>
            <a:off x="357975" y="1179600"/>
            <a:ext cx="2092200" cy="39144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98" name="Google Shape;98;p14"/>
          <p:cNvGrpSpPr/>
          <p:nvPr/>
        </p:nvGrpSpPr>
        <p:grpSpPr>
          <a:xfrm rot="10800000">
            <a:off x="2733255" y="1179600"/>
            <a:ext cx="4467161" cy="81525"/>
            <a:chOff x="2321600" y="356325"/>
            <a:chExt cx="2912100" cy="81525"/>
          </a:xfrm>
        </p:grpSpPr>
        <p:cxnSp>
          <p:nvCxnSpPr>
            <p:cNvPr id="99" name="Google Shape;99;p14"/>
            <p:cNvCxnSpPr/>
            <p:nvPr/>
          </p:nvCxnSpPr>
          <p:spPr>
            <a:xfrm rot="10800000">
              <a:off x="2321600" y="356325"/>
              <a:ext cx="2912100" cy="0"/>
            </a:xfrm>
            <a:prstGeom prst="straightConnector1">
              <a:avLst/>
            </a:prstGeom>
            <a:noFill/>
            <a:ln cap="flat" cmpd="sng" w="9525">
              <a:solidFill>
                <a:srgbClr val="010101"/>
              </a:solidFill>
              <a:prstDash val="solid"/>
              <a:round/>
              <a:headEnd len="med" w="med" type="none"/>
              <a:tailEnd len="med" w="med" type="none"/>
            </a:ln>
          </p:spPr>
        </p:cxnSp>
        <p:cxnSp>
          <p:nvCxnSpPr>
            <p:cNvPr id="100" name="Google Shape;100;p14"/>
            <p:cNvCxnSpPr/>
            <p:nvPr/>
          </p:nvCxnSpPr>
          <p:spPr>
            <a:xfrm rot="10800000">
              <a:off x="2321600" y="391265"/>
              <a:ext cx="2912100" cy="0"/>
            </a:xfrm>
            <a:prstGeom prst="straightConnector1">
              <a:avLst/>
            </a:prstGeom>
            <a:noFill/>
            <a:ln cap="flat" cmpd="sng" w="19050">
              <a:solidFill>
                <a:srgbClr val="010101"/>
              </a:solidFill>
              <a:prstDash val="solid"/>
              <a:round/>
              <a:headEnd len="med" w="med" type="none"/>
              <a:tailEnd len="med" w="med" type="none"/>
            </a:ln>
          </p:spPr>
        </p:cxnSp>
        <p:cxnSp>
          <p:nvCxnSpPr>
            <p:cNvPr id="101" name="Google Shape;101;p14"/>
            <p:cNvCxnSpPr/>
            <p:nvPr/>
          </p:nvCxnSpPr>
          <p:spPr>
            <a:xfrm rot="10800000">
              <a:off x="2321600" y="437850"/>
              <a:ext cx="2912100" cy="0"/>
            </a:xfrm>
            <a:prstGeom prst="straightConnector1">
              <a:avLst/>
            </a:prstGeom>
            <a:noFill/>
            <a:ln cap="flat" cmpd="sng" w="38100">
              <a:solidFill>
                <a:srgbClr val="010101"/>
              </a:solidFill>
              <a:prstDash val="solid"/>
              <a:round/>
              <a:headEnd len="med" w="med" type="none"/>
              <a:tailEnd len="med" w="med" type="none"/>
            </a:ln>
          </p:spPr>
        </p:cxnSp>
      </p:grpSp>
      <p:cxnSp>
        <p:nvCxnSpPr>
          <p:cNvPr id="102" name="Google Shape;102;p14"/>
          <p:cNvCxnSpPr/>
          <p:nvPr/>
        </p:nvCxnSpPr>
        <p:spPr>
          <a:xfrm>
            <a:off x="360875" y="8222321"/>
            <a:ext cx="6838200" cy="0"/>
          </a:xfrm>
          <a:prstGeom prst="straightConnector1">
            <a:avLst/>
          </a:prstGeom>
          <a:noFill/>
          <a:ln cap="flat" cmpd="sng" w="19050">
            <a:solidFill>
              <a:srgbClr val="010101"/>
            </a:solidFill>
            <a:prstDash val="solid"/>
            <a:round/>
            <a:headEnd len="med" w="med" type="none"/>
            <a:tailEnd len="med" w="med" type="none"/>
          </a:ln>
        </p:spPr>
      </p:cxnSp>
      <p:cxnSp>
        <p:nvCxnSpPr>
          <p:cNvPr id="103" name="Google Shape;103;p14"/>
          <p:cNvCxnSpPr/>
          <p:nvPr/>
        </p:nvCxnSpPr>
        <p:spPr>
          <a:xfrm>
            <a:off x="360875" y="5599155"/>
            <a:ext cx="6838200" cy="0"/>
          </a:xfrm>
          <a:prstGeom prst="straightConnector1">
            <a:avLst/>
          </a:prstGeom>
          <a:noFill/>
          <a:ln cap="flat" cmpd="sng" w="19050">
            <a:solidFill>
              <a:srgbClr val="010101"/>
            </a:solidFill>
            <a:prstDash val="solid"/>
            <a:round/>
            <a:headEnd len="med" w="med" type="none"/>
            <a:tailEnd len="med" w="med" type="none"/>
          </a:ln>
        </p:spPr>
      </p:cxnSp>
      <p:pic>
        <p:nvPicPr>
          <p:cNvPr id="104" name="Google Shape;104;p14"/>
          <p:cNvPicPr preferRelativeResize="0"/>
          <p:nvPr/>
        </p:nvPicPr>
        <p:blipFill rotWithShape="1">
          <a:blip r:embed="rId3">
            <a:alphaModFix/>
          </a:blip>
          <a:srcRect b="436" l="1731" r="430" t="436"/>
          <a:stretch/>
        </p:blipFill>
        <p:spPr>
          <a:xfrm>
            <a:off x="458937" y="1259601"/>
            <a:ext cx="1890276" cy="3754399"/>
          </a:xfrm>
          <a:prstGeom prst="rect">
            <a:avLst/>
          </a:prstGeom>
          <a:noFill/>
          <a:ln>
            <a:noFill/>
          </a:ln>
        </p:spPr>
      </p:pic>
      <p:sp>
        <p:nvSpPr>
          <p:cNvPr id="105" name="Google Shape;105;p14"/>
          <p:cNvSpPr txBox="1"/>
          <p:nvPr/>
        </p:nvSpPr>
        <p:spPr>
          <a:xfrm>
            <a:off x="2722975" y="1439557"/>
            <a:ext cx="2102100" cy="40020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Dr. William Harrow of Edinburgh Medical Academy has introduced a new form of ether-based anesthesia, significantly reducing surgical mortality rates. This innovation promises safer and less painful operations, offering hope to thousands. Dr. William Harrow of Edinburgh Medical Academy has introduced a new form of ether-based anesthesia, significantly reducing surgical mortality rates. This innovation promises safer and less painful operations, offering hope to thousands. </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Dr. William Harrow of Edinburgh Medical Academy has introduced a new form of ether-based anesthesia, significantly reducing.</a:t>
            </a:r>
            <a:endParaRPr sz="1000">
              <a:solidFill>
                <a:srgbClr val="010101"/>
              </a:solidFill>
              <a:latin typeface="Lora SemiBold"/>
              <a:ea typeface="Lora SemiBold"/>
              <a:cs typeface="Lora SemiBold"/>
              <a:sym typeface="Lora SemiBold"/>
            </a:endParaRPr>
          </a:p>
        </p:txBody>
      </p:sp>
      <p:sp>
        <p:nvSpPr>
          <p:cNvPr id="106" name="Google Shape;106;p14"/>
          <p:cNvSpPr txBox="1"/>
          <p:nvPr/>
        </p:nvSpPr>
        <p:spPr>
          <a:xfrm>
            <a:off x="5097875" y="1439557"/>
            <a:ext cx="2102100" cy="26553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a:t>
            </a:r>
            <a:r>
              <a:rPr lang="uk" sz="1000">
                <a:solidFill>
                  <a:srgbClr val="010101"/>
                </a:solidFill>
                <a:latin typeface="Lora SemiBold"/>
                <a:ea typeface="Lora SemiBold"/>
                <a:cs typeface="Lora SemiBold"/>
                <a:sym typeface="Lora SemiBold"/>
              </a:rPr>
              <a:t>This innovation promises safer and less painful operations, offering hope to thousands. Dr. William Harrow of Edinburgh Medical Academy has introduced a new form of ether-based anesthesia, significantly reducing surgical mortality rates.</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This innovation promises safer and less painful operations, offering hope to thousands. Dr. William Harrow  of Edinburgh Medical  of Edinburgh Medical Academy.</a:t>
            </a:r>
            <a:endParaRPr sz="1000">
              <a:solidFill>
                <a:srgbClr val="010101"/>
              </a:solidFill>
              <a:latin typeface="Lora SemiBold"/>
              <a:ea typeface="Lora SemiBold"/>
              <a:cs typeface="Lora SemiBold"/>
              <a:sym typeface="Lora SemiBold"/>
            </a:endParaRPr>
          </a:p>
        </p:txBody>
      </p:sp>
      <p:sp>
        <p:nvSpPr>
          <p:cNvPr id="107" name="Google Shape;107;p14"/>
          <p:cNvSpPr/>
          <p:nvPr/>
        </p:nvSpPr>
        <p:spPr>
          <a:xfrm>
            <a:off x="5097875" y="5865600"/>
            <a:ext cx="2092200" cy="19641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8" name="Google Shape;108;p14"/>
          <p:cNvPicPr preferRelativeResize="0"/>
          <p:nvPr/>
        </p:nvPicPr>
        <p:blipFill>
          <a:blip r:embed="rId4">
            <a:alphaModFix/>
          </a:blip>
          <a:stretch>
            <a:fillRect/>
          </a:stretch>
        </p:blipFill>
        <p:spPr>
          <a:xfrm>
            <a:off x="5171750" y="5944649"/>
            <a:ext cx="1944450" cy="1806003"/>
          </a:xfrm>
          <a:prstGeom prst="rect">
            <a:avLst/>
          </a:prstGeom>
          <a:noFill/>
          <a:ln>
            <a:noFill/>
          </a:ln>
        </p:spPr>
      </p:pic>
      <p:sp>
        <p:nvSpPr>
          <p:cNvPr id="109" name="Google Shape;109;p14"/>
          <p:cNvSpPr/>
          <p:nvPr/>
        </p:nvSpPr>
        <p:spPr>
          <a:xfrm>
            <a:off x="347975" y="5865600"/>
            <a:ext cx="2092200" cy="19641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0" name="Google Shape;110;p14"/>
          <p:cNvPicPr preferRelativeResize="0"/>
          <p:nvPr/>
        </p:nvPicPr>
        <p:blipFill>
          <a:blip r:embed="rId5">
            <a:alphaModFix/>
          </a:blip>
          <a:stretch>
            <a:fillRect/>
          </a:stretch>
        </p:blipFill>
        <p:spPr>
          <a:xfrm>
            <a:off x="421850" y="5944654"/>
            <a:ext cx="1944450" cy="1805992"/>
          </a:xfrm>
          <a:prstGeom prst="rect">
            <a:avLst/>
          </a:prstGeom>
          <a:noFill/>
          <a:ln>
            <a:noFill/>
          </a:ln>
        </p:spPr>
      </p:pic>
      <p:sp>
        <p:nvSpPr>
          <p:cNvPr id="111" name="Google Shape;111;p14"/>
          <p:cNvSpPr txBox="1"/>
          <p:nvPr/>
        </p:nvSpPr>
        <p:spPr>
          <a:xfrm>
            <a:off x="360875" y="7956700"/>
            <a:ext cx="2102100" cy="1386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i="1" lang="uk" sz="900">
                <a:solidFill>
                  <a:srgbClr val="010101"/>
                </a:solidFill>
                <a:latin typeface="Lora"/>
                <a:ea typeface="Lora"/>
                <a:cs typeface="Lora"/>
                <a:sym typeface="Lora"/>
              </a:rPr>
              <a:t>Lady Eleanor Pembroke</a:t>
            </a:r>
            <a:endParaRPr i="1" sz="900">
              <a:solidFill>
                <a:srgbClr val="010101"/>
              </a:solidFill>
              <a:latin typeface="Lora"/>
              <a:ea typeface="Lora"/>
              <a:cs typeface="Lora"/>
              <a:sym typeface="Lora"/>
            </a:endParaRPr>
          </a:p>
        </p:txBody>
      </p:sp>
      <p:sp>
        <p:nvSpPr>
          <p:cNvPr id="112" name="Google Shape;112;p14"/>
          <p:cNvSpPr txBox="1"/>
          <p:nvPr/>
        </p:nvSpPr>
        <p:spPr>
          <a:xfrm>
            <a:off x="5097875" y="7956700"/>
            <a:ext cx="2102100" cy="1386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i="1" lang="uk" sz="900">
                <a:solidFill>
                  <a:srgbClr val="010101"/>
                </a:solidFill>
                <a:latin typeface="Lora"/>
                <a:ea typeface="Lora"/>
                <a:cs typeface="Lora"/>
                <a:sym typeface="Lora"/>
              </a:rPr>
              <a:t>Lady Eleanor Pembroke</a:t>
            </a:r>
            <a:endParaRPr i="1" sz="900">
              <a:solidFill>
                <a:srgbClr val="010101"/>
              </a:solidFill>
              <a:latin typeface="Lora"/>
              <a:ea typeface="Lora"/>
              <a:cs typeface="Lora"/>
              <a:sym typeface="Lora"/>
            </a:endParaRPr>
          </a:p>
        </p:txBody>
      </p:sp>
      <p:sp>
        <p:nvSpPr>
          <p:cNvPr id="113" name="Google Shape;113;p14"/>
          <p:cNvSpPr txBox="1"/>
          <p:nvPr/>
        </p:nvSpPr>
        <p:spPr>
          <a:xfrm>
            <a:off x="2722975" y="6202057"/>
            <a:ext cx="2102100" cy="15009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With the establishment of institutions such as Girton College in Cambridge, women's access to higher education is expanding. Progressive scholars argue that educated women will contribute significantly to literature, science, and governance.</a:t>
            </a:r>
            <a:endParaRPr sz="1000">
              <a:solidFill>
                <a:srgbClr val="010101"/>
              </a:solidFill>
              <a:latin typeface="Lora SemiBold"/>
              <a:ea typeface="Lora SemiBold"/>
              <a:cs typeface="Lora SemiBold"/>
              <a:sym typeface="Lora SemiBold"/>
            </a:endParaRPr>
          </a:p>
        </p:txBody>
      </p:sp>
      <p:sp>
        <p:nvSpPr>
          <p:cNvPr id="114" name="Google Shape;114;p14"/>
          <p:cNvSpPr txBox="1"/>
          <p:nvPr/>
        </p:nvSpPr>
        <p:spPr>
          <a:xfrm>
            <a:off x="2722975" y="5839068"/>
            <a:ext cx="2102100" cy="1848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b="1" lang="uk" sz="1200">
                <a:solidFill>
                  <a:srgbClr val="010101"/>
                </a:solidFill>
                <a:latin typeface="Cinzel Decorative"/>
                <a:ea typeface="Cinzel Decorative"/>
                <a:cs typeface="Cinzel Decorative"/>
                <a:sym typeface="Cinzel Decorative"/>
              </a:rPr>
              <a:t>College in Cambridge</a:t>
            </a:r>
            <a:endParaRPr b="1" sz="1200">
              <a:solidFill>
                <a:srgbClr val="010101"/>
              </a:solidFill>
              <a:latin typeface="Cinzel Decorative"/>
              <a:ea typeface="Cinzel Decorative"/>
              <a:cs typeface="Cinzel Decorative"/>
              <a:sym typeface="Cinzel Decorative"/>
            </a:endParaRPr>
          </a:p>
        </p:txBody>
      </p:sp>
      <p:sp>
        <p:nvSpPr>
          <p:cNvPr id="115" name="Google Shape;115;p14"/>
          <p:cNvSpPr txBox="1"/>
          <p:nvPr/>
        </p:nvSpPr>
        <p:spPr>
          <a:xfrm>
            <a:off x="5097875" y="5245650"/>
            <a:ext cx="2102100" cy="1539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i="1" lang="uk" sz="1000">
                <a:solidFill>
                  <a:srgbClr val="010101"/>
                </a:solidFill>
                <a:latin typeface="Lora"/>
                <a:ea typeface="Lora"/>
                <a:cs typeface="Lora"/>
                <a:sym typeface="Lora"/>
              </a:rPr>
              <a:t>– Professor Henry Clarkson</a:t>
            </a:r>
            <a:endParaRPr sz="1000">
              <a:solidFill>
                <a:srgbClr val="010101"/>
              </a:solidFill>
              <a:latin typeface="Lora"/>
              <a:ea typeface="Lora"/>
              <a:cs typeface="Lora"/>
              <a:sym typeface="Lora"/>
            </a:endParaRPr>
          </a:p>
        </p:txBody>
      </p:sp>
      <p:sp>
        <p:nvSpPr>
          <p:cNvPr id="116" name="Google Shape;116;p14"/>
          <p:cNvSpPr txBox="1"/>
          <p:nvPr/>
        </p:nvSpPr>
        <p:spPr>
          <a:xfrm>
            <a:off x="5097875" y="4310775"/>
            <a:ext cx="2102100" cy="6465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i="1" lang="uk">
                <a:solidFill>
                  <a:srgbClr val="010101"/>
                </a:solidFill>
                <a:latin typeface="Lora"/>
                <a:ea typeface="Lora"/>
                <a:cs typeface="Lora"/>
                <a:sym typeface="Lora"/>
              </a:rPr>
              <a:t>"For the first time, we can truly lessen the agony of the knife."</a:t>
            </a:r>
            <a:endParaRPr i="1">
              <a:solidFill>
                <a:srgbClr val="010101"/>
              </a:solidFill>
              <a:latin typeface="Lora"/>
              <a:ea typeface="Lora"/>
              <a:cs typeface="Lora"/>
              <a:sym typeface="Lora"/>
            </a:endParaRPr>
          </a:p>
        </p:txBody>
      </p:sp>
      <p:sp>
        <p:nvSpPr>
          <p:cNvPr id="117" name="Google Shape;117;p14"/>
          <p:cNvSpPr txBox="1"/>
          <p:nvPr/>
        </p:nvSpPr>
        <p:spPr>
          <a:xfrm>
            <a:off x="2722975" y="8427636"/>
            <a:ext cx="2102100" cy="15009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With the establishment of institutions such as Girton College in Cambridge, women's access to higher education is expanding. Progressive scholars argue that educated women will contribute significantly to literature, science, and governance.</a:t>
            </a:r>
            <a:endParaRPr sz="1000">
              <a:solidFill>
                <a:srgbClr val="010101"/>
              </a:solidFill>
              <a:latin typeface="Lora SemiBold"/>
              <a:ea typeface="Lora SemiBold"/>
              <a:cs typeface="Lora SemiBold"/>
              <a:sym typeface="Lora SemiBold"/>
            </a:endParaRPr>
          </a:p>
        </p:txBody>
      </p:sp>
      <p:sp>
        <p:nvSpPr>
          <p:cNvPr id="118" name="Google Shape;118;p14"/>
          <p:cNvSpPr txBox="1"/>
          <p:nvPr/>
        </p:nvSpPr>
        <p:spPr>
          <a:xfrm>
            <a:off x="353025" y="8427636"/>
            <a:ext cx="2102100" cy="15009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Progressive scholars argue that educated women will contribute significantly to literature, science, and governance.  access to higher education is expanding. Progressive scholars argue that educated women will contribute significantly to literature.</a:t>
            </a:r>
            <a:endParaRPr sz="1000">
              <a:solidFill>
                <a:srgbClr val="010101"/>
              </a:solidFill>
              <a:latin typeface="Lora SemiBold"/>
              <a:ea typeface="Lora SemiBold"/>
              <a:cs typeface="Lora SemiBold"/>
              <a:sym typeface="Lora SemiBold"/>
            </a:endParaRPr>
          </a:p>
        </p:txBody>
      </p:sp>
      <p:sp>
        <p:nvSpPr>
          <p:cNvPr id="119" name="Google Shape;119;p14"/>
          <p:cNvSpPr txBox="1"/>
          <p:nvPr/>
        </p:nvSpPr>
        <p:spPr>
          <a:xfrm>
            <a:off x="5092925" y="8427636"/>
            <a:ext cx="2102100" cy="15009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Access to higher education is expanding. Progressive scholars argue that educated women will contribute significantly to literature, science, and governance Progressive scholars argue that educated women will contribute.</a:t>
            </a:r>
            <a:endParaRPr sz="1000">
              <a:solidFill>
                <a:srgbClr val="010101"/>
              </a:solidFill>
              <a:latin typeface="Lora SemiBold"/>
              <a:ea typeface="Lora SemiBold"/>
              <a:cs typeface="Lora SemiBold"/>
              <a:sym typeface="Lora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15"/>
          <p:cNvGrpSpPr/>
          <p:nvPr/>
        </p:nvGrpSpPr>
        <p:grpSpPr>
          <a:xfrm>
            <a:off x="347984" y="327150"/>
            <a:ext cx="6864033" cy="153900"/>
            <a:chOff x="-7748226" y="327150"/>
            <a:chExt cx="6864033" cy="153900"/>
          </a:xfrm>
        </p:grpSpPr>
        <p:sp>
          <p:nvSpPr>
            <p:cNvPr id="125" name="Google Shape;125;p15"/>
            <p:cNvSpPr txBox="1"/>
            <p:nvPr/>
          </p:nvSpPr>
          <p:spPr>
            <a:xfrm>
              <a:off x="-7748226" y="327150"/>
              <a:ext cx="1973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010101"/>
                  </a:solidFill>
                  <a:latin typeface="Cinzel Decorative"/>
                  <a:ea typeface="Cinzel Decorative"/>
                  <a:cs typeface="Cinzel Decorative"/>
                  <a:sym typeface="Cinzel Decorative"/>
                </a:rPr>
                <a:t>Published on March 12, 1892</a:t>
              </a:r>
              <a:endParaRPr sz="1000">
                <a:solidFill>
                  <a:srgbClr val="010101"/>
                </a:solidFill>
                <a:latin typeface="Cinzel Decorative"/>
                <a:ea typeface="Cinzel Decorative"/>
                <a:cs typeface="Cinzel Decorative"/>
                <a:sym typeface="Cinzel Decorative"/>
              </a:endParaRPr>
            </a:p>
          </p:txBody>
        </p:sp>
        <p:grpSp>
          <p:nvGrpSpPr>
            <p:cNvPr id="126" name="Google Shape;126;p15"/>
            <p:cNvGrpSpPr/>
            <p:nvPr/>
          </p:nvGrpSpPr>
          <p:grpSpPr>
            <a:xfrm>
              <a:off x="-5774650" y="356325"/>
              <a:ext cx="2912100" cy="81525"/>
              <a:chOff x="2321600" y="356325"/>
              <a:chExt cx="2912100" cy="81525"/>
            </a:xfrm>
          </p:grpSpPr>
          <p:cxnSp>
            <p:nvCxnSpPr>
              <p:cNvPr id="127" name="Google Shape;127;p15"/>
              <p:cNvCxnSpPr/>
              <p:nvPr/>
            </p:nvCxnSpPr>
            <p:spPr>
              <a:xfrm rot="10800000">
                <a:off x="2321600" y="356325"/>
                <a:ext cx="2912100" cy="0"/>
              </a:xfrm>
              <a:prstGeom prst="straightConnector1">
                <a:avLst/>
              </a:prstGeom>
              <a:noFill/>
              <a:ln cap="flat" cmpd="sng" w="9525">
                <a:solidFill>
                  <a:srgbClr val="010101"/>
                </a:solidFill>
                <a:prstDash val="solid"/>
                <a:round/>
                <a:headEnd len="med" w="med" type="none"/>
                <a:tailEnd len="med" w="med" type="none"/>
              </a:ln>
            </p:spPr>
          </p:cxnSp>
          <p:cxnSp>
            <p:nvCxnSpPr>
              <p:cNvPr id="128" name="Google Shape;128;p15"/>
              <p:cNvCxnSpPr/>
              <p:nvPr/>
            </p:nvCxnSpPr>
            <p:spPr>
              <a:xfrm rot="10800000">
                <a:off x="2321600" y="391265"/>
                <a:ext cx="2912100" cy="0"/>
              </a:xfrm>
              <a:prstGeom prst="straightConnector1">
                <a:avLst/>
              </a:prstGeom>
              <a:noFill/>
              <a:ln cap="flat" cmpd="sng" w="19050">
                <a:solidFill>
                  <a:srgbClr val="010101"/>
                </a:solidFill>
                <a:prstDash val="solid"/>
                <a:round/>
                <a:headEnd len="med" w="med" type="none"/>
                <a:tailEnd len="med" w="med" type="none"/>
              </a:ln>
            </p:spPr>
          </p:cxnSp>
          <p:cxnSp>
            <p:nvCxnSpPr>
              <p:cNvPr id="129" name="Google Shape;129;p15"/>
              <p:cNvCxnSpPr/>
              <p:nvPr/>
            </p:nvCxnSpPr>
            <p:spPr>
              <a:xfrm rot="10800000">
                <a:off x="2321600" y="437850"/>
                <a:ext cx="2912100" cy="0"/>
              </a:xfrm>
              <a:prstGeom prst="straightConnector1">
                <a:avLst/>
              </a:prstGeom>
              <a:noFill/>
              <a:ln cap="flat" cmpd="sng" w="38100">
                <a:solidFill>
                  <a:srgbClr val="010101"/>
                </a:solidFill>
                <a:prstDash val="solid"/>
                <a:round/>
                <a:headEnd len="med" w="med" type="none"/>
                <a:tailEnd len="med" w="med" type="none"/>
              </a:ln>
            </p:spPr>
          </p:cxnSp>
        </p:grpSp>
        <p:sp>
          <p:nvSpPr>
            <p:cNvPr id="130" name="Google Shape;130;p15"/>
            <p:cNvSpPr txBox="1"/>
            <p:nvPr/>
          </p:nvSpPr>
          <p:spPr>
            <a:xfrm>
              <a:off x="-2857893" y="327150"/>
              <a:ext cx="19737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000">
                  <a:solidFill>
                    <a:srgbClr val="010101"/>
                  </a:solidFill>
                  <a:latin typeface="Cinzel Decorative"/>
                  <a:ea typeface="Cinzel Decorative"/>
                  <a:cs typeface="Cinzel Decorative"/>
                  <a:sym typeface="Cinzel Decorative"/>
                </a:rPr>
                <a:t>Circulation: 10,000 Copies</a:t>
              </a:r>
              <a:endParaRPr sz="1000">
                <a:solidFill>
                  <a:srgbClr val="010101"/>
                </a:solidFill>
                <a:latin typeface="Cinzel Decorative"/>
                <a:ea typeface="Cinzel Decorative"/>
                <a:cs typeface="Cinzel Decorative"/>
                <a:sym typeface="Cinzel Decorative"/>
              </a:endParaRPr>
            </a:p>
          </p:txBody>
        </p:sp>
      </p:grpSp>
      <p:sp>
        <p:nvSpPr>
          <p:cNvPr id="131" name="Google Shape;131;p15"/>
          <p:cNvSpPr txBox="1"/>
          <p:nvPr/>
        </p:nvSpPr>
        <p:spPr>
          <a:xfrm>
            <a:off x="347975" y="659750"/>
            <a:ext cx="1754400" cy="246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600">
                <a:solidFill>
                  <a:srgbClr val="010101"/>
                </a:solidFill>
                <a:latin typeface="Cinzel Decorative"/>
                <a:ea typeface="Cinzel Decorative"/>
                <a:cs typeface="Cinzel Decorative"/>
                <a:sym typeface="Cinzel Decorative"/>
              </a:rPr>
              <a:t>Faster Trade</a:t>
            </a:r>
            <a:endParaRPr b="1" sz="1600">
              <a:solidFill>
                <a:srgbClr val="010101"/>
              </a:solidFill>
              <a:latin typeface="Cinzel Decorative"/>
              <a:ea typeface="Cinzel Decorative"/>
              <a:cs typeface="Cinzel Decorative"/>
              <a:sym typeface="Cinzel Decorative"/>
            </a:endParaRPr>
          </a:p>
        </p:txBody>
      </p:sp>
      <p:sp>
        <p:nvSpPr>
          <p:cNvPr id="132" name="Google Shape;132;p15"/>
          <p:cNvSpPr txBox="1"/>
          <p:nvPr/>
        </p:nvSpPr>
        <p:spPr>
          <a:xfrm>
            <a:off x="2233600" y="4876925"/>
            <a:ext cx="3101400" cy="1386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i="1" lang="uk" sz="900">
                <a:solidFill>
                  <a:srgbClr val="010101"/>
                </a:solidFill>
                <a:latin typeface="Lora"/>
                <a:ea typeface="Lora"/>
                <a:cs typeface="Lora"/>
                <a:sym typeface="Lora"/>
              </a:rPr>
              <a:t>A steam-powered alongside an early motor carriage</a:t>
            </a:r>
            <a:endParaRPr i="1" sz="900">
              <a:solidFill>
                <a:srgbClr val="010101"/>
              </a:solidFill>
              <a:latin typeface="Lora"/>
              <a:ea typeface="Lora"/>
              <a:cs typeface="Lora"/>
              <a:sym typeface="Lora"/>
            </a:endParaRPr>
          </a:p>
        </p:txBody>
      </p:sp>
      <p:sp>
        <p:nvSpPr>
          <p:cNvPr id="133" name="Google Shape;133;p15"/>
          <p:cNvSpPr txBox="1"/>
          <p:nvPr/>
        </p:nvSpPr>
        <p:spPr>
          <a:xfrm>
            <a:off x="347975" y="1130050"/>
            <a:ext cx="1754400" cy="34248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With the continuous expansion of the railway network across the British Empire, journeys that once took weeks are now accomplished in days.  The Trans-Siberian Railway and the Indian Rail Indian Rail Indian Rail Network promise unprecedented connectivity, bolstering commerce and military efficiency.</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The Trans-Siberian Railway and the Rail Network promise bolstering commerce and military efficiency.</a:t>
            </a:r>
            <a:endParaRPr sz="1000">
              <a:solidFill>
                <a:srgbClr val="010101"/>
              </a:solidFill>
              <a:latin typeface="Lora SemiBold"/>
              <a:ea typeface="Lora SemiBold"/>
              <a:cs typeface="Lora SemiBold"/>
              <a:sym typeface="Lora SemiBold"/>
            </a:endParaRPr>
          </a:p>
        </p:txBody>
      </p:sp>
      <p:cxnSp>
        <p:nvCxnSpPr>
          <p:cNvPr id="134" name="Google Shape;134;p15"/>
          <p:cNvCxnSpPr/>
          <p:nvPr/>
        </p:nvCxnSpPr>
        <p:spPr>
          <a:xfrm>
            <a:off x="360875" y="10202930"/>
            <a:ext cx="6838200" cy="0"/>
          </a:xfrm>
          <a:prstGeom prst="straightConnector1">
            <a:avLst/>
          </a:prstGeom>
          <a:noFill/>
          <a:ln cap="flat" cmpd="sng" w="19050">
            <a:solidFill>
              <a:srgbClr val="010101"/>
            </a:solidFill>
            <a:prstDash val="solid"/>
            <a:round/>
            <a:headEnd len="med" w="med" type="none"/>
            <a:tailEnd len="med" w="med" type="none"/>
          </a:ln>
        </p:spPr>
      </p:cxnSp>
      <p:sp>
        <p:nvSpPr>
          <p:cNvPr id="135" name="Google Shape;135;p15"/>
          <p:cNvSpPr txBox="1"/>
          <p:nvPr/>
        </p:nvSpPr>
        <p:spPr>
          <a:xfrm>
            <a:off x="5457625" y="659750"/>
            <a:ext cx="1754400" cy="2463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600">
                <a:solidFill>
                  <a:srgbClr val="010101"/>
                </a:solidFill>
                <a:latin typeface="Cinzel Decorative"/>
                <a:ea typeface="Cinzel Decorative"/>
                <a:cs typeface="Cinzel Decorative"/>
                <a:sym typeface="Cinzel Decorative"/>
              </a:rPr>
              <a:t>Faster Trade</a:t>
            </a:r>
            <a:endParaRPr b="1" sz="1600">
              <a:solidFill>
                <a:srgbClr val="010101"/>
              </a:solidFill>
              <a:latin typeface="Cinzel Decorative"/>
              <a:ea typeface="Cinzel Decorative"/>
              <a:cs typeface="Cinzel Decorative"/>
              <a:sym typeface="Cinzel Decorative"/>
            </a:endParaRPr>
          </a:p>
        </p:txBody>
      </p:sp>
      <p:sp>
        <p:nvSpPr>
          <p:cNvPr id="136" name="Google Shape;136;p15"/>
          <p:cNvSpPr txBox="1"/>
          <p:nvPr/>
        </p:nvSpPr>
        <p:spPr>
          <a:xfrm>
            <a:off x="5457625" y="1130050"/>
            <a:ext cx="1754400" cy="36171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R</a:t>
            </a:r>
            <a:r>
              <a:rPr lang="uk" sz="1000">
                <a:solidFill>
                  <a:srgbClr val="010101"/>
                </a:solidFill>
                <a:latin typeface="Lora SemiBold"/>
                <a:ea typeface="Lora SemiBold"/>
                <a:cs typeface="Lora SemiBold"/>
                <a:sym typeface="Lora SemiBold"/>
              </a:rPr>
              <a:t>ailway network across the British Empire, journeys that once took weeks are now accomplished in days.  The Trans-Siberian Railway and the Indian Rail Indian Rail Indian Rail Network promise unprecedented connectivity, bolstering commerce and military efficiency.</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Clr>
                <a:schemeClr val="dk1"/>
              </a:buClr>
              <a:buSzPts val="1100"/>
              <a:buFont typeface="Arial"/>
              <a:buNone/>
            </a:pPr>
            <a:r>
              <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The Trans-Siberian Railway and the Rail Network promise unprecedented connectivity, unprecedented connectivity, bolstering commerce and military efficiency.</a:t>
            </a:r>
            <a:endParaRPr sz="1000">
              <a:solidFill>
                <a:srgbClr val="010101"/>
              </a:solidFill>
              <a:latin typeface="Lora SemiBold"/>
              <a:ea typeface="Lora SemiBold"/>
              <a:cs typeface="Lora SemiBold"/>
              <a:sym typeface="Lora SemiBold"/>
            </a:endParaRPr>
          </a:p>
        </p:txBody>
      </p:sp>
      <p:sp>
        <p:nvSpPr>
          <p:cNvPr id="137" name="Google Shape;137;p15"/>
          <p:cNvSpPr/>
          <p:nvPr/>
        </p:nvSpPr>
        <p:spPr>
          <a:xfrm>
            <a:off x="2211800" y="733200"/>
            <a:ext cx="3120300" cy="39744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8" name="Google Shape;138;p15"/>
          <p:cNvGrpSpPr/>
          <p:nvPr/>
        </p:nvGrpSpPr>
        <p:grpSpPr>
          <a:xfrm rot="10800000">
            <a:off x="360480" y="5125183"/>
            <a:ext cx="6838193" cy="81525"/>
            <a:chOff x="2321600" y="356325"/>
            <a:chExt cx="2912100" cy="81525"/>
          </a:xfrm>
        </p:grpSpPr>
        <p:cxnSp>
          <p:nvCxnSpPr>
            <p:cNvPr id="139" name="Google Shape;139;p15"/>
            <p:cNvCxnSpPr/>
            <p:nvPr/>
          </p:nvCxnSpPr>
          <p:spPr>
            <a:xfrm rot="10800000">
              <a:off x="2321600" y="356325"/>
              <a:ext cx="2912100" cy="0"/>
            </a:xfrm>
            <a:prstGeom prst="straightConnector1">
              <a:avLst/>
            </a:prstGeom>
            <a:noFill/>
            <a:ln cap="flat" cmpd="sng" w="9525">
              <a:solidFill>
                <a:srgbClr val="010101"/>
              </a:solidFill>
              <a:prstDash val="solid"/>
              <a:round/>
              <a:headEnd len="med" w="med" type="none"/>
              <a:tailEnd len="med" w="med" type="none"/>
            </a:ln>
          </p:spPr>
        </p:cxnSp>
        <p:cxnSp>
          <p:nvCxnSpPr>
            <p:cNvPr id="140" name="Google Shape;140;p15"/>
            <p:cNvCxnSpPr/>
            <p:nvPr/>
          </p:nvCxnSpPr>
          <p:spPr>
            <a:xfrm rot="10800000">
              <a:off x="2321600" y="391265"/>
              <a:ext cx="2912100" cy="0"/>
            </a:xfrm>
            <a:prstGeom prst="straightConnector1">
              <a:avLst/>
            </a:prstGeom>
            <a:noFill/>
            <a:ln cap="flat" cmpd="sng" w="19050">
              <a:solidFill>
                <a:srgbClr val="010101"/>
              </a:solidFill>
              <a:prstDash val="solid"/>
              <a:round/>
              <a:headEnd len="med" w="med" type="none"/>
              <a:tailEnd len="med" w="med" type="none"/>
            </a:ln>
          </p:spPr>
        </p:cxnSp>
        <p:cxnSp>
          <p:nvCxnSpPr>
            <p:cNvPr id="141" name="Google Shape;141;p15"/>
            <p:cNvCxnSpPr/>
            <p:nvPr/>
          </p:nvCxnSpPr>
          <p:spPr>
            <a:xfrm rot="10800000">
              <a:off x="2321600" y="437850"/>
              <a:ext cx="2912100" cy="0"/>
            </a:xfrm>
            <a:prstGeom prst="straightConnector1">
              <a:avLst/>
            </a:prstGeom>
            <a:noFill/>
            <a:ln cap="flat" cmpd="sng" w="38100">
              <a:solidFill>
                <a:srgbClr val="010101"/>
              </a:solidFill>
              <a:prstDash val="solid"/>
              <a:round/>
              <a:headEnd len="med" w="med" type="none"/>
              <a:tailEnd len="med" w="med" type="none"/>
            </a:ln>
          </p:spPr>
        </p:cxnSp>
      </p:grpSp>
      <p:pic>
        <p:nvPicPr>
          <p:cNvPr id="142" name="Google Shape;142;p15"/>
          <p:cNvPicPr preferRelativeResize="0"/>
          <p:nvPr/>
        </p:nvPicPr>
        <p:blipFill>
          <a:blip r:embed="rId3">
            <a:alphaModFix/>
          </a:blip>
          <a:stretch>
            <a:fillRect/>
          </a:stretch>
        </p:blipFill>
        <p:spPr>
          <a:xfrm>
            <a:off x="2319713" y="822474"/>
            <a:ext cx="2904474" cy="3795851"/>
          </a:xfrm>
          <a:prstGeom prst="rect">
            <a:avLst/>
          </a:prstGeom>
          <a:noFill/>
          <a:ln>
            <a:noFill/>
          </a:ln>
        </p:spPr>
      </p:pic>
      <p:sp>
        <p:nvSpPr>
          <p:cNvPr id="143" name="Google Shape;143;p15"/>
          <p:cNvSpPr txBox="1"/>
          <p:nvPr/>
        </p:nvSpPr>
        <p:spPr>
          <a:xfrm>
            <a:off x="347976" y="5382245"/>
            <a:ext cx="6480300" cy="307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2000">
                <a:solidFill>
                  <a:srgbClr val="010101"/>
                </a:solidFill>
                <a:latin typeface="Cinzel Decorative"/>
                <a:ea typeface="Cinzel Decorative"/>
                <a:cs typeface="Cinzel Decorative"/>
                <a:sym typeface="Cinzel Decorative"/>
              </a:rPr>
              <a:t>Unidentified Glows Spark Speculation</a:t>
            </a:r>
            <a:endParaRPr b="1" sz="2000">
              <a:solidFill>
                <a:srgbClr val="010101"/>
              </a:solidFill>
              <a:latin typeface="Cinzel Decorative"/>
              <a:ea typeface="Cinzel Decorative"/>
              <a:cs typeface="Cinzel Decorative"/>
              <a:sym typeface="Cinzel Decorative"/>
            </a:endParaRPr>
          </a:p>
        </p:txBody>
      </p:sp>
      <p:sp>
        <p:nvSpPr>
          <p:cNvPr id="144" name="Google Shape;144;p15"/>
          <p:cNvSpPr/>
          <p:nvPr/>
        </p:nvSpPr>
        <p:spPr>
          <a:xfrm>
            <a:off x="347975" y="5865600"/>
            <a:ext cx="2659800" cy="39744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p15"/>
          <p:cNvSpPr txBox="1"/>
          <p:nvPr/>
        </p:nvSpPr>
        <p:spPr>
          <a:xfrm>
            <a:off x="468615" y="6094677"/>
            <a:ext cx="2223900" cy="4617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010101"/>
                </a:solidFill>
                <a:latin typeface="Cinzel Decorative"/>
                <a:ea typeface="Cinzel Decorative"/>
                <a:cs typeface="Cinzel Decorative"/>
                <a:sym typeface="Cinzel Decorative"/>
              </a:rPr>
              <a:t>THE RISE OF WOMEN’S</a:t>
            </a:r>
            <a:endParaRPr b="1" sz="1200">
              <a:solidFill>
                <a:srgbClr val="010101"/>
              </a:solidFill>
              <a:latin typeface="Cinzel Decorative"/>
              <a:ea typeface="Cinzel Decorative"/>
              <a:cs typeface="Cinzel Decorative"/>
              <a:sym typeface="Cinzel Decorative"/>
            </a:endParaRPr>
          </a:p>
          <a:p>
            <a:pPr indent="0" lvl="0" marL="0" rtl="0" algn="l">
              <a:lnSpc>
                <a:spcPct val="150000"/>
              </a:lnSpc>
              <a:spcBef>
                <a:spcPts val="0"/>
              </a:spcBef>
              <a:spcAft>
                <a:spcPts val="0"/>
              </a:spcAft>
              <a:buNone/>
            </a:pPr>
            <a:r>
              <a:rPr b="1" lang="uk" sz="1200">
                <a:solidFill>
                  <a:srgbClr val="010101"/>
                </a:solidFill>
                <a:latin typeface="Cinzel Decorative"/>
                <a:ea typeface="Cinzel Decorative"/>
                <a:cs typeface="Cinzel Decorative"/>
                <a:sym typeface="Cinzel Decorative"/>
              </a:rPr>
              <a:t>EDUCATION</a:t>
            </a:r>
            <a:endParaRPr b="1" sz="1200">
              <a:solidFill>
                <a:srgbClr val="010101"/>
              </a:solidFill>
              <a:latin typeface="Cinzel Decorative"/>
              <a:ea typeface="Cinzel Decorative"/>
              <a:cs typeface="Cinzel Decorative"/>
              <a:sym typeface="Cinzel Decorative"/>
            </a:endParaRPr>
          </a:p>
        </p:txBody>
      </p:sp>
      <p:sp>
        <p:nvSpPr>
          <p:cNvPr id="146" name="Google Shape;146;p15"/>
          <p:cNvSpPr txBox="1"/>
          <p:nvPr/>
        </p:nvSpPr>
        <p:spPr>
          <a:xfrm>
            <a:off x="468615" y="6701300"/>
            <a:ext cx="2414700" cy="28476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a:ea typeface="Lora"/>
                <a:cs typeface="Lora"/>
                <a:sym typeface="Lora"/>
              </a:rPr>
              <a:t>  The industrial world is experiencing a remarkable transformation as inventors push the boundaries of human ingenuity. From Thomas Edison's electrical advancements to Karl Benz's motorized vehicles, society is moving toward an age of mechanization and efficiency.  motorized carriages, promising a future  no longer dominate transportation.</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rPr lang="uk" sz="1000">
                <a:solidFill>
                  <a:srgbClr val="010101"/>
                </a:solidFill>
                <a:latin typeface="Lora"/>
                <a:ea typeface="Lora"/>
                <a:cs typeface="Lora"/>
                <a:sym typeface="Lora"/>
              </a:rPr>
              <a:t>  The streets of London and New York are now seeing the first motorized carriages, a future where horses may no longer dominate transportation.</a:t>
            </a:r>
            <a:endParaRPr sz="1000">
              <a:solidFill>
                <a:srgbClr val="010101"/>
              </a:solidFill>
              <a:latin typeface="Lora"/>
              <a:ea typeface="Lora"/>
              <a:cs typeface="Lora"/>
              <a:sym typeface="Lora"/>
            </a:endParaRPr>
          </a:p>
        </p:txBody>
      </p:sp>
      <p:sp>
        <p:nvSpPr>
          <p:cNvPr id="147" name="Google Shape;147;p15"/>
          <p:cNvSpPr txBox="1"/>
          <p:nvPr/>
        </p:nvSpPr>
        <p:spPr>
          <a:xfrm>
            <a:off x="3242707" y="5865600"/>
            <a:ext cx="3957300" cy="40020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a:ea typeface="Lora"/>
                <a:cs typeface="Lora"/>
                <a:sym typeface="Lora"/>
              </a:rPr>
              <a:t>   The industrial world is experiencing a remarkable transformation as inventors push the boundaries of human ingenuity. From Thomas Edison's electrical advancements to Karl Benz's motorized vehicles, society is moving toward an age of mechanization and efficiency.</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rPr lang="uk" sz="1000">
                <a:solidFill>
                  <a:srgbClr val="010101"/>
                </a:solidFill>
                <a:latin typeface="Lora"/>
                <a:ea typeface="Lora"/>
                <a:cs typeface="Lora"/>
                <a:sym typeface="Lora"/>
              </a:rPr>
              <a:t>   The streets of London and New York are now seeing the first motorized carriages, promising a future where horses may no longer dominate transportation. The streets of London and New York are now seeing the first motorized carriages, promising a future where horses may no longer dominate transportation.</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rPr lang="uk" sz="1000">
                <a:solidFill>
                  <a:srgbClr val="010101"/>
                </a:solidFill>
                <a:latin typeface="Lora"/>
                <a:ea typeface="Lora"/>
                <a:cs typeface="Lora"/>
                <a:sym typeface="Lora"/>
              </a:rPr>
              <a:t>The streets of London and New York are now seeing the first motorized carriages, promising a future where horses may no longer dominate transportation. The streets of London and New York are now seeing the first motorized carriages, promising a future where horses may no longer dominate transportation.The streets of London and New York are now seeing the first motorized carriages, promising a future where horses may no longer dominate transportation. The streets of London and New York are now seeing the first motorized carriages.</a:t>
            </a:r>
            <a:endParaRPr sz="1000">
              <a:solidFill>
                <a:srgbClr val="010101"/>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p:nvPr/>
        </p:nvSpPr>
        <p:spPr>
          <a:xfrm>
            <a:off x="5097875" y="6220099"/>
            <a:ext cx="2102100" cy="35949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53" name="Google Shape;153;p16"/>
          <p:cNvGrpSpPr/>
          <p:nvPr/>
        </p:nvGrpSpPr>
        <p:grpSpPr>
          <a:xfrm>
            <a:off x="347984" y="327150"/>
            <a:ext cx="6864033" cy="153900"/>
            <a:chOff x="-7748226" y="327150"/>
            <a:chExt cx="6864033" cy="153900"/>
          </a:xfrm>
        </p:grpSpPr>
        <p:sp>
          <p:nvSpPr>
            <p:cNvPr id="154" name="Google Shape;154;p16"/>
            <p:cNvSpPr txBox="1"/>
            <p:nvPr/>
          </p:nvSpPr>
          <p:spPr>
            <a:xfrm>
              <a:off x="-7748226" y="327150"/>
              <a:ext cx="1973700" cy="153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000">
                  <a:solidFill>
                    <a:srgbClr val="010101"/>
                  </a:solidFill>
                  <a:latin typeface="Cinzel Decorative"/>
                  <a:ea typeface="Cinzel Decorative"/>
                  <a:cs typeface="Cinzel Decorative"/>
                  <a:sym typeface="Cinzel Decorative"/>
                </a:rPr>
                <a:t>Published on March 12, 1892</a:t>
              </a:r>
              <a:endParaRPr sz="1000">
                <a:solidFill>
                  <a:srgbClr val="010101"/>
                </a:solidFill>
                <a:latin typeface="Cinzel Decorative"/>
                <a:ea typeface="Cinzel Decorative"/>
                <a:cs typeface="Cinzel Decorative"/>
                <a:sym typeface="Cinzel Decorative"/>
              </a:endParaRPr>
            </a:p>
          </p:txBody>
        </p:sp>
        <p:grpSp>
          <p:nvGrpSpPr>
            <p:cNvPr id="155" name="Google Shape;155;p16"/>
            <p:cNvGrpSpPr/>
            <p:nvPr/>
          </p:nvGrpSpPr>
          <p:grpSpPr>
            <a:xfrm>
              <a:off x="-5774650" y="356325"/>
              <a:ext cx="2912100" cy="81525"/>
              <a:chOff x="2321600" y="356325"/>
              <a:chExt cx="2912100" cy="81525"/>
            </a:xfrm>
          </p:grpSpPr>
          <p:cxnSp>
            <p:nvCxnSpPr>
              <p:cNvPr id="156" name="Google Shape;156;p16"/>
              <p:cNvCxnSpPr/>
              <p:nvPr/>
            </p:nvCxnSpPr>
            <p:spPr>
              <a:xfrm rot="10800000">
                <a:off x="2321600" y="356325"/>
                <a:ext cx="2912100" cy="0"/>
              </a:xfrm>
              <a:prstGeom prst="straightConnector1">
                <a:avLst/>
              </a:prstGeom>
              <a:noFill/>
              <a:ln cap="flat" cmpd="sng" w="9525">
                <a:solidFill>
                  <a:srgbClr val="010101"/>
                </a:solidFill>
                <a:prstDash val="solid"/>
                <a:round/>
                <a:headEnd len="med" w="med" type="none"/>
                <a:tailEnd len="med" w="med" type="none"/>
              </a:ln>
            </p:spPr>
          </p:cxnSp>
          <p:cxnSp>
            <p:nvCxnSpPr>
              <p:cNvPr id="157" name="Google Shape;157;p16"/>
              <p:cNvCxnSpPr/>
              <p:nvPr/>
            </p:nvCxnSpPr>
            <p:spPr>
              <a:xfrm rot="10800000">
                <a:off x="2321600" y="391265"/>
                <a:ext cx="2912100" cy="0"/>
              </a:xfrm>
              <a:prstGeom prst="straightConnector1">
                <a:avLst/>
              </a:prstGeom>
              <a:noFill/>
              <a:ln cap="flat" cmpd="sng" w="19050">
                <a:solidFill>
                  <a:srgbClr val="010101"/>
                </a:solidFill>
                <a:prstDash val="solid"/>
                <a:round/>
                <a:headEnd len="med" w="med" type="none"/>
                <a:tailEnd len="med" w="med" type="none"/>
              </a:ln>
            </p:spPr>
          </p:cxnSp>
          <p:cxnSp>
            <p:nvCxnSpPr>
              <p:cNvPr id="158" name="Google Shape;158;p16"/>
              <p:cNvCxnSpPr/>
              <p:nvPr/>
            </p:nvCxnSpPr>
            <p:spPr>
              <a:xfrm rot="10800000">
                <a:off x="2321600" y="437850"/>
                <a:ext cx="2912100" cy="0"/>
              </a:xfrm>
              <a:prstGeom prst="straightConnector1">
                <a:avLst/>
              </a:prstGeom>
              <a:noFill/>
              <a:ln cap="flat" cmpd="sng" w="38100">
                <a:solidFill>
                  <a:srgbClr val="010101"/>
                </a:solidFill>
                <a:prstDash val="solid"/>
                <a:round/>
                <a:headEnd len="med" w="med" type="none"/>
                <a:tailEnd len="med" w="med" type="none"/>
              </a:ln>
            </p:spPr>
          </p:cxnSp>
        </p:grpSp>
        <p:sp>
          <p:nvSpPr>
            <p:cNvPr id="159" name="Google Shape;159;p16"/>
            <p:cNvSpPr txBox="1"/>
            <p:nvPr/>
          </p:nvSpPr>
          <p:spPr>
            <a:xfrm>
              <a:off x="-2857893" y="327150"/>
              <a:ext cx="1973700" cy="1539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000">
                  <a:solidFill>
                    <a:srgbClr val="010101"/>
                  </a:solidFill>
                  <a:latin typeface="Cinzel Decorative"/>
                  <a:ea typeface="Cinzel Decorative"/>
                  <a:cs typeface="Cinzel Decorative"/>
                  <a:sym typeface="Cinzel Decorative"/>
                </a:rPr>
                <a:t>Circulation: 10,000 Copies</a:t>
              </a:r>
              <a:endParaRPr sz="1000">
                <a:solidFill>
                  <a:srgbClr val="010101"/>
                </a:solidFill>
                <a:latin typeface="Cinzel Decorative"/>
                <a:ea typeface="Cinzel Decorative"/>
                <a:cs typeface="Cinzel Decorative"/>
                <a:sym typeface="Cinzel Decorative"/>
              </a:endParaRPr>
            </a:p>
          </p:txBody>
        </p:sp>
      </p:grpSp>
      <p:grpSp>
        <p:nvGrpSpPr>
          <p:cNvPr id="160" name="Google Shape;160;p16"/>
          <p:cNvGrpSpPr/>
          <p:nvPr/>
        </p:nvGrpSpPr>
        <p:grpSpPr>
          <a:xfrm rot="10800000">
            <a:off x="2733280" y="1190750"/>
            <a:ext cx="4464832" cy="81525"/>
            <a:chOff x="2321600" y="356325"/>
            <a:chExt cx="2912100" cy="81525"/>
          </a:xfrm>
        </p:grpSpPr>
        <p:cxnSp>
          <p:nvCxnSpPr>
            <p:cNvPr id="161" name="Google Shape;161;p16"/>
            <p:cNvCxnSpPr/>
            <p:nvPr/>
          </p:nvCxnSpPr>
          <p:spPr>
            <a:xfrm rot="10800000">
              <a:off x="2321600" y="356325"/>
              <a:ext cx="2912100" cy="0"/>
            </a:xfrm>
            <a:prstGeom prst="straightConnector1">
              <a:avLst/>
            </a:prstGeom>
            <a:noFill/>
            <a:ln cap="flat" cmpd="sng" w="9525">
              <a:solidFill>
                <a:srgbClr val="010101"/>
              </a:solidFill>
              <a:prstDash val="solid"/>
              <a:round/>
              <a:headEnd len="med" w="med" type="none"/>
              <a:tailEnd len="med" w="med" type="none"/>
            </a:ln>
          </p:spPr>
        </p:cxnSp>
        <p:cxnSp>
          <p:nvCxnSpPr>
            <p:cNvPr id="162" name="Google Shape;162;p16"/>
            <p:cNvCxnSpPr/>
            <p:nvPr/>
          </p:nvCxnSpPr>
          <p:spPr>
            <a:xfrm rot="10800000">
              <a:off x="2321600" y="391265"/>
              <a:ext cx="2912100" cy="0"/>
            </a:xfrm>
            <a:prstGeom prst="straightConnector1">
              <a:avLst/>
            </a:prstGeom>
            <a:noFill/>
            <a:ln cap="flat" cmpd="sng" w="19050">
              <a:solidFill>
                <a:srgbClr val="010101"/>
              </a:solidFill>
              <a:prstDash val="solid"/>
              <a:round/>
              <a:headEnd len="med" w="med" type="none"/>
              <a:tailEnd len="med" w="med" type="none"/>
            </a:ln>
          </p:spPr>
        </p:cxnSp>
        <p:cxnSp>
          <p:nvCxnSpPr>
            <p:cNvPr id="163" name="Google Shape;163;p16"/>
            <p:cNvCxnSpPr/>
            <p:nvPr/>
          </p:nvCxnSpPr>
          <p:spPr>
            <a:xfrm rot="10800000">
              <a:off x="2321600" y="437850"/>
              <a:ext cx="2912100" cy="0"/>
            </a:xfrm>
            <a:prstGeom prst="straightConnector1">
              <a:avLst/>
            </a:prstGeom>
            <a:noFill/>
            <a:ln cap="flat" cmpd="sng" w="38100">
              <a:solidFill>
                <a:srgbClr val="010101"/>
              </a:solidFill>
              <a:prstDash val="solid"/>
              <a:round/>
              <a:headEnd len="med" w="med" type="none"/>
              <a:tailEnd len="med" w="med" type="none"/>
            </a:ln>
          </p:spPr>
        </p:cxnSp>
      </p:grpSp>
      <p:sp>
        <p:nvSpPr>
          <p:cNvPr id="164" name="Google Shape;164;p16"/>
          <p:cNvSpPr txBox="1"/>
          <p:nvPr/>
        </p:nvSpPr>
        <p:spPr>
          <a:xfrm>
            <a:off x="347972" y="659752"/>
            <a:ext cx="6864000" cy="3078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2000">
                <a:solidFill>
                  <a:srgbClr val="010101"/>
                </a:solidFill>
                <a:latin typeface="Cinzel Decorative"/>
                <a:ea typeface="Cinzel Decorative"/>
                <a:cs typeface="Cinzel Decorative"/>
                <a:sym typeface="Cinzel Decorative"/>
              </a:rPr>
              <a:t>The Fate of HMS Britannia Remains Unknown</a:t>
            </a:r>
            <a:endParaRPr b="1" sz="2000">
              <a:solidFill>
                <a:srgbClr val="010101"/>
              </a:solidFill>
              <a:latin typeface="Cinzel Decorative"/>
              <a:ea typeface="Cinzel Decorative"/>
              <a:cs typeface="Cinzel Decorative"/>
              <a:sym typeface="Cinzel Decorative"/>
            </a:endParaRPr>
          </a:p>
        </p:txBody>
      </p:sp>
      <p:sp>
        <p:nvSpPr>
          <p:cNvPr id="165" name="Google Shape;165;p16"/>
          <p:cNvSpPr txBox="1"/>
          <p:nvPr/>
        </p:nvSpPr>
        <p:spPr>
          <a:xfrm>
            <a:off x="5096000" y="5619875"/>
            <a:ext cx="2102100" cy="138600"/>
          </a:xfrm>
          <a:prstGeom prst="rect">
            <a:avLst/>
          </a:prstGeom>
          <a:noFill/>
          <a:ln>
            <a:noFill/>
          </a:ln>
        </p:spPr>
        <p:txBody>
          <a:bodyPr anchorCtr="0" anchor="t" bIns="0" lIns="0" spcFirstLastPara="1" rIns="0" wrap="square" tIns="0">
            <a:spAutoFit/>
          </a:bodyPr>
          <a:lstStyle/>
          <a:p>
            <a:pPr indent="0" lvl="0" marL="0" rtl="0" algn="ctr">
              <a:lnSpc>
                <a:spcPct val="150000"/>
              </a:lnSpc>
              <a:spcBef>
                <a:spcPts val="0"/>
              </a:spcBef>
              <a:spcAft>
                <a:spcPts val="0"/>
              </a:spcAft>
              <a:buNone/>
            </a:pPr>
            <a:r>
              <a:rPr i="1" lang="uk" sz="900">
                <a:solidFill>
                  <a:srgbClr val="010101"/>
                </a:solidFill>
                <a:latin typeface="Lora"/>
                <a:ea typeface="Lora"/>
                <a:cs typeface="Lora"/>
                <a:sym typeface="Lora"/>
              </a:rPr>
              <a:t>A ship disappearing into a misty</a:t>
            </a:r>
            <a:endParaRPr i="1" sz="900">
              <a:solidFill>
                <a:srgbClr val="010101"/>
              </a:solidFill>
              <a:latin typeface="Lora"/>
              <a:ea typeface="Lora"/>
              <a:cs typeface="Lora"/>
              <a:sym typeface="Lora"/>
            </a:endParaRPr>
          </a:p>
        </p:txBody>
      </p:sp>
      <p:cxnSp>
        <p:nvCxnSpPr>
          <p:cNvPr id="166" name="Google Shape;166;p16"/>
          <p:cNvCxnSpPr/>
          <p:nvPr/>
        </p:nvCxnSpPr>
        <p:spPr>
          <a:xfrm>
            <a:off x="360875" y="5883091"/>
            <a:ext cx="6838200" cy="0"/>
          </a:xfrm>
          <a:prstGeom prst="straightConnector1">
            <a:avLst/>
          </a:prstGeom>
          <a:noFill/>
          <a:ln cap="flat" cmpd="sng" w="19050">
            <a:solidFill>
              <a:srgbClr val="010101"/>
            </a:solidFill>
            <a:prstDash val="solid"/>
            <a:round/>
            <a:headEnd len="med" w="med" type="none"/>
            <a:tailEnd len="med" w="med" type="none"/>
          </a:ln>
        </p:spPr>
      </p:cxnSp>
      <p:sp>
        <p:nvSpPr>
          <p:cNvPr id="167" name="Google Shape;167;p16"/>
          <p:cNvSpPr txBox="1"/>
          <p:nvPr/>
        </p:nvSpPr>
        <p:spPr>
          <a:xfrm>
            <a:off x="347975" y="1533300"/>
            <a:ext cx="2102100" cy="40020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The British naval vessel HMS Britannia set sail from Southampton three months ago and has yet to be seen again. No distress signals or debris have been found, leaving experts puzzled. Some seafarers fear supernatural forces at play, while officials suspect navigational error or piracy. The British naval vessel HMS Britannia set sail from Southampton three months ago and has yet to be seen again. No distress signals or debris have been found, leaving experts puzzled.</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The British naval vessel HMS Britannia set sail from Southampton three months ago and has yet to be seen again.</a:t>
            </a:r>
            <a:endParaRPr sz="1000">
              <a:solidFill>
                <a:srgbClr val="010101"/>
              </a:solidFill>
              <a:latin typeface="Lora SemiBold"/>
              <a:ea typeface="Lora SemiBold"/>
              <a:cs typeface="Lora SemiBold"/>
              <a:sym typeface="Lora SemiBold"/>
            </a:endParaRPr>
          </a:p>
        </p:txBody>
      </p:sp>
      <p:grpSp>
        <p:nvGrpSpPr>
          <p:cNvPr id="168" name="Google Shape;168;p16"/>
          <p:cNvGrpSpPr/>
          <p:nvPr/>
        </p:nvGrpSpPr>
        <p:grpSpPr>
          <a:xfrm>
            <a:off x="5097875" y="1533300"/>
            <a:ext cx="2102100" cy="3974400"/>
            <a:chOff x="5097875" y="1533300"/>
            <a:chExt cx="2102100" cy="3974400"/>
          </a:xfrm>
        </p:grpSpPr>
        <p:sp>
          <p:nvSpPr>
            <p:cNvPr id="169" name="Google Shape;169;p16"/>
            <p:cNvSpPr/>
            <p:nvPr/>
          </p:nvSpPr>
          <p:spPr>
            <a:xfrm>
              <a:off x="5097875" y="1533300"/>
              <a:ext cx="2102100" cy="39744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0" name="Google Shape;170;p16"/>
            <p:cNvPicPr preferRelativeResize="0"/>
            <p:nvPr/>
          </p:nvPicPr>
          <p:blipFill>
            <a:blip r:embed="rId3">
              <a:alphaModFix/>
            </a:blip>
            <a:stretch>
              <a:fillRect/>
            </a:stretch>
          </p:blipFill>
          <p:spPr>
            <a:xfrm>
              <a:off x="5155325" y="1591749"/>
              <a:ext cx="1987199" cy="3857502"/>
            </a:xfrm>
            <a:prstGeom prst="rect">
              <a:avLst/>
            </a:prstGeom>
            <a:noFill/>
            <a:ln>
              <a:noFill/>
            </a:ln>
          </p:spPr>
        </p:pic>
      </p:grpSp>
      <p:sp>
        <p:nvSpPr>
          <p:cNvPr id="171" name="Google Shape;171;p16"/>
          <p:cNvSpPr txBox="1"/>
          <p:nvPr/>
        </p:nvSpPr>
        <p:spPr>
          <a:xfrm>
            <a:off x="347973" y="1096000"/>
            <a:ext cx="2102100" cy="2001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uk" sz="1300">
                <a:solidFill>
                  <a:srgbClr val="010101"/>
                </a:solidFill>
                <a:latin typeface="Lora SemiBold"/>
                <a:ea typeface="Lora SemiBold"/>
                <a:cs typeface="Lora SemiBold"/>
                <a:sym typeface="Lora SemiBold"/>
              </a:rPr>
              <a:t>The British naval vessel</a:t>
            </a:r>
            <a:endParaRPr sz="1300">
              <a:solidFill>
                <a:srgbClr val="010101"/>
              </a:solidFill>
              <a:latin typeface="Lora SemiBold"/>
              <a:ea typeface="Lora SemiBold"/>
              <a:cs typeface="Lora SemiBold"/>
              <a:sym typeface="Lora SemiBold"/>
            </a:endParaRPr>
          </a:p>
        </p:txBody>
      </p:sp>
      <p:sp>
        <p:nvSpPr>
          <p:cNvPr id="172" name="Google Shape;172;p16"/>
          <p:cNvSpPr txBox="1"/>
          <p:nvPr/>
        </p:nvSpPr>
        <p:spPr>
          <a:xfrm>
            <a:off x="2733275" y="1533300"/>
            <a:ext cx="2102100" cy="40020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No distress signals or debris have been found, leaving experts puzzled. Some seafarers fear supernatural forces at play, while officials suspect navigational error or piracy. No distress signals or debris have been found, leaving experts puzzled. Some seafarers fear supernatural.</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t/>
            </a:r>
            <a:endParaRPr sz="1000">
              <a:solidFill>
                <a:srgbClr val="010101"/>
              </a:solidFill>
              <a:latin typeface="Lora SemiBold"/>
              <a:ea typeface="Lora SemiBold"/>
              <a:cs typeface="Lora SemiBold"/>
              <a:sym typeface="Lora SemiBold"/>
            </a:endParaRPr>
          </a:p>
          <a:p>
            <a:pPr indent="0" lvl="0" marL="0" rtl="0" algn="just">
              <a:lnSpc>
                <a:spcPct val="125000"/>
              </a:lnSpc>
              <a:spcBef>
                <a:spcPts val="0"/>
              </a:spcBef>
              <a:spcAft>
                <a:spcPts val="0"/>
              </a:spcAft>
              <a:buNone/>
            </a:pPr>
            <a:r>
              <a:rPr lang="uk" sz="1000">
                <a:solidFill>
                  <a:srgbClr val="010101"/>
                </a:solidFill>
                <a:latin typeface="Lora SemiBold"/>
                <a:ea typeface="Lora SemiBold"/>
                <a:cs typeface="Lora SemiBold"/>
                <a:sym typeface="Lora SemiBold"/>
              </a:rPr>
              <a:t>   No distress signals or debris have been found, leaving experts puzzled. Some seafarers fear supernatural forces at play, while officials suspect navigational error or piracy. No distress signals or debris have been found, leaving experts puzzled. Some seafarers fear supernatural forces at play, while officials suspect navigational error or piracy.</a:t>
            </a:r>
            <a:endParaRPr sz="1000">
              <a:solidFill>
                <a:srgbClr val="010101"/>
              </a:solidFill>
              <a:latin typeface="Lora SemiBold"/>
              <a:ea typeface="Lora SemiBold"/>
              <a:cs typeface="Lora SemiBold"/>
              <a:sym typeface="Lora SemiBold"/>
            </a:endParaRPr>
          </a:p>
        </p:txBody>
      </p:sp>
      <p:sp>
        <p:nvSpPr>
          <p:cNvPr id="173" name="Google Shape;173;p16"/>
          <p:cNvSpPr txBox="1"/>
          <p:nvPr/>
        </p:nvSpPr>
        <p:spPr>
          <a:xfrm>
            <a:off x="360876" y="9939725"/>
            <a:ext cx="4533300" cy="1386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1200"/>
              </a:spcBef>
              <a:spcAft>
                <a:spcPts val="1200"/>
              </a:spcAft>
              <a:buNone/>
            </a:pPr>
            <a:r>
              <a:rPr i="1" lang="uk" sz="900">
                <a:solidFill>
                  <a:srgbClr val="010101"/>
                </a:solidFill>
                <a:latin typeface="Lora"/>
                <a:ea typeface="Lora"/>
                <a:cs typeface="Lora"/>
                <a:sym typeface="Lora"/>
              </a:rPr>
              <a:t>HMS Britannia left Southampton three months ago and hasn’t been seen since.</a:t>
            </a:r>
            <a:endParaRPr i="1" sz="900">
              <a:solidFill>
                <a:srgbClr val="010101"/>
              </a:solidFill>
              <a:latin typeface="Lora"/>
              <a:ea typeface="Lora"/>
              <a:cs typeface="Lora"/>
              <a:sym typeface="Lora"/>
            </a:endParaRPr>
          </a:p>
        </p:txBody>
      </p:sp>
      <p:cxnSp>
        <p:nvCxnSpPr>
          <p:cNvPr id="174" name="Google Shape;174;p16"/>
          <p:cNvCxnSpPr/>
          <p:nvPr/>
        </p:nvCxnSpPr>
        <p:spPr>
          <a:xfrm>
            <a:off x="360875" y="10202930"/>
            <a:ext cx="6838200" cy="0"/>
          </a:xfrm>
          <a:prstGeom prst="straightConnector1">
            <a:avLst/>
          </a:prstGeom>
          <a:noFill/>
          <a:ln cap="flat" cmpd="sng" w="19050">
            <a:solidFill>
              <a:srgbClr val="010101"/>
            </a:solidFill>
            <a:prstDash val="solid"/>
            <a:round/>
            <a:headEnd len="med" w="med" type="none"/>
            <a:tailEnd len="med" w="med" type="none"/>
          </a:ln>
        </p:spPr>
      </p:cxnSp>
      <p:sp>
        <p:nvSpPr>
          <p:cNvPr id="175" name="Google Shape;175;p16"/>
          <p:cNvSpPr/>
          <p:nvPr/>
        </p:nvSpPr>
        <p:spPr>
          <a:xfrm>
            <a:off x="360875" y="6220100"/>
            <a:ext cx="4533300" cy="3594900"/>
          </a:xfrm>
          <a:prstGeom prst="rect">
            <a:avLst/>
          </a:prstGeom>
          <a:noFill/>
          <a:ln cap="flat" cmpd="sng" w="19050">
            <a:solidFill>
              <a:srgbClr val="01010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6" name="Google Shape;176;p16"/>
          <p:cNvPicPr preferRelativeResize="0"/>
          <p:nvPr/>
        </p:nvPicPr>
        <p:blipFill rotWithShape="1">
          <a:blip r:embed="rId4">
            <a:alphaModFix/>
          </a:blip>
          <a:srcRect b="927" l="758" r="728" t="1425"/>
          <a:stretch/>
        </p:blipFill>
        <p:spPr>
          <a:xfrm>
            <a:off x="438800" y="6296750"/>
            <a:ext cx="4377451" cy="3435426"/>
          </a:xfrm>
          <a:prstGeom prst="rect">
            <a:avLst/>
          </a:prstGeom>
          <a:noFill/>
          <a:ln>
            <a:noFill/>
          </a:ln>
        </p:spPr>
      </p:pic>
      <p:sp>
        <p:nvSpPr>
          <p:cNvPr id="177" name="Google Shape;177;p16"/>
          <p:cNvSpPr txBox="1"/>
          <p:nvPr/>
        </p:nvSpPr>
        <p:spPr>
          <a:xfrm>
            <a:off x="5259125" y="6404875"/>
            <a:ext cx="1779600" cy="4617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uk" sz="1200">
                <a:solidFill>
                  <a:srgbClr val="010101"/>
                </a:solidFill>
                <a:latin typeface="Cinzel Decorative"/>
                <a:ea typeface="Cinzel Decorative"/>
                <a:cs typeface="Cinzel Decorative"/>
                <a:sym typeface="Cinzel Decorative"/>
              </a:rPr>
              <a:t>Faster Trade, </a:t>
            </a:r>
            <a:endParaRPr b="1" sz="1200">
              <a:solidFill>
                <a:srgbClr val="010101"/>
              </a:solidFill>
              <a:latin typeface="Cinzel Decorative"/>
              <a:ea typeface="Cinzel Decorative"/>
              <a:cs typeface="Cinzel Decorative"/>
              <a:sym typeface="Cinzel Decorative"/>
            </a:endParaRPr>
          </a:p>
          <a:p>
            <a:pPr indent="0" lvl="0" marL="0" rtl="0" algn="l">
              <a:lnSpc>
                <a:spcPct val="150000"/>
              </a:lnSpc>
              <a:spcBef>
                <a:spcPts val="0"/>
              </a:spcBef>
              <a:spcAft>
                <a:spcPts val="0"/>
              </a:spcAft>
              <a:buNone/>
            </a:pPr>
            <a:r>
              <a:rPr b="1" lang="uk" sz="1200">
                <a:solidFill>
                  <a:srgbClr val="010101"/>
                </a:solidFill>
                <a:latin typeface="Cinzel Decorative"/>
                <a:ea typeface="Cinzel Decorative"/>
                <a:cs typeface="Cinzel Decorative"/>
                <a:sym typeface="Cinzel Decorative"/>
              </a:rPr>
              <a:t>Faster Travel</a:t>
            </a:r>
            <a:endParaRPr b="1" sz="1200">
              <a:solidFill>
                <a:srgbClr val="010101"/>
              </a:solidFill>
              <a:latin typeface="Cinzel Decorative"/>
              <a:ea typeface="Cinzel Decorative"/>
              <a:cs typeface="Cinzel Decorative"/>
              <a:sym typeface="Cinzel Decorative"/>
            </a:endParaRPr>
          </a:p>
        </p:txBody>
      </p:sp>
      <p:sp>
        <p:nvSpPr>
          <p:cNvPr id="178" name="Google Shape;178;p16"/>
          <p:cNvSpPr txBox="1"/>
          <p:nvPr/>
        </p:nvSpPr>
        <p:spPr>
          <a:xfrm>
            <a:off x="5259125" y="7131990"/>
            <a:ext cx="1779600" cy="24627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010101"/>
                </a:solidFill>
                <a:latin typeface="Lora"/>
                <a:ea typeface="Lora"/>
                <a:cs typeface="Lora"/>
                <a:sym typeface="Lora"/>
              </a:rPr>
              <a:t> With the continuous expansion of the railway network across the British Empire, journeys that once took weeks are now accomplished in days. </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t/>
            </a:r>
            <a:endParaRPr sz="1000">
              <a:solidFill>
                <a:srgbClr val="010101"/>
              </a:solidFill>
              <a:latin typeface="Lora"/>
              <a:ea typeface="Lora"/>
              <a:cs typeface="Lora"/>
              <a:sym typeface="Lora"/>
            </a:endParaRPr>
          </a:p>
          <a:p>
            <a:pPr indent="0" lvl="0" marL="0" rtl="0" algn="just">
              <a:lnSpc>
                <a:spcPct val="125000"/>
              </a:lnSpc>
              <a:spcBef>
                <a:spcPts val="0"/>
              </a:spcBef>
              <a:spcAft>
                <a:spcPts val="0"/>
              </a:spcAft>
              <a:buNone/>
            </a:pPr>
            <a:r>
              <a:rPr lang="uk" sz="1000">
                <a:solidFill>
                  <a:srgbClr val="010101"/>
                </a:solidFill>
                <a:latin typeface="Lora"/>
                <a:ea typeface="Lora"/>
                <a:cs typeface="Lora"/>
                <a:sym typeface="Lora"/>
              </a:rPr>
              <a:t>The Trans-Siberian Railway and the Indian Rail Indian Rail Indian Rail Network promise unprecedented connectivity, bolstering commerce and military efficiency.</a:t>
            </a:r>
            <a:endParaRPr sz="1000">
              <a:solidFill>
                <a:srgbClr val="010101"/>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