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Lato"/>
      <p:regular r:id="rId6"/>
      <p:bold r:id="rId7"/>
      <p:italic r:id="rId8"/>
      <p:boldItalic r:id="rId9"/>
    </p:embeddedFont>
    <p:embeddedFont>
      <p:font typeface="Lato Black"/>
      <p:bold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font" Target="fonts/LatoBlack-boldItalic.fntdata"/><Relationship Id="rId10" Type="http://schemas.openxmlformats.org/officeDocument/2006/relationships/font" Target="fonts/LatoBlack-bold.fntdata"/><Relationship Id="rId9" Type="http://schemas.openxmlformats.org/officeDocument/2006/relationships/font" Target="fonts/Lato-boldItalic.fntdata"/><Relationship Id="rId5" Type="http://schemas.openxmlformats.org/officeDocument/2006/relationships/slide" Target="slides/slide1.xml"/><Relationship Id="rId6" Type="http://schemas.openxmlformats.org/officeDocument/2006/relationships/font" Target="fonts/Lato-regular.fntdata"/><Relationship Id="rId7" Type="http://schemas.openxmlformats.org/officeDocument/2006/relationships/font" Target="fonts/Lato-bold.fntdata"/><Relationship Id="rId8" Type="http://schemas.openxmlformats.org/officeDocument/2006/relationships/font" Target="fonts/Lat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0" y="0"/>
            <a:ext cx="454500" cy="10692600"/>
          </a:xfrm>
          <a:prstGeom prst="rect">
            <a:avLst/>
          </a:prstGeom>
          <a:gradFill>
            <a:gsLst>
              <a:gs pos="0">
                <a:srgbClr val="139E96"/>
              </a:gs>
              <a:gs pos="38000">
                <a:srgbClr val="2DB5A1"/>
              </a:gs>
              <a:gs pos="57000">
                <a:srgbClr val="3CD0A9"/>
              </a:gs>
              <a:gs pos="100000">
                <a:srgbClr val="18CF9E"/>
              </a:gs>
            </a:gsLst>
            <a:lin ang="5400012" scaled="0"/>
          </a:gra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5" name="Google Shape;55;p13"/>
          <p:cNvSpPr/>
          <p:nvPr/>
        </p:nvSpPr>
        <p:spPr>
          <a:xfrm>
            <a:off x="6894450" y="580675"/>
            <a:ext cx="192000" cy="339300"/>
          </a:xfrm>
          <a:prstGeom prst="rect">
            <a:avLst/>
          </a:prstGeom>
          <a:gradFill>
            <a:gsLst>
              <a:gs pos="0">
                <a:srgbClr val="139E96"/>
              </a:gs>
              <a:gs pos="17000">
                <a:srgbClr val="2DB5A1"/>
              </a:gs>
              <a:gs pos="57000">
                <a:srgbClr val="3CD0A9"/>
              </a:gs>
              <a:gs pos="100000">
                <a:srgbClr val="18CF9E"/>
              </a:gs>
            </a:gsLst>
            <a:lin ang="5400012" scaled="0"/>
          </a:gra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6" name="Google Shape;56;p13"/>
          <p:cNvSpPr txBox="1"/>
          <p:nvPr/>
        </p:nvSpPr>
        <p:spPr>
          <a:xfrm>
            <a:off x="5179050" y="542575"/>
            <a:ext cx="1617300" cy="431100"/>
          </a:xfrm>
          <a:prstGeom prst="rect">
            <a:avLst/>
          </a:prstGeom>
          <a:noFill/>
          <a:ln>
            <a:noFill/>
          </a:ln>
        </p:spPr>
        <p:txBody>
          <a:bodyPr anchorCtr="0" anchor="t" bIns="0" lIns="0" spcFirstLastPara="1" rIns="0" wrap="square" tIns="0">
            <a:spAutoFit/>
          </a:bodyPr>
          <a:lstStyle/>
          <a:p>
            <a:pPr indent="0" lvl="0" marL="0" rtl="0" algn="r">
              <a:spcBef>
                <a:spcPts val="0"/>
              </a:spcBef>
              <a:spcAft>
                <a:spcPts val="0"/>
              </a:spcAft>
              <a:buNone/>
            </a:pPr>
            <a:r>
              <a:rPr lang="en">
                <a:solidFill>
                  <a:srgbClr val="272727"/>
                </a:solidFill>
                <a:latin typeface="Lato Black"/>
                <a:ea typeface="Lato Black"/>
                <a:cs typeface="Lato Black"/>
                <a:sym typeface="Lato Black"/>
              </a:rPr>
              <a:t>PINEHILL</a:t>
            </a:r>
            <a:endParaRPr>
              <a:solidFill>
                <a:srgbClr val="272727"/>
              </a:solidFill>
              <a:latin typeface="Lato Black"/>
              <a:ea typeface="Lato Black"/>
              <a:cs typeface="Lato Black"/>
              <a:sym typeface="Lato Black"/>
            </a:endParaRPr>
          </a:p>
          <a:p>
            <a:pPr indent="0" lvl="0" marL="0" rtl="0" algn="r">
              <a:spcBef>
                <a:spcPts val="0"/>
              </a:spcBef>
              <a:spcAft>
                <a:spcPts val="0"/>
              </a:spcAft>
              <a:buNone/>
            </a:pPr>
            <a:r>
              <a:rPr lang="en">
                <a:solidFill>
                  <a:srgbClr val="272727"/>
                </a:solidFill>
                <a:latin typeface="Lato Black"/>
                <a:ea typeface="Lato Black"/>
                <a:cs typeface="Lato Black"/>
                <a:sym typeface="Lato Black"/>
              </a:rPr>
              <a:t>CONSULTING</a:t>
            </a:r>
            <a:endParaRPr>
              <a:solidFill>
                <a:srgbClr val="272727"/>
              </a:solidFill>
              <a:latin typeface="Lato Black"/>
              <a:ea typeface="Lato Black"/>
              <a:cs typeface="Lato Black"/>
              <a:sym typeface="Lato Black"/>
            </a:endParaRPr>
          </a:p>
        </p:txBody>
      </p:sp>
      <p:sp>
        <p:nvSpPr>
          <p:cNvPr id="57" name="Google Shape;57;p13"/>
          <p:cNvSpPr txBox="1"/>
          <p:nvPr/>
        </p:nvSpPr>
        <p:spPr>
          <a:xfrm>
            <a:off x="903128" y="542575"/>
            <a:ext cx="2513400" cy="6465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123 Oak Lane, Downtown City</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+1 123-456-7890</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contact@pinehillconsulting.ltd</a:t>
            </a:r>
            <a:endParaRPr sz="1200">
              <a:solidFill>
                <a:srgbClr val="272727"/>
              </a:solidFill>
              <a:latin typeface="Lato"/>
              <a:ea typeface="Lato"/>
              <a:cs typeface="Lato"/>
              <a:sym typeface="Lato"/>
            </a:endParaRPr>
          </a:p>
        </p:txBody>
      </p:sp>
      <p:sp>
        <p:nvSpPr>
          <p:cNvPr id="58" name="Google Shape;58;p13"/>
          <p:cNvSpPr txBox="1"/>
          <p:nvPr/>
        </p:nvSpPr>
        <p:spPr>
          <a:xfrm>
            <a:off x="903128" y="1836380"/>
            <a:ext cx="2513400" cy="1848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200">
                <a:solidFill>
                  <a:srgbClr val="272727"/>
                </a:solidFill>
                <a:latin typeface="Lato Black"/>
                <a:ea typeface="Lato Black"/>
                <a:cs typeface="Lato Black"/>
                <a:sym typeface="Lato Black"/>
              </a:rPr>
              <a:t>LETTER OF RECOMMENDATION </a:t>
            </a:r>
            <a:endParaRPr sz="1200">
              <a:solidFill>
                <a:srgbClr val="272727"/>
              </a:solidFill>
              <a:latin typeface="Lato Black"/>
              <a:ea typeface="Lato Black"/>
              <a:cs typeface="Lato Black"/>
              <a:sym typeface="Lato Black"/>
            </a:endParaRPr>
          </a:p>
        </p:txBody>
      </p:sp>
      <p:sp>
        <p:nvSpPr>
          <p:cNvPr id="59" name="Google Shape;59;p13"/>
          <p:cNvSpPr txBox="1"/>
          <p:nvPr/>
        </p:nvSpPr>
        <p:spPr>
          <a:xfrm>
            <a:off x="6219002" y="1836375"/>
            <a:ext cx="867600" cy="184800"/>
          </a:xfrm>
          <a:prstGeom prst="rect">
            <a:avLst/>
          </a:prstGeom>
          <a:noFill/>
          <a:ln>
            <a:noFill/>
          </a:ln>
        </p:spPr>
        <p:txBody>
          <a:bodyPr anchorCtr="0" anchor="t" bIns="0" lIns="0" spcFirstLastPara="1" rIns="0" wrap="square" tIns="0">
            <a:spAutoFit/>
          </a:bodyPr>
          <a:lstStyle/>
          <a:p>
            <a:pPr indent="0" lvl="0" marL="0" rtl="0" algn="r">
              <a:lnSpc>
                <a:spcPct val="125000"/>
              </a:lnSpc>
              <a:spcBef>
                <a:spcPts val="0"/>
              </a:spcBef>
              <a:spcAft>
                <a:spcPts val="0"/>
              </a:spcAft>
              <a:buNone/>
            </a:pPr>
            <a:r>
              <a:rPr i="1" lang="en" sz="1200">
                <a:solidFill>
                  <a:srgbClr val="272727"/>
                </a:solidFill>
                <a:latin typeface="Lato"/>
                <a:ea typeface="Lato"/>
                <a:cs typeface="Lato"/>
                <a:sym typeface="Lato"/>
              </a:rPr>
              <a:t>June 5, 2028</a:t>
            </a:r>
            <a:endParaRPr i="1" sz="1200">
              <a:solidFill>
                <a:srgbClr val="272727"/>
              </a:solidFill>
              <a:latin typeface="Lato"/>
              <a:ea typeface="Lato"/>
              <a:cs typeface="Lato"/>
              <a:sym typeface="Lato"/>
            </a:endParaRPr>
          </a:p>
        </p:txBody>
      </p:sp>
      <p:sp>
        <p:nvSpPr>
          <p:cNvPr id="60" name="Google Shape;60;p13"/>
          <p:cNvSpPr txBox="1"/>
          <p:nvPr/>
        </p:nvSpPr>
        <p:spPr>
          <a:xfrm>
            <a:off x="903128" y="2290280"/>
            <a:ext cx="2513400" cy="1848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To</a:t>
            </a:r>
            <a:r>
              <a:rPr lang="en" sz="1200">
                <a:solidFill>
                  <a:srgbClr val="272727"/>
                </a:solidFill>
                <a:latin typeface="Lato Black"/>
                <a:ea typeface="Lato Black"/>
                <a:cs typeface="Lato Black"/>
                <a:sym typeface="Lato Black"/>
              </a:rPr>
              <a:t> David Lane,</a:t>
            </a:r>
            <a:endParaRPr sz="1200">
              <a:solidFill>
                <a:srgbClr val="272727"/>
              </a:solidFill>
              <a:latin typeface="Lato Black"/>
              <a:ea typeface="Lato Black"/>
              <a:cs typeface="Lato Black"/>
              <a:sym typeface="Lato Black"/>
            </a:endParaRPr>
          </a:p>
        </p:txBody>
      </p:sp>
      <p:sp>
        <p:nvSpPr>
          <p:cNvPr id="61" name="Google Shape;61;p13"/>
          <p:cNvSpPr txBox="1"/>
          <p:nvPr/>
        </p:nvSpPr>
        <p:spPr>
          <a:xfrm>
            <a:off x="903121" y="2744175"/>
            <a:ext cx="6183600" cy="57261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I am delighted to provide my full recommendation for Alex Johnson for the position of Senior Marketing Director. Over the past few years, I have had the pleasure of working closely with Alex at Pinehill Consulting, and I have consistently been impressed with his exceptional skills, commitment, and leadership in the marketing sector.</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Alex has proven to be an indispensable member of our marketing team. His contributions have significantly influenced the success and growth of our business, particularly through his expertise in crafting and implementing both digital and traditional marketing strategies. His understanding of the market is profound, and he has consistently achieved outstanding results.</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What stands out most about Alex is his remarkable ability to lead and inspire others. He creates an innovative, collaborative environment that encourages his team to perform at their highest potential. His problem-solving skills are exemplary, and he is highly regarded for his capacity to identify key opportunities and develop impactful, actionable solutions.</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I have no doubt that Alex will thrive in any marketing role and continue to drive exceptional outcomes. His commitment to excellence, professionalism, and work ethic is unwavering. It is with great confidence that I highly recommend Alex Johnson for any marketing leadership position.</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Should you require any further information or insight into Alex’s qualifications or performance, please do not hesitate to contact me at </a:t>
            </a:r>
            <a:r>
              <a:rPr lang="en" sz="1200">
                <a:solidFill>
                  <a:srgbClr val="272727"/>
                </a:solidFill>
                <a:latin typeface="Lato Black"/>
                <a:ea typeface="Lato Black"/>
                <a:cs typeface="Lato Black"/>
                <a:sym typeface="Lato Black"/>
              </a:rPr>
              <a:t>contact@pinehillconsulting.ltd</a:t>
            </a:r>
            <a:r>
              <a:rPr lang="en" sz="1200">
                <a:solidFill>
                  <a:srgbClr val="272727"/>
                </a:solidFill>
                <a:latin typeface="Lato"/>
                <a:ea typeface="Lato"/>
                <a:cs typeface="Lato"/>
                <a:sym typeface="Lato"/>
              </a:rPr>
              <a:t>.</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Sincerely,</a:t>
            </a:r>
            <a:endParaRPr sz="1200">
              <a:solidFill>
                <a:srgbClr val="272727"/>
              </a:solidFill>
              <a:latin typeface="Lato"/>
              <a:ea typeface="Lato"/>
              <a:cs typeface="Lato"/>
              <a:sym typeface="Lato"/>
            </a:endParaRPr>
          </a:p>
        </p:txBody>
      </p:sp>
      <p:sp>
        <p:nvSpPr>
          <p:cNvPr id="62" name="Google Shape;62;p13"/>
          <p:cNvSpPr txBox="1"/>
          <p:nvPr/>
        </p:nvSpPr>
        <p:spPr>
          <a:xfrm>
            <a:off x="903124" y="9603306"/>
            <a:ext cx="3722100" cy="4155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200">
                <a:solidFill>
                  <a:srgbClr val="272727"/>
                </a:solidFill>
                <a:latin typeface="Lato Black"/>
                <a:ea typeface="Lato Black"/>
                <a:cs typeface="Lato Black"/>
                <a:sym typeface="Lato Black"/>
              </a:rPr>
              <a:t>Jordan Matthews</a:t>
            </a:r>
            <a:r>
              <a:rPr lang="en" sz="1200">
                <a:solidFill>
                  <a:srgbClr val="272727"/>
                </a:solidFill>
                <a:latin typeface="Lato"/>
                <a:ea typeface="Lato"/>
                <a:cs typeface="Lato"/>
                <a:sym typeface="Lato"/>
              </a:rPr>
              <a:t>,</a:t>
            </a:r>
            <a:endParaRPr sz="1200">
              <a:solidFill>
                <a:srgbClr val="272727"/>
              </a:solidFill>
              <a:latin typeface="Lato"/>
              <a:ea typeface="Lato"/>
              <a:cs typeface="Lato"/>
              <a:sym typeface="Lato"/>
            </a:endParaRPr>
          </a:p>
          <a:p>
            <a:pPr indent="0" lvl="0" marL="0" rtl="0" algn="l">
              <a:lnSpc>
                <a:spcPct val="125000"/>
              </a:lnSpc>
              <a:spcBef>
                <a:spcPts val="0"/>
              </a:spcBef>
              <a:spcAft>
                <a:spcPts val="0"/>
              </a:spcAft>
              <a:buNone/>
            </a:pPr>
            <a:r>
              <a:rPr lang="en" sz="1200">
                <a:solidFill>
                  <a:srgbClr val="272727"/>
                </a:solidFill>
                <a:latin typeface="Lato"/>
                <a:ea typeface="Lato"/>
                <a:cs typeface="Lato"/>
                <a:sym typeface="Lato"/>
              </a:rPr>
              <a:t>Managing Director Pinehill Consulting</a:t>
            </a:r>
            <a:endParaRPr sz="1200">
              <a:solidFill>
                <a:srgbClr val="272727"/>
              </a:solidFill>
              <a:latin typeface="Lato"/>
              <a:ea typeface="Lato"/>
              <a:cs typeface="Lato"/>
              <a:sym typeface="Lato"/>
            </a:endParaRPr>
          </a:p>
        </p:txBody>
      </p:sp>
      <p:pic>
        <p:nvPicPr>
          <p:cNvPr id="63" name="Google Shape;63;p13" title="Signature.png"/>
          <p:cNvPicPr preferRelativeResize="0"/>
          <p:nvPr/>
        </p:nvPicPr>
        <p:blipFill>
          <a:blip r:embed="rId3">
            <a:alphaModFix/>
          </a:blip>
          <a:stretch>
            <a:fillRect/>
          </a:stretch>
        </p:blipFill>
        <p:spPr>
          <a:xfrm>
            <a:off x="914400" y="8601988"/>
            <a:ext cx="2067176" cy="88951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