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Roboto Medium"/>
      <p:regular r:id="rId39"/>
      <p:bold r:id="rId40"/>
      <p:italic r:id="rId41"/>
      <p:boldItalic r:id="rId42"/>
    </p:embeddedFont>
    <p:embeddedFont>
      <p:font typeface="Roboto Light"/>
      <p:regular r:id="rId43"/>
      <p:bold r:id="rId44"/>
      <p:italic r:id="rId45"/>
      <p:boldItalic r:id="rId46"/>
    </p:embeddedFont>
    <p:embeddedFont>
      <p:font typeface="Open Sans Medium"/>
      <p:regular r:id="rId47"/>
      <p:bold r:id="rId48"/>
      <p:italic r:id="rId49"/>
      <p:boldItalic r:id="rId50"/>
    </p:embeddedFont>
    <p:embeddedFont>
      <p:font typeface="Open Sans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Medium-bold.fntdata"/><Relationship Id="rId42" Type="http://schemas.openxmlformats.org/officeDocument/2006/relationships/font" Target="fonts/RobotoMedium-boldItalic.fntdata"/><Relationship Id="rId41" Type="http://schemas.openxmlformats.org/officeDocument/2006/relationships/font" Target="fonts/RobotoMedium-italic.fntdata"/><Relationship Id="rId44" Type="http://schemas.openxmlformats.org/officeDocument/2006/relationships/font" Target="fonts/RobotoLight-bold.fntdata"/><Relationship Id="rId43" Type="http://schemas.openxmlformats.org/officeDocument/2006/relationships/font" Target="fonts/RobotoLight-regular.fntdata"/><Relationship Id="rId46" Type="http://schemas.openxmlformats.org/officeDocument/2006/relationships/font" Target="fonts/RobotoLight-boldItalic.fntdata"/><Relationship Id="rId45" Type="http://schemas.openxmlformats.org/officeDocument/2006/relationships/font" Target="fonts/RobotoLight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OpenSansMedium-bold.fntdata"/><Relationship Id="rId47" Type="http://schemas.openxmlformats.org/officeDocument/2006/relationships/font" Target="fonts/OpenSansMedium-regular.fntdata"/><Relationship Id="rId49" Type="http://schemas.openxmlformats.org/officeDocument/2006/relationships/font" Target="fonts/OpenSansMedium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font" Target="fonts/Roboto-regular.fntdata"/><Relationship Id="rId34" Type="http://schemas.openxmlformats.org/officeDocument/2006/relationships/slide" Target="slides/slide30.xml"/><Relationship Id="rId37" Type="http://schemas.openxmlformats.org/officeDocument/2006/relationships/font" Target="fonts/Roboto-italic.fntdata"/><Relationship Id="rId36" Type="http://schemas.openxmlformats.org/officeDocument/2006/relationships/font" Target="fonts/Roboto-bold.fntdata"/><Relationship Id="rId39" Type="http://schemas.openxmlformats.org/officeDocument/2006/relationships/font" Target="fonts/RobotoMedium-regular.fntdata"/><Relationship Id="rId38" Type="http://schemas.openxmlformats.org/officeDocument/2006/relationships/font" Target="fonts/Roboto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OpenSans-regular.fntdata"/><Relationship Id="rId50" Type="http://schemas.openxmlformats.org/officeDocument/2006/relationships/font" Target="fonts/OpenSansMedium-boldItalic.fntdata"/><Relationship Id="rId53" Type="http://schemas.openxmlformats.org/officeDocument/2006/relationships/font" Target="fonts/OpenSans-italic.fntdata"/><Relationship Id="rId52" Type="http://schemas.openxmlformats.org/officeDocument/2006/relationships/font" Target="fonts/OpenSans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54" Type="http://schemas.openxmlformats.org/officeDocument/2006/relationships/font" Target="fonts/OpenSans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fe88c11545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fe88c11545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fe88c11545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fe88c11545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fe88c11545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fe88c11545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fe88c11545_0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fe88c11545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fe88c11545_0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fe88c11545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fe88c11545_0_6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fe88c11545_0_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fe88c11545_0_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fe88c11545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fe88c11545_0_8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fe88c11545_0_8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fe88c11545_0_10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2fe88c11545_0_10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fe88c11545_0_1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2fe88c11545_0_1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fe88c1154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fe88c1154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2fe88c11545_0_1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2fe88c11545_0_1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fe88c11545_0_1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2fe88c11545_0_1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2fe88c11545_0_1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2fe88c11545_0_1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2ff628baa2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2ff628baa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2ff628baa27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2ff628baa27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2ff628baa27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2ff628baa27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2ff628baa27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2ff628baa27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2ff628baa27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2ff628baa27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ff628baa27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2ff628baa27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2ff628baa27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2ff628baa27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e88c11545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e88c11545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2ff628baa27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2ff628baa27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e88c11545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fe88c11545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fe88c11545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fe88c11545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fe88c11545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fe88c11545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fe88c11545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fe88c11545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fe88c11545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fe88c11545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fe88c11545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fe88c11545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7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Relationship Id="rId4" Type="http://schemas.openxmlformats.org/officeDocument/2006/relationships/image" Target="../media/image14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352" l="1342" r="1352" t="1342"/>
          <a:stretch/>
        </p:blipFill>
        <p:spPr>
          <a:xfrm>
            <a:off x="0" y="975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13"/>
          <p:cNvGrpSpPr/>
          <p:nvPr/>
        </p:nvGrpSpPr>
        <p:grpSpPr>
          <a:xfrm>
            <a:off x="0" y="1273175"/>
            <a:ext cx="9144000" cy="2153400"/>
            <a:chOff x="0" y="1273175"/>
            <a:chExt cx="9144000" cy="2153400"/>
          </a:xfrm>
        </p:grpSpPr>
        <p:sp>
          <p:nvSpPr>
            <p:cNvPr id="56" name="Google Shape;56;p13"/>
            <p:cNvSpPr/>
            <p:nvPr/>
          </p:nvSpPr>
          <p:spPr>
            <a:xfrm>
              <a:off x="0" y="1273175"/>
              <a:ext cx="9144000" cy="2153400"/>
            </a:xfrm>
            <a:prstGeom prst="rect">
              <a:avLst/>
            </a:prstGeom>
            <a:solidFill>
              <a:srgbClr val="A3B6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7" name="Google Shape;57;p13"/>
            <p:cNvGrpSpPr/>
            <p:nvPr/>
          </p:nvGrpSpPr>
          <p:grpSpPr>
            <a:xfrm>
              <a:off x="443223" y="1570018"/>
              <a:ext cx="6327900" cy="1513056"/>
              <a:chOff x="443223" y="1570018"/>
              <a:chExt cx="6327900" cy="1513056"/>
            </a:xfrm>
          </p:grpSpPr>
          <p:sp>
            <p:nvSpPr>
              <p:cNvPr id="58" name="Google Shape;58;p13"/>
              <p:cNvSpPr txBox="1"/>
              <p:nvPr/>
            </p:nvSpPr>
            <p:spPr>
              <a:xfrm>
                <a:off x="443223" y="1570018"/>
                <a:ext cx="6327900" cy="125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uk" sz="48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Product Roadmap </a:t>
                </a:r>
                <a:endParaRPr b="1" sz="4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48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Overview</a:t>
                </a:r>
                <a:endParaRPr b="1" sz="4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9" name="Google Shape;59;p13"/>
              <p:cNvSpPr txBox="1"/>
              <p:nvPr/>
            </p:nvSpPr>
            <p:spPr>
              <a:xfrm>
                <a:off x="443223" y="2899774"/>
                <a:ext cx="6327900" cy="18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 Strategic Plan for Product Development</a:t>
                </a:r>
                <a:endParaRPr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"/>
          <p:cNvSpPr/>
          <p:nvPr/>
        </p:nvSpPr>
        <p:spPr>
          <a:xfrm>
            <a:off x="7789325" y="3927800"/>
            <a:ext cx="903000" cy="12156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22"/>
          <p:cNvPicPr preferRelativeResize="0"/>
          <p:nvPr/>
        </p:nvPicPr>
        <p:blipFill rotWithShape="1">
          <a:blip r:embed="rId3">
            <a:alphaModFix/>
          </a:blip>
          <a:srcRect b="3271" l="3271" r="3271" t="3271"/>
          <a:stretch/>
        </p:blipFill>
        <p:spPr>
          <a:xfrm>
            <a:off x="12" y="0"/>
            <a:ext cx="4228375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p22"/>
          <p:cNvGrpSpPr/>
          <p:nvPr/>
        </p:nvGrpSpPr>
        <p:grpSpPr>
          <a:xfrm>
            <a:off x="4539163" y="328331"/>
            <a:ext cx="4052793" cy="3247094"/>
            <a:chOff x="414932" y="328331"/>
            <a:chExt cx="4052793" cy="3247094"/>
          </a:xfrm>
        </p:grpSpPr>
        <p:grpSp>
          <p:nvGrpSpPr>
            <p:cNvPr id="311" name="Google Shape;311;p22"/>
            <p:cNvGrpSpPr/>
            <p:nvPr/>
          </p:nvGrpSpPr>
          <p:grpSpPr>
            <a:xfrm>
              <a:off x="414932" y="328331"/>
              <a:ext cx="3577461" cy="1770099"/>
              <a:chOff x="414932" y="1531481"/>
              <a:chExt cx="3577461" cy="1770099"/>
            </a:xfrm>
          </p:grpSpPr>
          <p:sp>
            <p:nvSpPr>
              <p:cNvPr id="312" name="Google Shape;312;p22"/>
              <p:cNvSpPr txBox="1"/>
              <p:nvPr/>
            </p:nvSpPr>
            <p:spPr>
              <a:xfrm>
                <a:off x="414932" y="1531481"/>
                <a:ext cx="3558600" cy="147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uk" sz="48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rPr>
                  <a:t>TARGET </a:t>
                </a:r>
                <a:endParaRPr b="1" sz="48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48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rPr>
                  <a:t>AUDIENCE</a:t>
                </a:r>
                <a:endParaRPr b="1" sz="48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13" name="Google Shape;313;p22"/>
              <p:cNvSpPr txBox="1"/>
              <p:nvPr/>
            </p:nvSpPr>
            <p:spPr>
              <a:xfrm>
                <a:off x="433793" y="3105379"/>
                <a:ext cx="3558600" cy="19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5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Who is the Product For?</a:t>
                </a:r>
                <a:endParaRPr sz="15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314" name="Google Shape;314;p22"/>
            <p:cNvSpPr txBox="1"/>
            <p:nvPr/>
          </p:nvSpPr>
          <p:spPr>
            <a:xfrm>
              <a:off x="443225" y="2430325"/>
              <a:ext cx="4024500" cy="11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484546"/>
                  </a:solidFill>
                  <a:latin typeface="Open Sans"/>
                  <a:ea typeface="Open Sans"/>
                  <a:cs typeface="Open Sans"/>
                  <a:sym typeface="Open Sans"/>
                </a:rPr>
                <a:t>Our product is designed for [specific target audience, e.g., small to medium-sized businesses (SMBs), freelancers, tech-savvy consumers], looking for [specific need or solution, e.g., efficient project management, enhanced collaboration tools, etc.].</a:t>
              </a:r>
              <a:endParaRPr sz="1200">
                <a:solidFill>
                  <a:srgbClr val="48454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23"/>
          <p:cNvGrpSpPr/>
          <p:nvPr/>
        </p:nvGrpSpPr>
        <p:grpSpPr>
          <a:xfrm>
            <a:off x="414925" y="347175"/>
            <a:ext cx="5452800" cy="735004"/>
            <a:chOff x="414925" y="1550325"/>
            <a:chExt cx="5452800" cy="735004"/>
          </a:xfrm>
        </p:grpSpPr>
        <p:sp>
          <p:nvSpPr>
            <p:cNvPr id="320" name="Google Shape;320;p23"/>
            <p:cNvSpPr txBox="1"/>
            <p:nvPr/>
          </p:nvSpPr>
          <p:spPr>
            <a:xfrm>
              <a:off x="414925" y="1550325"/>
              <a:ext cx="54528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5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PRODUCT OBJECTIVES</a:t>
              </a:r>
              <a:endParaRPr b="1" sz="35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1" name="Google Shape;321;p23"/>
            <p:cNvSpPr txBox="1"/>
            <p:nvPr/>
          </p:nvSpPr>
          <p:spPr>
            <a:xfrm>
              <a:off x="433793" y="2089129"/>
              <a:ext cx="35586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5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High-Level Goals</a:t>
              </a:r>
              <a:endParaRPr sz="1500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22" name="Google Shape;322;p23"/>
          <p:cNvGrpSpPr/>
          <p:nvPr/>
        </p:nvGrpSpPr>
        <p:grpSpPr>
          <a:xfrm>
            <a:off x="433797" y="1678775"/>
            <a:ext cx="8267978" cy="2573925"/>
            <a:chOff x="433797" y="1678775"/>
            <a:chExt cx="8267978" cy="2573925"/>
          </a:xfrm>
        </p:grpSpPr>
        <p:grpSp>
          <p:nvGrpSpPr>
            <p:cNvPr id="323" name="Google Shape;323;p23"/>
            <p:cNvGrpSpPr/>
            <p:nvPr/>
          </p:nvGrpSpPr>
          <p:grpSpPr>
            <a:xfrm>
              <a:off x="433797" y="1678775"/>
              <a:ext cx="1883403" cy="2435625"/>
              <a:chOff x="433797" y="1678775"/>
              <a:chExt cx="1883403" cy="2435625"/>
            </a:xfrm>
          </p:grpSpPr>
          <p:grpSp>
            <p:nvGrpSpPr>
              <p:cNvPr id="324" name="Google Shape;324;p23"/>
              <p:cNvGrpSpPr/>
              <p:nvPr/>
            </p:nvGrpSpPr>
            <p:grpSpPr>
              <a:xfrm>
                <a:off x="450000" y="1678775"/>
                <a:ext cx="1867200" cy="1469100"/>
                <a:chOff x="450000" y="1678775"/>
                <a:chExt cx="1867200" cy="1469100"/>
              </a:xfrm>
            </p:grpSpPr>
            <p:sp>
              <p:nvSpPr>
                <p:cNvPr id="325" name="Google Shape;325;p23"/>
                <p:cNvSpPr/>
                <p:nvPr/>
              </p:nvSpPr>
              <p:spPr>
                <a:xfrm>
                  <a:off x="450000" y="1678775"/>
                  <a:ext cx="1867200" cy="1469100"/>
                </a:xfrm>
                <a:prstGeom prst="homePlate">
                  <a:avLst>
                    <a:gd fmla="val 26137" name="adj"/>
                  </a:avLst>
                </a:prstGeom>
                <a:solidFill>
                  <a:srgbClr val="04384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6" name="Google Shape;326;p23"/>
                <p:cNvSpPr txBox="1"/>
                <p:nvPr/>
              </p:nvSpPr>
              <p:spPr>
                <a:xfrm>
                  <a:off x="563175" y="2020775"/>
                  <a:ext cx="1485000" cy="785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5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01</a:t>
                  </a:r>
                  <a:endParaRPr b="1" sz="5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sp>
            <p:nvSpPr>
              <p:cNvPr id="327" name="Google Shape;327;p23"/>
              <p:cNvSpPr txBox="1"/>
              <p:nvPr/>
            </p:nvSpPr>
            <p:spPr>
              <a:xfrm>
                <a:off x="433797" y="3355667"/>
                <a:ext cx="18672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uk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Enhance User </a:t>
                </a:r>
                <a:endParaRPr b="1" sz="13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Experience:</a:t>
                </a:r>
                <a:endParaRPr b="1" sz="13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28" name="Google Shape;328;p23"/>
              <p:cNvSpPr txBox="1"/>
              <p:nvPr/>
            </p:nvSpPr>
            <p:spPr>
              <a:xfrm>
                <a:off x="433797" y="3837200"/>
                <a:ext cx="18672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Deliver an intuitive and 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seamless user interface.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329" name="Google Shape;329;p23"/>
            <p:cNvGrpSpPr/>
            <p:nvPr/>
          </p:nvGrpSpPr>
          <p:grpSpPr>
            <a:xfrm>
              <a:off x="2561989" y="1678775"/>
              <a:ext cx="1883403" cy="2573925"/>
              <a:chOff x="433797" y="1678775"/>
              <a:chExt cx="1883403" cy="2573925"/>
            </a:xfrm>
          </p:grpSpPr>
          <p:grpSp>
            <p:nvGrpSpPr>
              <p:cNvPr id="330" name="Google Shape;330;p23"/>
              <p:cNvGrpSpPr/>
              <p:nvPr/>
            </p:nvGrpSpPr>
            <p:grpSpPr>
              <a:xfrm>
                <a:off x="450000" y="1678775"/>
                <a:ext cx="1867200" cy="1469100"/>
                <a:chOff x="450000" y="1678775"/>
                <a:chExt cx="1867200" cy="1469100"/>
              </a:xfrm>
            </p:grpSpPr>
            <p:sp>
              <p:nvSpPr>
                <p:cNvPr id="331" name="Google Shape;331;p23"/>
                <p:cNvSpPr/>
                <p:nvPr/>
              </p:nvSpPr>
              <p:spPr>
                <a:xfrm>
                  <a:off x="450000" y="1678775"/>
                  <a:ext cx="1867200" cy="1469100"/>
                </a:xfrm>
                <a:prstGeom prst="homePlate">
                  <a:avLst>
                    <a:gd fmla="val 26137" name="adj"/>
                  </a:avLst>
                </a:prstGeom>
                <a:solidFill>
                  <a:srgbClr val="345E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2" name="Google Shape;332;p23"/>
                <p:cNvSpPr txBox="1"/>
                <p:nvPr/>
              </p:nvSpPr>
              <p:spPr>
                <a:xfrm>
                  <a:off x="563175" y="2020775"/>
                  <a:ext cx="1485000" cy="785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5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02</a:t>
                  </a:r>
                  <a:endParaRPr b="1" sz="5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sp>
            <p:nvSpPr>
              <p:cNvPr id="333" name="Google Shape;333;p23"/>
              <p:cNvSpPr txBox="1"/>
              <p:nvPr/>
            </p:nvSpPr>
            <p:spPr>
              <a:xfrm>
                <a:off x="433797" y="3355667"/>
                <a:ext cx="18672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Increase Market </a:t>
                </a:r>
                <a:endParaRPr b="1" sz="13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Share:</a:t>
                </a:r>
                <a:endParaRPr b="1" sz="13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34" name="Google Shape;334;p23"/>
              <p:cNvSpPr txBox="1"/>
              <p:nvPr/>
            </p:nvSpPr>
            <p:spPr>
              <a:xfrm>
                <a:off x="433797" y="3837200"/>
                <a:ext cx="18672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Expand into new customer 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segments and geographical 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regions.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335" name="Google Shape;335;p23"/>
            <p:cNvGrpSpPr/>
            <p:nvPr/>
          </p:nvGrpSpPr>
          <p:grpSpPr>
            <a:xfrm>
              <a:off x="4690180" y="1678775"/>
              <a:ext cx="1883403" cy="2435625"/>
              <a:chOff x="433797" y="1678775"/>
              <a:chExt cx="1883403" cy="2435625"/>
            </a:xfrm>
          </p:grpSpPr>
          <p:grpSp>
            <p:nvGrpSpPr>
              <p:cNvPr id="336" name="Google Shape;336;p23"/>
              <p:cNvGrpSpPr/>
              <p:nvPr/>
            </p:nvGrpSpPr>
            <p:grpSpPr>
              <a:xfrm>
                <a:off x="450000" y="1678775"/>
                <a:ext cx="1867200" cy="1469100"/>
                <a:chOff x="450000" y="1678775"/>
                <a:chExt cx="1867200" cy="1469100"/>
              </a:xfrm>
            </p:grpSpPr>
            <p:sp>
              <p:nvSpPr>
                <p:cNvPr id="337" name="Google Shape;337;p23"/>
                <p:cNvSpPr/>
                <p:nvPr/>
              </p:nvSpPr>
              <p:spPr>
                <a:xfrm>
                  <a:off x="450000" y="1678775"/>
                  <a:ext cx="1867200" cy="1469100"/>
                </a:xfrm>
                <a:prstGeom prst="homePlate">
                  <a:avLst>
                    <a:gd fmla="val 26137" name="adj"/>
                  </a:avLst>
                </a:prstGeom>
                <a:solidFill>
                  <a:srgbClr val="5F808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8" name="Google Shape;338;p23"/>
                <p:cNvSpPr txBox="1"/>
                <p:nvPr/>
              </p:nvSpPr>
              <p:spPr>
                <a:xfrm>
                  <a:off x="563175" y="2020775"/>
                  <a:ext cx="1485000" cy="785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5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03</a:t>
                  </a:r>
                  <a:endParaRPr b="1" sz="5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sp>
            <p:nvSpPr>
              <p:cNvPr id="339" name="Google Shape;339;p23"/>
              <p:cNvSpPr txBox="1"/>
              <p:nvPr/>
            </p:nvSpPr>
            <p:spPr>
              <a:xfrm>
                <a:off x="433797" y="3355667"/>
                <a:ext cx="18672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Drive Customer </a:t>
                </a:r>
                <a:endParaRPr b="1" sz="13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Retention:</a:t>
                </a:r>
                <a:endParaRPr b="1" sz="13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0" name="Google Shape;340;p23"/>
              <p:cNvSpPr txBox="1"/>
              <p:nvPr/>
            </p:nvSpPr>
            <p:spPr>
              <a:xfrm>
                <a:off x="433797" y="3837200"/>
                <a:ext cx="18672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Improve customer 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satisfaction and loyalty.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341" name="Google Shape;341;p23"/>
            <p:cNvGrpSpPr/>
            <p:nvPr/>
          </p:nvGrpSpPr>
          <p:grpSpPr>
            <a:xfrm>
              <a:off x="6818372" y="1678775"/>
              <a:ext cx="1883403" cy="2435625"/>
              <a:chOff x="433797" y="1678775"/>
              <a:chExt cx="1883403" cy="2435625"/>
            </a:xfrm>
          </p:grpSpPr>
          <p:grpSp>
            <p:nvGrpSpPr>
              <p:cNvPr id="342" name="Google Shape;342;p23"/>
              <p:cNvGrpSpPr/>
              <p:nvPr/>
            </p:nvGrpSpPr>
            <p:grpSpPr>
              <a:xfrm>
                <a:off x="450000" y="1678775"/>
                <a:ext cx="1867200" cy="1469100"/>
                <a:chOff x="450000" y="1678775"/>
                <a:chExt cx="1867200" cy="1469100"/>
              </a:xfrm>
            </p:grpSpPr>
            <p:sp>
              <p:nvSpPr>
                <p:cNvPr id="343" name="Google Shape;343;p23"/>
                <p:cNvSpPr/>
                <p:nvPr/>
              </p:nvSpPr>
              <p:spPr>
                <a:xfrm>
                  <a:off x="450000" y="1678775"/>
                  <a:ext cx="1867200" cy="1469100"/>
                </a:xfrm>
                <a:prstGeom prst="homePlate">
                  <a:avLst>
                    <a:gd fmla="val 26137" name="adj"/>
                  </a:avLst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4" name="Google Shape;344;p23"/>
                <p:cNvSpPr txBox="1"/>
                <p:nvPr/>
              </p:nvSpPr>
              <p:spPr>
                <a:xfrm>
                  <a:off x="563175" y="2020775"/>
                  <a:ext cx="1485000" cy="785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5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04</a:t>
                  </a:r>
                  <a:endParaRPr b="1" sz="5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sp>
            <p:nvSpPr>
              <p:cNvPr id="345" name="Google Shape;345;p23"/>
              <p:cNvSpPr txBox="1"/>
              <p:nvPr/>
            </p:nvSpPr>
            <p:spPr>
              <a:xfrm>
                <a:off x="433797" y="3355667"/>
                <a:ext cx="18672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Boost Revenue </a:t>
                </a:r>
                <a:endParaRPr b="1" sz="13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Growth:</a:t>
                </a:r>
                <a:endParaRPr b="1" sz="13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6" name="Google Shape;346;p23"/>
              <p:cNvSpPr txBox="1"/>
              <p:nvPr/>
            </p:nvSpPr>
            <p:spPr>
              <a:xfrm>
                <a:off x="433797" y="3837200"/>
                <a:ext cx="18672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Introduce premium features 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and subscription models.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24"/>
          <p:cNvGrpSpPr/>
          <p:nvPr/>
        </p:nvGrpSpPr>
        <p:grpSpPr>
          <a:xfrm>
            <a:off x="414925" y="347175"/>
            <a:ext cx="5452800" cy="735004"/>
            <a:chOff x="414925" y="1550325"/>
            <a:chExt cx="5452800" cy="735004"/>
          </a:xfrm>
        </p:grpSpPr>
        <p:sp>
          <p:nvSpPr>
            <p:cNvPr id="352" name="Google Shape;352;p24"/>
            <p:cNvSpPr txBox="1"/>
            <p:nvPr/>
          </p:nvSpPr>
          <p:spPr>
            <a:xfrm>
              <a:off x="414925" y="1550325"/>
              <a:ext cx="54528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5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PRODUCT OBJECTIVES</a:t>
              </a:r>
              <a:endParaRPr b="1" sz="35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3" name="Google Shape;353;p24"/>
            <p:cNvSpPr txBox="1"/>
            <p:nvPr/>
          </p:nvSpPr>
          <p:spPr>
            <a:xfrm>
              <a:off x="433793" y="2089129"/>
              <a:ext cx="35586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5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SMART Objectives</a:t>
              </a:r>
              <a:endParaRPr sz="1500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54" name="Google Shape;354;p24"/>
          <p:cNvGrpSpPr/>
          <p:nvPr/>
        </p:nvGrpSpPr>
        <p:grpSpPr>
          <a:xfrm>
            <a:off x="433800" y="1679575"/>
            <a:ext cx="8226617" cy="2933425"/>
            <a:chOff x="433800" y="1679575"/>
            <a:chExt cx="8226617" cy="2933425"/>
          </a:xfrm>
        </p:grpSpPr>
        <p:grpSp>
          <p:nvGrpSpPr>
            <p:cNvPr id="355" name="Google Shape;355;p24"/>
            <p:cNvGrpSpPr/>
            <p:nvPr/>
          </p:nvGrpSpPr>
          <p:grpSpPr>
            <a:xfrm>
              <a:off x="433800" y="1679575"/>
              <a:ext cx="1509300" cy="2774125"/>
              <a:chOff x="433800" y="1679575"/>
              <a:chExt cx="1509300" cy="2774125"/>
            </a:xfrm>
          </p:grpSpPr>
          <p:grpSp>
            <p:nvGrpSpPr>
              <p:cNvPr id="356" name="Google Shape;356;p24"/>
              <p:cNvGrpSpPr/>
              <p:nvPr/>
            </p:nvGrpSpPr>
            <p:grpSpPr>
              <a:xfrm>
                <a:off x="433800" y="3355675"/>
                <a:ext cx="1509300" cy="1098025"/>
                <a:chOff x="433800" y="3355675"/>
                <a:chExt cx="1509300" cy="1098025"/>
              </a:xfrm>
            </p:grpSpPr>
            <p:sp>
              <p:nvSpPr>
                <p:cNvPr id="357" name="Google Shape;357;p24"/>
                <p:cNvSpPr txBox="1"/>
                <p:nvPr/>
              </p:nvSpPr>
              <p:spPr>
                <a:xfrm>
                  <a:off x="433800" y="3355675"/>
                  <a:ext cx="1509300" cy="34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Increase User 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Base: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358" name="Google Shape;358;p24"/>
                <p:cNvSpPr txBox="1"/>
                <p:nvPr/>
              </p:nvSpPr>
              <p:spPr>
                <a:xfrm>
                  <a:off x="470850" y="3837200"/>
                  <a:ext cx="1435200" cy="6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Grow active users by 25% in 12 months through optimized marketing and improved onboarding.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359" name="Google Shape;359;p24"/>
              <p:cNvSpPr/>
              <p:nvPr/>
            </p:nvSpPr>
            <p:spPr>
              <a:xfrm>
                <a:off x="472025" y="1679575"/>
                <a:ext cx="1470900" cy="1470900"/>
              </a:xfrm>
              <a:prstGeom prst="ellipse">
                <a:avLst/>
              </a:prstGeom>
              <a:solidFill>
                <a:srgbClr val="04384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Google Shape;360;p24"/>
              <p:cNvSpPr txBox="1"/>
              <p:nvPr/>
            </p:nvSpPr>
            <p:spPr>
              <a:xfrm>
                <a:off x="471975" y="2020775"/>
                <a:ext cx="1470900" cy="78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5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S</a:t>
                </a:r>
                <a:endParaRPr b="1" sz="5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361" name="Google Shape;361;p24"/>
            <p:cNvGrpSpPr/>
            <p:nvPr/>
          </p:nvGrpSpPr>
          <p:grpSpPr>
            <a:xfrm>
              <a:off x="2113129" y="1679575"/>
              <a:ext cx="1509300" cy="2774125"/>
              <a:chOff x="433800" y="1679575"/>
              <a:chExt cx="1509300" cy="2774125"/>
            </a:xfrm>
          </p:grpSpPr>
          <p:grpSp>
            <p:nvGrpSpPr>
              <p:cNvPr id="362" name="Google Shape;362;p24"/>
              <p:cNvGrpSpPr/>
              <p:nvPr/>
            </p:nvGrpSpPr>
            <p:grpSpPr>
              <a:xfrm>
                <a:off x="433800" y="3355675"/>
                <a:ext cx="1509300" cy="1098025"/>
                <a:chOff x="433800" y="3355675"/>
                <a:chExt cx="1509300" cy="1098025"/>
              </a:xfrm>
            </p:grpSpPr>
            <p:sp>
              <p:nvSpPr>
                <p:cNvPr id="363" name="Google Shape;363;p24"/>
                <p:cNvSpPr txBox="1"/>
                <p:nvPr/>
              </p:nvSpPr>
              <p:spPr>
                <a:xfrm>
                  <a:off x="433800" y="3355675"/>
                  <a:ext cx="1509300" cy="34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Improve User 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Satisfaction: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364" name="Google Shape;364;p24"/>
                <p:cNvSpPr txBox="1"/>
                <p:nvPr/>
              </p:nvSpPr>
              <p:spPr>
                <a:xfrm>
                  <a:off x="470850" y="3837200"/>
                  <a:ext cx="1435200" cy="6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Raise NPS from 50 to 70 in 6 months by enhancing features and customer support.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365" name="Google Shape;365;p24"/>
              <p:cNvSpPr/>
              <p:nvPr/>
            </p:nvSpPr>
            <p:spPr>
              <a:xfrm>
                <a:off x="472025" y="1679575"/>
                <a:ext cx="1470900" cy="1470900"/>
              </a:xfrm>
              <a:prstGeom prst="ellipse">
                <a:avLst/>
              </a:prstGeom>
              <a:solidFill>
                <a:srgbClr val="345E6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24"/>
              <p:cNvSpPr txBox="1"/>
              <p:nvPr/>
            </p:nvSpPr>
            <p:spPr>
              <a:xfrm>
                <a:off x="471975" y="2020775"/>
                <a:ext cx="1470900" cy="78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5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M</a:t>
                </a:r>
                <a:endParaRPr b="1" sz="5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367" name="Google Shape;367;p24"/>
            <p:cNvGrpSpPr/>
            <p:nvPr/>
          </p:nvGrpSpPr>
          <p:grpSpPr>
            <a:xfrm>
              <a:off x="3792459" y="1679575"/>
              <a:ext cx="1509300" cy="2774125"/>
              <a:chOff x="433800" y="1679575"/>
              <a:chExt cx="1509300" cy="2774125"/>
            </a:xfrm>
          </p:grpSpPr>
          <p:grpSp>
            <p:nvGrpSpPr>
              <p:cNvPr id="368" name="Google Shape;368;p24"/>
              <p:cNvGrpSpPr/>
              <p:nvPr/>
            </p:nvGrpSpPr>
            <p:grpSpPr>
              <a:xfrm>
                <a:off x="433800" y="3355675"/>
                <a:ext cx="1509300" cy="1098025"/>
                <a:chOff x="433800" y="3355675"/>
                <a:chExt cx="1509300" cy="1098025"/>
              </a:xfrm>
            </p:grpSpPr>
            <p:sp>
              <p:nvSpPr>
                <p:cNvPr id="369" name="Google Shape;369;p24"/>
                <p:cNvSpPr txBox="1"/>
                <p:nvPr/>
              </p:nvSpPr>
              <p:spPr>
                <a:xfrm>
                  <a:off x="433800" y="3355675"/>
                  <a:ext cx="1509300" cy="34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Expand Market 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Presence: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370" name="Google Shape;370;p24"/>
                <p:cNvSpPr txBox="1"/>
                <p:nvPr/>
              </p:nvSpPr>
              <p:spPr>
                <a:xfrm>
                  <a:off x="470850" y="3837200"/>
                  <a:ext cx="1435200" cy="6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Enter 3 new markets 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in 18 months with localized strategies 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and partnerships.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371" name="Google Shape;371;p24"/>
              <p:cNvSpPr/>
              <p:nvPr/>
            </p:nvSpPr>
            <p:spPr>
              <a:xfrm>
                <a:off x="472025" y="1679575"/>
                <a:ext cx="1470900" cy="1470900"/>
              </a:xfrm>
              <a:prstGeom prst="ellipse">
                <a:avLst/>
              </a:prstGeom>
              <a:solidFill>
                <a:srgbClr val="5F808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24"/>
              <p:cNvSpPr txBox="1"/>
              <p:nvPr/>
            </p:nvSpPr>
            <p:spPr>
              <a:xfrm>
                <a:off x="471975" y="2020775"/>
                <a:ext cx="1470900" cy="78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5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A</a:t>
                </a:r>
                <a:endParaRPr b="1" sz="5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373" name="Google Shape;373;p24"/>
            <p:cNvGrpSpPr/>
            <p:nvPr/>
          </p:nvGrpSpPr>
          <p:grpSpPr>
            <a:xfrm>
              <a:off x="5471788" y="1679575"/>
              <a:ext cx="1509300" cy="2614825"/>
              <a:chOff x="433800" y="1679575"/>
              <a:chExt cx="1509300" cy="2614825"/>
            </a:xfrm>
          </p:grpSpPr>
          <p:grpSp>
            <p:nvGrpSpPr>
              <p:cNvPr id="374" name="Google Shape;374;p24"/>
              <p:cNvGrpSpPr/>
              <p:nvPr/>
            </p:nvGrpSpPr>
            <p:grpSpPr>
              <a:xfrm>
                <a:off x="433800" y="3355675"/>
                <a:ext cx="1509300" cy="938725"/>
                <a:chOff x="433800" y="3355675"/>
                <a:chExt cx="1509300" cy="938725"/>
              </a:xfrm>
            </p:grpSpPr>
            <p:sp>
              <p:nvSpPr>
                <p:cNvPr id="375" name="Google Shape;375;p24"/>
                <p:cNvSpPr txBox="1"/>
                <p:nvPr/>
              </p:nvSpPr>
              <p:spPr>
                <a:xfrm>
                  <a:off x="433800" y="3355675"/>
                  <a:ext cx="1509300" cy="34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Boost Revenue 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Growth: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376" name="Google Shape;376;p24"/>
                <p:cNvSpPr txBox="1"/>
                <p:nvPr/>
              </p:nvSpPr>
              <p:spPr>
                <a:xfrm>
                  <a:off x="470850" y="3837200"/>
                  <a:ext cx="1435200" cy="45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Increase MRR by 30% in 9 months via a premium tier and pricing optimization.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377" name="Google Shape;377;p24"/>
              <p:cNvSpPr/>
              <p:nvPr/>
            </p:nvSpPr>
            <p:spPr>
              <a:xfrm>
                <a:off x="472025" y="1679575"/>
                <a:ext cx="1470900" cy="1470900"/>
              </a:xfrm>
              <a:prstGeom prst="ellipse">
                <a:avLst/>
              </a:prstGeom>
              <a:solidFill>
                <a:srgbClr val="7F9AA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24"/>
              <p:cNvSpPr txBox="1"/>
              <p:nvPr/>
            </p:nvSpPr>
            <p:spPr>
              <a:xfrm>
                <a:off x="471975" y="2020775"/>
                <a:ext cx="1470900" cy="78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5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R</a:t>
                </a:r>
                <a:endParaRPr b="1" sz="5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379" name="Google Shape;379;p24"/>
            <p:cNvGrpSpPr/>
            <p:nvPr/>
          </p:nvGrpSpPr>
          <p:grpSpPr>
            <a:xfrm>
              <a:off x="7151117" y="1679575"/>
              <a:ext cx="1509300" cy="2933425"/>
              <a:chOff x="433800" y="1679575"/>
              <a:chExt cx="1509300" cy="2933425"/>
            </a:xfrm>
          </p:grpSpPr>
          <p:grpSp>
            <p:nvGrpSpPr>
              <p:cNvPr id="380" name="Google Shape;380;p24"/>
              <p:cNvGrpSpPr/>
              <p:nvPr/>
            </p:nvGrpSpPr>
            <p:grpSpPr>
              <a:xfrm>
                <a:off x="433800" y="3355675"/>
                <a:ext cx="1509300" cy="1257325"/>
                <a:chOff x="433800" y="3355675"/>
                <a:chExt cx="1509300" cy="1257325"/>
              </a:xfrm>
            </p:grpSpPr>
            <p:sp>
              <p:nvSpPr>
                <p:cNvPr id="381" name="Google Shape;381;p24"/>
                <p:cNvSpPr txBox="1"/>
                <p:nvPr/>
              </p:nvSpPr>
              <p:spPr>
                <a:xfrm>
                  <a:off x="433800" y="3355675"/>
                  <a:ext cx="1509300" cy="34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Enhance 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Engagement: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382" name="Google Shape;382;p24"/>
                <p:cNvSpPr txBox="1"/>
                <p:nvPr/>
              </p:nvSpPr>
              <p:spPr>
                <a:xfrm>
                  <a:off x="470850" y="3837200"/>
                  <a:ext cx="1435200" cy="775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Increase monthly active user engagement by 40% in 12 months through new features and targeted campaigns.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383" name="Google Shape;383;p24"/>
              <p:cNvSpPr/>
              <p:nvPr/>
            </p:nvSpPr>
            <p:spPr>
              <a:xfrm>
                <a:off x="472025" y="1679575"/>
                <a:ext cx="1470900" cy="1470900"/>
              </a:xfrm>
              <a:prstGeom prst="ellipse">
                <a:avLst/>
              </a:prstGeom>
              <a:solidFill>
                <a:srgbClr val="A3B6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" name="Google Shape;384;p24"/>
              <p:cNvSpPr txBox="1"/>
              <p:nvPr/>
            </p:nvSpPr>
            <p:spPr>
              <a:xfrm>
                <a:off x="471975" y="2020775"/>
                <a:ext cx="1470900" cy="78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5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T</a:t>
                </a:r>
                <a:endParaRPr b="1" sz="5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5"/>
          <p:cNvGrpSpPr/>
          <p:nvPr/>
        </p:nvGrpSpPr>
        <p:grpSpPr>
          <a:xfrm>
            <a:off x="-1750" y="6"/>
            <a:ext cx="9144003" cy="2071688"/>
            <a:chOff x="-1750" y="6"/>
            <a:chExt cx="9144003" cy="2071688"/>
          </a:xfrm>
        </p:grpSpPr>
        <p:pic>
          <p:nvPicPr>
            <p:cNvPr id="390" name="Google Shape;390;p25"/>
            <p:cNvPicPr preferRelativeResize="0"/>
            <p:nvPr/>
          </p:nvPicPr>
          <p:blipFill rotWithShape="1">
            <a:blip r:embed="rId3">
              <a:alphaModFix/>
            </a:blip>
            <a:srcRect b="1162" l="1152" r="1162" t="1152"/>
            <a:stretch/>
          </p:blipFill>
          <p:spPr>
            <a:xfrm>
              <a:off x="-1750" y="6"/>
              <a:ext cx="9144003" cy="207168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1" name="Google Shape;391;p25"/>
            <p:cNvGrpSpPr/>
            <p:nvPr/>
          </p:nvGrpSpPr>
          <p:grpSpPr>
            <a:xfrm>
              <a:off x="414925" y="328324"/>
              <a:ext cx="5886713" cy="920752"/>
              <a:chOff x="414932" y="1531481"/>
              <a:chExt cx="3577461" cy="920752"/>
            </a:xfrm>
          </p:grpSpPr>
          <p:sp>
            <p:nvSpPr>
              <p:cNvPr id="392" name="Google Shape;392;p25"/>
              <p:cNvSpPr txBox="1"/>
              <p:nvPr/>
            </p:nvSpPr>
            <p:spPr>
              <a:xfrm>
                <a:off x="414932" y="1531481"/>
                <a:ext cx="3558600" cy="67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44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KEY METRICS</a:t>
                </a:r>
                <a:endParaRPr b="1" sz="44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93" name="Google Shape;393;p25"/>
              <p:cNvSpPr txBox="1"/>
              <p:nvPr/>
            </p:nvSpPr>
            <p:spPr>
              <a:xfrm>
                <a:off x="433793" y="2256033"/>
                <a:ext cx="3558600" cy="19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5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KPIs to Measure Success</a:t>
                </a:r>
                <a:endParaRPr sz="15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394" name="Google Shape;394;p25"/>
          <p:cNvGrpSpPr/>
          <p:nvPr/>
        </p:nvGrpSpPr>
        <p:grpSpPr>
          <a:xfrm>
            <a:off x="421950" y="2488717"/>
            <a:ext cx="8378324" cy="1872308"/>
            <a:chOff x="421950" y="2488717"/>
            <a:chExt cx="8378324" cy="1872308"/>
          </a:xfrm>
        </p:grpSpPr>
        <p:grpSp>
          <p:nvGrpSpPr>
            <p:cNvPr id="395" name="Google Shape;395;p25"/>
            <p:cNvGrpSpPr/>
            <p:nvPr/>
          </p:nvGrpSpPr>
          <p:grpSpPr>
            <a:xfrm>
              <a:off x="421950" y="2488717"/>
              <a:ext cx="1621975" cy="1695308"/>
              <a:chOff x="421950" y="2488717"/>
              <a:chExt cx="1621975" cy="1695308"/>
            </a:xfrm>
          </p:grpSpPr>
          <p:grpSp>
            <p:nvGrpSpPr>
              <p:cNvPr id="396" name="Google Shape;396;p25"/>
              <p:cNvGrpSpPr/>
              <p:nvPr/>
            </p:nvGrpSpPr>
            <p:grpSpPr>
              <a:xfrm>
                <a:off x="443124" y="3268800"/>
                <a:ext cx="1600800" cy="915225"/>
                <a:chOff x="443233" y="1407750"/>
                <a:chExt cx="1600800" cy="915225"/>
              </a:xfrm>
            </p:grpSpPr>
            <p:sp>
              <p:nvSpPr>
                <p:cNvPr id="397" name="Google Shape;397;p25"/>
                <p:cNvSpPr txBox="1"/>
                <p:nvPr/>
              </p:nvSpPr>
              <p:spPr>
                <a:xfrm>
                  <a:off x="443233" y="1407750"/>
                  <a:ext cx="1600800" cy="31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2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User Growth </a:t>
                  </a:r>
                  <a:endParaRPr sz="12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2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Rate:</a:t>
                  </a:r>
                  <a:endParaRPr sz="12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398" name="Google Shape;398;p25"/>
                <p:cNvSpPr txBox="1"/>
                <p:nvPr/>
              </p:nvSpPr>
              <p:spPr>
                <a:xfrm>
                  <a:off x="443233" y="1992075"/>
                  <a:ext cx="1600800" cy="33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0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Percentage increase in active users over time.</a:t>
                  </a:r>
                  <a:endParaRPr sz="10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399" name="Google Shape;399;p25"/>
              <p:cNvSpPr txBox="1"/>
              <p:nvPr/>
            </p:nvSpPr>
            <p:spPr>
              <a:xfrm>
                <a:off x="421950" y="2488717"/>
                <a:ext cx="1055400" cy="73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56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rPr>
                  <a:t>01</a:t>
                </a:r>
                <a:endParaRPr b="1" sz="56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00" name="Google Shape;400;p25"/>
            <p:cNvGrpSpPr/>
            <p:nvPr/>
          </p:nvGrpSpPr>
          <p:grpSpPr>
            <a:xfrm>
              <a:off x="2195793" y="2488717"/>
              <a:ext cx="1621969" cy="1872308"/>
              <a:chOff x="2195793" y="2488717"/>
              <a:chExt cx="1621969" cy="1872308"/>
            </a:xfrm>
          </p:grpSpPr>
          <p:grpSp>
            <p:nvGrpSpPr>
              <p:cNvPr id="401" name="Google Shape;401;p25"/>
              <p:cNvGrpSpPr/>
              <p:nvPr/>
            </p:nvGrpSpPr>
            <p:grpSpPr>
              <a:xfrm>
                <a:off x="2216963" y="3268800"/>
                <a:ext cx="1600800" cy="1092225"/>
                <a:chOff x="71658" y="1407750"/>
                <a:chExt cx="1600800" cy="1092225"/>
              </a:xfrm>
            </p:grpSpPr>
            <p:sp>
              <p:nvSpPr>
                <p:cNvPr id="402" name="Google Shape;402;p25"/>
                <p:cNvSpPr txBox="1"/>
                <p:nvPr/>
              </p:nvSpPr>
              <p:spPr>
                <a:xfrm>
                  <a:off x="71658" y="1407750"/>
                  <a:ext cx="1600800" cy="31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uk" sz="12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Customer </a:t>
                  </a:r>
                  <a:endParaRPr sz="12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2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Satisfaction (NPS):</a:t>
                  </a:r>
                  <a:endParaRPr sz="12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403" name="Google Shape;403;p25"/>
                <p:cNvSpPr txBox="1"/>
                <p:nvPr/>
              </p:nvSpPr>
              <p:spPr>
                <a:xfrm>
                  <a:off x="71658" y="1992075"/>
                  <a:ext cx="1600800" cy="50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0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Net Promoter Score to gauge user satisfaction and loyalty.</a:t>
                  </a:r>
                  <a:endParaRPr sz="10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404" name="Google Shape;404;p25"/>
              <p:cNvSpPr txBox="1"/>
              <p:nvPr/>
            </p:nvSpPr>
            <p:spPr>
              <a:xfrm>
                <a:off x="2195793" y="2488717"/>
                <a:ext cx="1055400" cy="73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5600">
                    <a:solidFill>
                      <a:srgbClr val="345E68"/>
                    </a:solidFill>
                    <a:latin typeface="Roboto"/>
                    <a:ea typeface="Roboto"/>
                    <a:cs typeface="Roboto"/>
                    <a:sym typeface="Roboto"/>
                  </a:rPr>
                  <a:t>02</a:t>
                </a:r>
                <a:endParaRPr b="1" sz="5600">
                  <a:solidFill>
                    <a:srgbClr val="345E6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05" name="Google Shape;405;p25"/>
            <p:cNvGrpSpPr/>
            <p:nvPr/>
          </p:nvGrpSpPr>
          <p:grpSpPr>
            <a:xfrm>
              <a:off x="3969632" y="2488717"/>
              <a:ext cx="1494756" cy="1695308"/>
              <a:chOff x="3969632" y="2488717"/>
              <a:chExt cx="1494756" cy="1695308"/>
            </a:xfrm>
          </p:grpSpPr>
          <p:grpSp>
            <p:nvGrpSpPr>
              <p:cNvPr id="406" name="Google Shape;406;p25"/>
              <p:cNvGrpSpPr/>
              <p:nvPr/>
            </p:nvGrpSpPr>
            <p:grpSpPr>
              <a:xfrm>
                <a:off x="3990788" y="3268800"/>
                <a:ext cx="1473600" cy="915225"/>
                <a:chOff x="-328217" y="1407750"/>
                <a:chExt cx="1473600" cy="915225"/>
              </a:xfrm>
            </p:grpSpPr>
            <p:sp>
              <p:nvSpPr>
                <p:cNvPr id="407" name="Google Shape;407;p25"/>
                <p:cNvSpPr txBox="1"/>
                <p:nvPr/>
              </p:nvSpPr>
              <p:spPr>
                <a:xfrm>
                  <a:off x="-328217" y="1407750"/>
                  <a:ext cx="1473600" cy="31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uk" sz="12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Monthly Recurring </a:t>
                  </a:r>
                  <a:endParaRPr sz="12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2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Revenue (MRR):</a:t>
                  </a:r>
                  <a:endParaRPr sz="12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408" name="Google Shape;408;p25"/>
                <p:cNvSpPr txBox="1"/>
                <p:nvPr/>
              </p:nvSpPr>
              <p:spPr>
                <a:xfrm>
                  <a:off x="-328217" y="1992075"/>
                  <a:ext cx="1473600" cy="33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0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Revenue generated from recurring subscriptions.</a:t>
                  </a:r>
                  <a:endParaRPr sz="10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409" name="Google Shape;409;p25"/>
              <p:cNvSpPr txBox="1"/>
              <p:nvPr/>
            </p:nvSpPr>
            <p:spPr>
              <a:xfrm>
                <a:off x="3969632" y="2488717"/>
                <a:ext cx="1055400" cy="73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5600">
                    <a:solidFill>
                      <a:srgbClr val="5F8088"/>
                    </a:solidFill>
                    <a:latin typeface="Roboto"/>
                    <a:ea typeface="Roboto"/>
                    <a:cs typeface="Roboto"/>
                    <a:sym typeface="Roboto"/>
                  </a:rPr>
                  <a:t>03</a:t>
                </a:r>
                <a:endParaRPr b="1" sz="5600">
                  <a:solidFill>
                    <a:srgbClr val="5F808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10" name="Google Shape;410;p25"/>
            <p:cNvGrpSpPr/>
            <p:nvPr/>
          </p:nvGrpSpPr>
          <p:grpSpPr>
            <a:xfrm>
              <a:off x="5616257" y="2488717"/>
              <a:ext cx="1516074" cy="1872308"/>
              <a:chOff x="5616257" y="2488717"/>
              <a:chExt cx="1516074" cy="1872308"/>
            </a:xfrm>
          </p:grpSpPr>
          <p:grpSp>
            <p:nvGrpSpPr>
              <p:cNvPr id="411" name="Google Shape;411;p25"/>
              <p:cNvGrpSpPr/>
              <p:nvPr/>
            </p:nvGrpSpPr>
            <p:grpSpPr>
              <a:xfrm>
                <a:off x="5637431" y="3268800"/>
                <a:ext cx="1494900" cy="1092225"/>
                <a:chOff x="443232" y="1407750"/>
                <a:chExt cx="1494900" cy="1092225"/>
              </a:xfrm>
            </p:grpSpPr>
            <p:sp>
              <p:nvSpPr>
                <p:cNvPr id="412" name="Google Shape;412;p25"/>
                <p:cNvSpPr txBox="1"/>
                <p:nvPr/>
              </p:nvSpPr>
              <p:spPr>
                <a:xfrm>
                  <a:off x="443232" y="1407750"/>
                  <a:ext cx="1494900" cy="31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2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User </a:t>
                  </a:r>
                  <a:endParaRPr sz="12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2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Engagement:</a:t>
                  </a:r>
                  <a:endParaRPr sz="12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413" name="Google Shape;413;p25"/>
                <p:cNvSpPr txBox="1"/>
                <p:nvPr/>
              </p:nvSpPr>
              <p:spPr>
                <a:xfrm>
                  <a:off x="443232" y="1992075"/>
                  <a:ext cx="1494900" cy="50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0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Monthly active users (MAU) and daily active users (DAU) ratios.</a:t>
                  </a:r>
                  <a:endParaRPr sz="10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414" name="Google Shape;414;p25"/>
              <p:cNvSpPr txBox="1"/>
              <p:nvPr/>
            </p:nvSpPr>
            <p:spPr>
              <a:xfrm>
                <a:off x="5616257" y="2488717"/>
                <a:ext cx="1055400" cy="73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5600">
                    <a:solidFill>
                      <a:srgbClr val="7F9AA0"/>
                    </a:solidFill>
                    <a:latin typeface="Roboto"/>
                    <a:ea typeface="Roboto"/>
                    <a:cs typeface="Roboto"/>
                    <a:sym typeface="Roboto"/>
                  </a:rPr>
                  <a:t>04</a:t>
                </a:r>
                <a:endParaRPr b="1" sz="5600">
                  <a:solidFill>
                    <a:srgbClr val="7F9AA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15" name="Google Shape;415;p25"/>
            <p:cNvGrpSpPr/>
            <p:nvPr/>
          </p:nvGrpSpPr>
          <p:grpSpPr>
            <a:xfrm>
              <a:off x="7284200" y="2488717"/>
              <a:ext cx="1516074" cy="1872308"/>
              <a:chOff x="7284200" y="2488717"/>
              <a:chExt cx="1516074" cy="1872308"/>
            </a:xfrm>
          </p:grpSpPr>
          <p:grpSp>
            <p:nvGrpSpPr>
              <p:cNvPr id="416" name="Google Shape;416;p25"/>
              <p:cNvGrpSpPr/>
              <p:nvPr/>
            </p:nvGrpSpPr>
            <p:grpSpPr>
              <a:xfrm>
                <a:off x="7305374" y="3268800"/>
                <a:ext cx="1494900" cy="1092225"/>
                <a:chOff x="443232" y="1407750"/>
                <a:chExt cx="1494900" cy="1092225"/>
              </a:xfrm>
            </p:grpSpPr>
            <p:sp>
              <p:nvSpPr>
                <p:cNvPr id="417" name="Google Shape;417;p25"/>
                <p:cNvSpPr txBox="1"/>
                <p:nvPr/>
              </p:nvSpPr>
              <p:spPr>
                <a:xfrm>
                  <a:off x="443232" y="1407750"/>
                  <a:ext cx="1494900" cy="31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2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Churn </a:t>
                  </a:r>
                  <a:endParaRPr sz="12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2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Rate:</a:t>
                  </a:r>
                  <a:endParaRPr sz="12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418" name="Google Shape;418;p25"/>
                <p:cNvSpPr txBox="1"/>
                <p:nvPr/>
              </p:nvSpPr>
              <p:spPr>
                <a:xfrm>
                  <a:off x="443232" y="1992075"/>
                  <a:ext cx="1494900" cy="50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0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Percentage of users who stop using the product within a given period.</a:t>
                  </a:r>
                  <a:endParaRPr sz="10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419" name="Google Shape;419;p25"/>
              <p:cNvSpPr txBox="1"/>
              <p:nvPr/>
            </p:nvSpPr>
            <p:spPr>
              <a:xfrm>
                <a:off x="7284200" y="2488717"/>
                <a:ext cx="1055400" cy="73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5600">
                    <a:solidFill>
                      <a:srgbClr val="7F9AA0"/>
                    </a:solidFill>
                    <a:latin typeface="Roboto"/>
                    <a:ea typeface="Roboto"/>
                    <a:cs typeface="Roboto"/>
                    <a:sym typeface="Roboto"/>
                  </a:rPr>
                  <a:t>05</a:t>
                </a:r>
                <a:endParaRPr b="1" sz="5600">
                  <a:solidFill>
                    <a:srgbClr val="7F9AA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6"/>
          <p:cNvSpPr/>
          <p:nvPr/>
        </p:nvSpPr>
        <p:spPr>
          <a:xfrm>
            <a:off x="0" y="0"/>
            <a:ext cx="9144000" cy="6261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5" name="Google Shape;425;p26"/>
          <p:cNvGrpSpPr/>
          <p:nvPr/>
        </p:nvGrpSpPr>
        <p:grpSpPr>
          <a:xfrm>
            <a:off x="414925" y="347175"/>
            <a:ext cx="5452800" cy="859108"/>
            <a:chOff x="414925" y="1550325"/>
            <a:chExt cx="5452800" cy="859108"/>
          </a:xfrm>
        </p:grpSpPr>
        <p:sp>
          <p:nvSpPr>
            <p:cNvPr id="426" name="Google Shape;426;p26"/>
            <p:cNvSpPr txBox="1"/>
            <p:nvPr/>
          </p:nvSpPr>
          <p:spPr>
            <a:xfrm>
              <a:off x="414925" y="1550325"/>
              <a:ext cx="5452800" cy="6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41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KEY METRICS</a:t>
              </a:r>
              <a:endParaRPr b="1" sz="41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7" name="Google Shape;427;p26"/>
            <p:cNvSpPr txBox="1"/>
            <p:nvPr/>
          </p:nvSpPr>
          <p:spPr>
            <a:xfrm>
              <a:off x="433801" y="2213233"/>
              <a:ext cx="42081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5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Metrics to Track Progress Toward Goals:</a:t>
              </a:r>
              <a:endParaRPr sz="1500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28" name="Google Shape;428;p26"/>
          <p:cNvGrpSpPr/>
          <p:nvPr/>
        </p:nvGrpSpPr>
        <p:grpSpPr>
          <a:xfrm>
            <a:off x="445131" y="2090176"/>
            <a:ext cx="8243021" cy="2591899"/>
            <a:chOff x="445131" y="2090176"/>
            <a:chExt cx="8243021" cy="2591899"/>
          </a:xfrm>
        </p:grpSpPr>
        <p:grpSp>
          <p:nvGrpSpPr>
            <p:cNvPr id="429" name="Google Shape;429;p26"/>
            <p:cNvGrpSpPr/>
            <p:nvPr/>
          </p:nvGrpSpPr>
          <p:grpSpPr>
            <a:xfrm>
              <a:off x="450650" y="4409663"/>
              <a:ext cx="8233200" cy="600"/>
              <a:chOff x="450650" y="4409663"/>
              <a:chExt cx="8233200" cy="600"/>
            </a:xfrm>
          </p:grpSpPr>
          <p:cxnSp>
            <p:nvCxnSpPr>
              <p:cNvPr id="430" name="Google Shape;430;p26"/>
              <p:cNvCxnSpPr/>
              <p:nvPr/>
            </p:nvCxnSpPr>
            <p:spPr>
              <a:xfrm>
                <a:off x="450650" y="4409663"/>
                <a:ext cx="8233200" cy="600"/>
              </a:xfrm>
              <a:prstGeom prst="straightConnector1">
                <a:avLst/>
              </a:prstGeom>
              <a:noFill/>
              <a:ln cap="flat" cmpd="sng" w="22860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1" name="Google Shape;431;p26"/>
              <p:cNvCxnSpPr/>
              <p:nvPr/>
            </p:nvCxnSpPr>
            <p:spPr>
              <a:xfrm>
                <a:off x="457700" y="4409963"/>
                <a:ext cx="82251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dash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432" name="Google Shape;432;p26"/>
            <p:cNvGrpSpPr/>
            <p:nvPr/>
          </p:nvGrpSpPr>
          <p:grpSpPr>
            <a:xfrm>
              <a:off x="445131" y="2090176"/>
              <a:ext cx="1450071" cy="2591899"/>
              <a:chOff x="445131" y="2090176"/>
              <a:chExt cx="1450071" cy="2591899"/>
            </a:xfrm>
          </p:grpSpPr>
          <p:grpSp>
            <p:nvGrpSpPr>
              <p:cNvPr id="433" name="Google Shape;433;p26"/>
              <p:cNvGrpSpPr/>
              <p:nvPr/>
            </p:nvGrpSpPr>
            <p:grpSpPr>
              <a:xfrm>
                <a:off x="896117" y="4133975"/>
                <a:ext cx="548100" cy="548100"/>
                <a:chOff x="896117" y="4133975"/>
                <a:chExt cx="548100" cy="548100"/>
              </a:xfrm>
            </p:grpSpPr>
            <p:sp>
              <p:nvSpPr>
                <p:cNvPr id="434" name="Google Shape;434;p26"/>
                <p:cNvSpPr/>
                <p:nvPr/>
              </p:nvSpPr>
              <p:spPr>
                <a:xfrm>
                  <a:off x="896117" y="4133975"/>
                  <a:ext cx="548100" cy="548100"/>
                </a:xfrm>
                <a:prstGeom prst="ellipse">
                  <a:avLst/>
                </a:prstGeom>
                <a:solidFill>
                  <a:srgbClr val="04384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5" name="Google Shape;435;p26"/>
                <p:cNvSpPr txBox="1"/>
                <p:nvPr/>
              </p:nvSpPr>
              <p:spPr>
                <a:xfrm>
                  <a:off x="921125" y="4270625"/>
                  <a:ext cx="498000" cy="27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2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01</a:t>
                  </a:r>
                  <a:endParaRPr b="1" sz="2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grpSp>
            <p:nvGrpSpPr>
              <p:cNvPr id="436" name="Google Shape;436;p26"/>
              <p:cNvGrpSpPr/>
              <p:nvPr/>
            </p:nvGrpSpPr>
            <p:grpSpPr>
              <a:xfrm>
                <a:off x="445131" y="2090176"/>
                <a:ext cx="1450071" cy="1834947"/>
                <a:chOff x="445131" y="2090176"/>
                <a:chExt cx="1450071" cy="1834947"/>
              </a:xfrm>
            </p:grpSpPr>
            <p:grpSp>
              <p:nvGrpSpPr>
                <p:cNvPr id="437" name="Google Shape;437;p26"/>
                <p:cNvGrpSpPr/>
                <p:nvPr/>
              </p:nvGrpSpPr>
              <p:grpSpPr>
                <a:xfrm>
                  <a:off x="445131" y="2090176"/>
                  <a:ext cx="1450071" cy="1834947"/>
                  <a:chOff x="445125" y="2090150"/>
                  <a:chExt cx="1443000" cy="1826000"/>
                </a:xfrm>
              </p:grpSpPr>
              <p:sp>
                <p:nvSpPr>
                  <p:cNvPr id="438" name="Google Shape;438;p26"/>
                  <p:cNvSpPr/>
                  <p:nvPr/>
                </p:nvSpPr>
                <p:spPr>
                  <a:xfrm>
                    <a:off x="445125" y="2090150"/>
                    <a:ext cx="1443000" cy="1657800"/>
                  </a:xfrm>
                  <a:prstGeom prst="roundRect">
                    <a:avLst>
                      <a:gd fmla="val 9066" name="adj"/>
                    </a:avLst>
                  </a:prstGeom>
                  <a:solidFill>
                    <a:srgbClr val="04384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39" name="Google Shape;439;p26"/>
                  <p:cNvSpPr/>
                  <p:nvPr/>
                </p:nvSpPr>
                <p:spPr>
                  <a:xfrm rot="10800000">
                    <a:off x="1067825" y="3729550"/>
                    <a:ext cx="197700" cy="186600"/>
                  </a:xfrm>
                  <a:prstGeom prst="triangle">
                    <a:avLst>
                      <a:gd fmla="val 50000" name="adj"/>
                    </a:avLst>
                  </a:prstGeom>
                  <a:solidFill>
                    <a:srgbClr val="04384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40" name="Google Shape;440;p26"/>
                <p:cNvGrpSpPr/>
                <p:nvPr/>
              </p:nvGrpSpPr>
              <p:grpSpPr>
                <a:xfrm>
                  <a:off x="450625" y="2384225"/>
                  <a:ext cx="1442725" cy="1245400"/>
                  <a:chOff x="450733" y="1383950"/>
                  <a:chExt cx="1442725" cy="1245400"/>
                </a:xfrm>
              </p:grpSpPr>
              <p:sp>
                <p:nvSpPr>
                  <p:cNvPr id="441" name="Google Shape;441;p26"/>
                  <p:cNvSpPr txBox="1"/>
                  <p:nvPr/>
                </p:nvSpPr>
                <p:spPr>
                  <a:xfrm>
                    <a:off x="450758" y="1383950"/>
                    <a:ext cx="1442700" cy="287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100"/>
                      <a:buFont typeface="Arial"/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rPr>
                      <a:t>Conversion </a:t>
                    </a:r>
                    <a:endParaRPr sz="1100">
                      <a:solidFill>
                        <a:schemeClr val="lt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endParaRPr>
                  </a:p>
                  <a:p>
                    <a:pPr indent="0" lvl="0" marL="0" rtl="0" algn="ctr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rPr>
                      <a:t>Rate:</a:t>
                    </a:r>
                    <a:endParaRPr sz="1100">
                      <a:solidFill>
                        <a:schemeClr val="lt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endParaRPr>
                  </a:p>
                </p:txBody>
              </p:sp>
              <p:sp>
                <p:nvSpPr>
                  <p:cNvPr id="442" name="Google Shape;442;p26"/>
                  <p:cNvSpPr txBox="1"/>
                  <p:nvPr/>
                </p:nvSpPr>
                <p:spPr>
                  <a:xfrm>
                    <a:off x="450733" y="1944450"/>
                    <a:ext cx="1442700" cy="684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100"/>
                      <a:buFont typeface="Arial"/>
                      <a:buNone/>
                    </a:pPr>
                    <a:r>
                      <a:rPr lang="uk" sz="10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Percentage of users converting from </a:t>
                    </a:r>
                    <a:endParaRPr sz="10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100"/>
                      <a:buFont typeface="Arial"/>
                      <a:buNone/>
                    </a:pPr>
                    <a:r>
                      <a:rPr lang="uk" sz="10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free to premium.</a:t>
                    </a:r>
                    <a:endParaRPr sz="10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0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</p:grpSp>
        <p:grpSp>
          <p:nvGrpSpPr>
            <p:cNvPr id="443" name="Google Shape;443;p26"/>
            <p:cNvGrpSpPr/>
            <p:nvPr/>
          </p:nvGrpSpPr>
          <p:grpSpPr>
            <a:xfrm>
              <a:off x="2143369" y="2090176"/>
              <a:ext cx="1450071" cy="2591899"/>
              <a:chOff x="445131" y="2090176"/>
              <a:chExt cx="1450071" cy="2591899"/>
            </a:xfrm>
          </p:grpSpPr>
          <p:grpSp>
            <p:nvGrpSpPr>
              <p:cNvPr id="444" name="Google Shape;444;p26"/>
              <p:cNvGrpSpPr/>
              <p:nvPr/>
            </p:nvGrpSpPr>
            <p:grpSpPr>
              <a:xfrm>
                <a:off x="896117" y="4133975"/>
                <a:ext cx="548100" cy="548100"/>
                <a:chOff x="896117" y="4133975"/>
                <a:chExt cx="548100" cy="548100"/>
              </a:xfrm>
            </p:grpSpPr>
            <p:sp>
              <p:nvSpPr>
                <p:cNvPr id="445" name="Google Shape;445;p26"/>
                <p:cNvSpPr/>
                <p:nvPr/>
              </p:nvSpPr>
              <p:spPr>
                <a:xfrm>
                  <a:off x="896117" y="4133975"/>
                  <a:ext cx="548100" cy="548100"/>
                </a:xfrm>
                <a:prstGeom prst="ellipse">
                  <a:avLst/>
                </a:prstGeom>
                <a:solidFill>
                  <a:srgbClr val="345E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6" name="Google Shape;446;p26"/>
                <p:cNvSpPr txBox="1"/>
                <p:nvPr/>
              </p:nvSpPr>
              <p:spPr>
                <a:xfrm>
                  <a:off x="921125" y="4270625"/>
                  <a:ext cx="498000" cy="27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2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02</a:t>
                  </a:r>
                  <a:endParaRPr b="1" sz="2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grpSp>
            <p:nvGrpSpPr>
              <p:cNvPr id="447" name="Google Shape;447;p26"/>
              <p:cNvGrpSpPr/>
              <p:nvPr/>
            </p:nvGrpSpPr>
            <p:grpSpPr>
              <a:xfrm>
                <a:off x="445131" y="2090176"/>
                <a:ext cx="1450071" cy="1834947"/>
                <a:chOff x="445131" y="2090176"/>
                <a:chExt cx="1450071" cy="1834947"/>
              </a:xfrm>
            </p:grpSpPr>
            <p:grpSp>
              <p:nvGrpSpPr>
                <p:cNvPr id="448" name="Google Shape;448;p26"/>
                <p:cNvGrpSpPr/>
                <p:nvPr/>
              </p:nvGrpSpPr>
              <p:grpSpPr>
                <a:xfrm>
                  <a:off x="445131" y="2090176"/>
                  <a:ext cx="1450071" cy="1834947"/>
                  <a:chOff x="445125" y="2090150"/>
                  <a:chExt cx="1443000" cy="1826000"/>
                </a:xfrm>
              </p:grpSpPr>
              <p:sp>
                <p:nvSpPr>
                  <p:cNvPr id="449" name="Google Shape;449;p26"/>
                  <p:cNvSpPr/>
                  <p:nvPr/>
                </p:nvSpPr>
                <p:spPr>
                  <a:xfrm>
                    <a:off x="445125" y="2090150"/>
                    <a:ext cx="1443000" cy="1657800"/>
                  </a:xfrm>
                  <a:prstGeom prst="roundRect">
                    <a:avLst>
                      <a:gd fmla="val 9066" name="adj"/>
                    </a:avLst>
                  </a:prstGeom>
                  <a:solidFill>
                    <a:srgbClr val="345E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50" name="Google Shape;450;p26"/>
                  <p:cNvSpPr/>
                  <p:nvPr/>
                </p:nvSpPr>
                <p:spPr>
                  <a:xfrm rot="10800000">
                    <a:off x="1067825" y="3729550"/>
                    <a:ext cx="197700" cy="186600"/>
                  </a:xfrm>
                  <a:prstGeom prst="triangle">
                    <a:avLst>
                      <a:gd fmla="val 50000" name="adj"/>
                    </a:avLst>
                  </a:prstGeom>
                  <a:solidFill>
                    <a:srgbClr val="345E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51" name="Google Shape;451;p26"/>
                <p:cNvGrpSpPr/>
                <p:nvPr/>
              </p:nvGrpSpPr>
              <p:grpSpPr>
                <a:xfrm>
                  <a:off x="450625" y="2384225"/>
                  <a:ext cx="1442725" cy="891400"/>
                  <a:chOff x="450733" y="1383950"/>
                  <a:chExt cx="1442725" cy="891400"/>
                </a:xfrm>
              </p:grpSpPr>
              <p:sp>
                <p:nvSpPr>
                  <p:cNvPr id="452" name="Google Shape;452;p26"/>
                  <p:cNvSpPr txBox="1"/>
                  <p:nvPr/>
                </p:nvSpPr>
                <p:spPr>
                  <a:xfrm>
                    <a:off x="450758" y="1383950"/>
                    <a:ext cx="1442700" cy="431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rPr>
                      <a:t>Customer </a:t>
                    </a:r>
                    <a:endParaRPr sz="1100">
                      <a:solidFill>
                        <a:schemeClr val="lt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endParaRPr>
                  </a:p>
                  <a:p>
                    <a:pPr indent="0" lvl="0" marL="0" rtl="0" algn="ctr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rPr>
                      <a:t>Acquisition </a:t>
                    </a:r>
                    <a:endParaRPr sz="1100">
                      <a:solidFill>
                        <a:schemeClr val="lt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endParaRPr>
                  </a:p>
                  <a:p>
                    <a:pPr indent="0" lvl="0" marL="0" rtl="0" algn="ctr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rPr>
                      <a:t>Cost (CAC):</a:t>
                    </a:r>
                    <a:endParaRPr sz="1100">
                      <a:solidFill>
                        <a:schemeClr val="lt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endParaRPr>
                  </a:p>
                </p:txBody>
              </p:sp>
              <p:sp>
                <p:nvSpPr>
                  <p:cNvPr id="453" name="Google Shape;453;p26"/>
                  <p:cNvSpPr txBox="1"/>
                  <p:nvPr/>
                </p:nvSpPr>
                <p:spPr>
                  <a:xfrm>
                    <a:off x="450733" y="1944450"/>
                    <a:ext cx="1442700" cy="330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100"/>
                      <a:buFont typeface="Arial"/>
                      <a:buNone/>
                    </a:pPr>
                    <a:r>
                      <a:rPr lang="uk" sz="10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Cost to acquire a </a:t>
                    </a:r>
                    <a:endParaRPr sz="10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0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new customer.</a:t>
                    </a:r>
                    <a:endParaRPr sz="10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</p:grpSp>
        <p:grpSp>
          <p:nvGrpSpPr>
            <p:cNvPr id="454" name="Google Shape;454;p26"/>
            <p:cNvGrpSpPr/>
            <p:nvPr/>
          </p:nvGrpSpPr>
          <p:grpSpPr>
            <a:xfrm>
              <a:off x="3841606" y="2090176"/>
              <a:ext cx="1450071" cy="2591899"/>
              <a:chOff x="445131" y="2090176"/>
              <a:chExt cx="1450071" cy="2591899"/>
            </a:xfrm>
          </p:grpSpPr>
          <p:grpSp>
            <p:nvGrpSpPr>
              <p:cNvPr id="455" name="Google Shape;455;p26"/>
              <p:cNvGrpSpPr/>
              <p:nvPr/>
            </p:nvGrpSpPr>
            <p:grpSpPr>
              <a:xfrm>
                <a:off x="896117" y="4133975"/>
                <a:ext cx="548100" cy="548100"/>
                <a:chOff x="896117" y="4133975"/>
                <a:chExt cx="548100" cy="548100"/>
              </a:xfrm>
            </p:grpSpPr>
            <p:sp>
              <p:nvSpPr>
                <p:cNvPr id="456" name="Google Shape;456;p26"/>
                <p:cNvSpPr/>
                <p:nvPr/>
              </p:nvSpPr>
              <p:spPr>
                <a:xfrm>
                  <a:off x="896117" y="4133975"/>
                  <a:ext cx="548100" cy="548100"/>
                </a:xfrm>
                <a:prstGeom prst="ellipse">
                  <a:avLst/>
                </a:prstGeom>
                <a:solidFill>
                  <a:srgbClr val="5F808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7" name="Google Shape;457;p26"/>
                <p:cNvSpPr txBox="1"/>
                <p:nvPr/>
              </p:nvSpPr>
              <p:spPr>
                <a:xfrm>
                  <a:off x="921125" y="4270625"/>
                  <a:ext cx="498000" cy="27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2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03</a:t>
                  </a:r>
                  <a:endParaRPr b="1" sz="2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grpSp>
            <p:nvGrpSpPr>
              <p:cNvPr id="458" name="Google Shape;458;p26"/>
              <p:cNvGrpSpPr/>
              <p:nvPr/>
            </p:nvGrpSpPr>
            <p:grpSpPr>
              <a:xfrm>
                <a:off x="445131" y="2090176"/>
                <a:ext cx="1450071" cy="1834947"/>
                <a:chOff x="445131" y="2090176"/>
                <a:chExt cx="1450071" cy="1834947"/>
              </a:xfrm>
            </p:grpSpPr>
            <p:grpSp>
              <p:nvGrpSpPr>
                <p:cNvPr id="459" name="Google Shape;459;p26"/>
                <p:cNvGrpSpPr/>
                <p:nvPr/>
              </p:nvGrpSpPr>
              <p:grpSpPr>
                <a:xfrm>
                  <a:off x="445131" y="2090176"/>
                  <a:ext cx="1450071" cy="1834947"/>
                  <a:chOff x="445125" y="2090150"/>
                  <a:chExt cx="1443000" cy="1826000"/>
                </a:xfrm>
              </p:grpSpPr>
              <p:sp>
                <p:nvSpPr>
                  <p:cNvPr id="460" name="Google Shape;460;p26"/>
                  <p:cNvSpPr/>
                  <p:nvPr/>
                </p:nvSpPr>
                <p:spPr>
                  <a:xfrm>
                    <a:off x="445125" y="2090150"/>
                    <a:ext cx="1443000" cy="1657800"/>
                  </a:xfrm>
                  <a:prstGeom prst="roundRect">
                    <a:avLst>
                      <a:gd fmla="val 9066" name="adj"/>
                    </a:avLst>
                  </a:prstGeom>
                  <a:solidFill>
                    <a:srgbClr val="5F808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1" name="Google Shape;461;p26"/>
                  <p:cNvSpPr/>
                  <p:nvPr/>
                </p:nvSpPr>
                <p:spPr>
                  <a:xfrm rot="10800000">
                    <a:off x="1067825" y="3729550"/>
                    <a:ext cx="197700" cy="186600"/>
                  </a:xfrm>
                  <a:prstGeom prst="triangle">
                    <a:avLst>
                      <a:gd fmla="val 50000" name="adj"/>
                    </a:avLst>
                  </a:prstGeom>
                  <a:solidFill>
                    <a:srgbClr val="5F808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62" name="Google Shape;462;p26"/>
                <p:cNvGrpSpPr/>
                <p:nvPr/>
              </p:nvGrpSpPr>
              <p:grpSpPr>
                <a:xfrm>
                  <a:off x="450625" y="2384225"/>
                  <a:ext cx="1442725" cy="1068400"/>
                  <a:chOff x="450733" y="1383950"/>
                  <a:chExt cx="1442725" cy="1068400"/>
                </a:xfrm>
              </p:grpSpPr>
              <p:sp>
                <p:nvSpPr>
                  <p:cNvPr id="463" name="Google Shape;463;p26"/>
                  <p:cNvSpPr txBox="1"/>
                  <p:nvPr/>
                </p:nvSpPr>
                <p:spPr>
                  <a:xfrm>
                    <a:off x="450758" y="1383950"/>
                    <a:ext cx="1442700" cy="287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rPr>
                      <a:t>Feature </a:t>
                    </a:r>
                    <a:endParaRPr sz="1100">
                      <a:solidFill>
                        <a:schemeClr val="lt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endParaRPr>
                  </a:p>
                  <a:p>
                    <a:pPr indent="0" lvl="0" marL="0" rtl="0" algn="ctr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rPr>
                      <a:t>Adoption Rate:</a:t>
                    </a:r>
                    <a:endParaRPr sz="1100">
                      <a:solidFill>
                        <a:schemeClr val="lt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endParaRPr>
                  </a:p>
                </p:txBody>
              </p:sp>
              <p:sp>
                <p:nvSpPr>
                  <p:cNvPr id="464" name="Google Shape;464;p26"/>
                  <p:cNvSpPr txBox="1"/>
                  <p:nvPr/>
                </p:nvSpPr>
                <p:spPr>
                  <a:xfrm>
                    <a:off x="450733" y="1944450"/>
                    <a:ext cx="1442700" cy="507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0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Percentage of users engaging with new features.</a:t>
                    </a:r>
                    <a:endParaRPr sz="10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</p:grpSp>
        <p:grpSp>
          <p:nvGrpSpPr>
            <p:cNvPr id="465" name="Google Shape;465;p26"/>
            <p:cNvGrpSpPr/>
            <p:nvPr/>
          </p:nvGrpSpPr>
          <p:grpSpPr>
            <a:xfrm>
              <a:off x="5539844" y="2090176"/>
              <a:ext cx="1450071" cy="2591899"/>
              <a:chOff x="445131" y="2090176"/>
              <a:chExt cx="1450071" cy="2591899"/>
            </a:xfrm>
          </p:grpSpPr>
          <p:grpSp>
            <p:nvGrpSpPr>
              <p:cNvPr id="466" name="Google Shape;466;p26"/>
              <p:cNvGrpSpPr/>
              <p:nvPr/>
            </p:nvGrpSpPr>
            <p:grpSpPr>
              <a:xfrm>
                <a:off x="896117" y="4133975"/>
                <a:ext cx="548100" cy="548100"/>
                <a:chOff x="896117" y="4133975"/>
                <a:chExt cx="548100" cy="548100"/>
              </a:xfrm>
            </p:grpSpPr>
            <p:sp>
              <p:nvSpPr>
                <p:cNvPr id="467" name="Google Shape;467;p26"/>
                <p:cNvSpPr/>
                <p:nvPr/>
              </p:nvSpPr>
              <p:spPr>
                <a:xfrm>
                  <a:off x="896117" y="4133975"/>
                  <a:ext cx="548100" cy="548100"/>
                </a:xfrm>
                <a:prstGeom prst="ellipse">
                  <a:avLst/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8" name="Google Shape;468;p26"/>
                <p:cNvSpPr txBox="1"/>
                <p:nvPr/>
              </p:nvSpPr>
              <p:spPr>
                <a:xfrm>
                  <a:off x="921125" y="4270625"/>
                  <a:ext cx="498000" cy="27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2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04</a:t>
                  </a:r>
                  <a:endParaRPr b="1" sz="2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grpSp>
            <p:nvGrpSpPr>
              <p:cNvPr id="469" name="Google Shape;469;p26"/>
              <p:cNvGrpSpPr/>
              <p:nvPr/>
            </p:nvGrpSpPr>
            <p:grpSpPr>
              <a:xfrm>
                <a:off x="445131" y="2090176"/>
                <a:ext cx="1450071" cy="1834947"/>
                <a:chOff x="445131" y="2090176"/>
                <a:chExt cx="1450071" cy="1834947"/>
              </a:xfrm>
            </p:grpSpPr>
            <p:grpSp>
              <p:nvGrpSpPr>
                <p:cNvPr id="470" name="Google Shape;470;p26"/>
                <p:cNvGrpSpPr/>
                <p:nvPr/>
              </p:nvGrpSpPr>
              <p:grpSpPr>
                <a:xfrm>
                  <a:off x="445131" y="2090176"/>
                  <a:ext cx="1450071" cy="1834947"/>
                  <a:chOff x="445125" y="2090150"/>
                  <a:chExt cx="1443000" cy="1826000"/>
                </a:xfrm>
              </p:grpSpPr>
              <p:sp>
                <p:nvSpPr>
                  <p:cNvPr id="471" name="Google Shape;471;p26"/>
                  <p:cNvSpPr/>
                  <p:nvPr/>
                </p:nvSpPr>
                <p:spPr>
                  <a:xfrm>
                    <a:off x="445125" y="2090150"/>
                    <a:ext cx="1443000" cy="1657800"/>
                  </a:xfrm>
                  <a:prstGeom prst="roundRect">
                    <a:avLst>
                      <a:gd fmla="val 9066" name="adj"/>
                    </a:avLst>
                  </a:prstGeom>
                  <a:solidFill>
                    <a:srgbClr val="7F9AA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72" name="Google Shape;472;p26"/>
                  <p:cNvSpPr/>
                  <p:nvPr/>
                </p:nvSpPr>
                <p:spPr>
                  <a:xfrm rot="10800000">
                    <a:off x="1067825" y="3729550"/>
                    <a:ext cx="197700" cy="186600"/>
                  </a:xfrm>
                  <a:prstGeom prst="triangle">
                    <a:avLst>
                      <a:gd fmla="val 50000" name="adj"/>
                    </a:avLst>
                  </a:prstGeom>
                  <a:solidFill>
                    <a:srgbClr val="7F9AA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73" name="Google Shape;473;p26"/>
                <p:cNvGrpSpPr/>
                <p:nvPr/>
              </p:nvGrpSpPr>
              <p:grpSpPr>
                <a:xfrm>
                  <a:off x="450625" y="2384225"/>
                  <a:ext cx="1442725" cy="891400"/>
                  <a:chOff x="450733" y="1383950"/>
                  <a:chExt cx="1442725" cy="891400"/>
                </a:xfrm>
              </p:grpSpPr>
              <p:sp>
                <p:nvSpPr>
                  <p:cNvPr id="474" name="Google Shape;474;p26"/>
                  <p:cNvSpPr txBox="1"/>
                  <p:nvPr/>
                </p:nvSpPr>
                <p:spPr>
                  <a:xfrm>
                    <a:off x="450758" y="1383950"/>
                    <a:ext cx="1442700" cy="287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rPr>
                      <a:t>Average Revenue </a:t>
                    </a:r>
                    <a:endParaRPr sz="1100">
                      <a:solidFill>
                        <a:schemeClr val="lt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endParaRPr>
                  </a:p>
                  <a:p>
                    <a:pPr indent="0" lvl="0" marL="0" rtl="0" algn="ctr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rPr>
                      <a:t>Per User (ARPU):</a:t>
                    </a:r>
                    <a:endParaRPr sz="1100">
                      <a:solidFill>
                        <a:schemeClr val="lt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endParaRPr>
                  </a:p>
                </p:txBody>
              </p:sp>
              <p:sp>
                <p:nvSpPr>
                  <p:cNvPr id="475" name="Google Shape;475;p26"/>
                  <p:cNvSpPr txBox="1"/>
                  <p:nvPr/>
                </p:nvSpPr>
                <p:spPr>
                  <a:xfrm>
                    <a:off x="450733" y="1944450"/>
                    <a:ext cx="1442700" cy="330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0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Revenue generated </a:t>
                    </a:r>
                    <a:endParaRPr sz="10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0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per user.</a:t>
                    </a:r>
                    <a:endParaRPr sz="10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</p:grpSp>
        <p:grpSp>
          <p:nvGrpSpPr>
            <p:cNvPr id="476" name="Google Shape;476;p26"/>
            <p:cNvGrpSpPr/>
            <p:nvPr/>
          </p:nvGrpSpPr>
          <p:grpSpPr>
            <a:xfrm>
              <a:off x="7238081" y="2090176"/>
              <a:ext cx="1450071" cy="2591899"/>
              <a:chOff x="445131" y="2090176"/>
              <a:chExt cx="1450071" cy="2591899"/>
            </a:xfrm>
          </p:grpSpPr>
          <p:grpSp>
            <p:nvGrpSpPr>
              <p:cNvPr id="477" name="Google Shape;477;p26"/>
              <p:cNvGrpSpPr/>
              <p:nvPr/>
            </p:nvGrpSpPr>
            <p:grpSpPr>
              <a:xfrm>
                <a:off x="896117" y="4133975"/>
                <a:ext cx="548100" cy="548100"/>
                <a:chOff x="896117" y="4133975"/>
                <a:chExt cx="548100" cy="548100"/>
              </a:xfrm>
            </p:grpSpPr>
            <p:sp>
              <p:nvSpPr>
                <p:cNvPr id="478" name="Google Shape;478;p26"/>
                <p:cNvSpPr/>
                <p:nvPr/>
              </p:nvSpPr>
              <p:spPr>
                <a:xfrm>
                  <a:off x="896117" y="4133975"/>
                  <a:ext cx="548100" cy="548100"/>
                </a:xfrm>
                <a:prstGeom prst="ellipse">
                  <a:avLst/>
                </a:prstGeom>
                <a:solidFill>
                  <a:srgbClr val="A3B6B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9" name="Google Shape;479;p26"/>
                <p:cNvSpPr txBox="1"/>
                <p:nvPr/>
              </p:nvSpPr>
              <p:spPr>
                <a:xfrm>
                  <a:off x="921125" y="4270625"/>
                  <a:ext cx="498000" cy="27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2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05</a:t>
                  </a:r>
                  <a:endParaRPr b="1" sz="2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grpSp>
            <p:nvGrpSpPr>
              <p:cNvPr id="480" name="Google Shape;480;p26"/>
              <p:cNvGrpSpPr/>
              <p:nvPr/>
            </p:nvGrpSpPr>
            <p:grpSpPr>
              <a:xfrm>
                <a:off x="445131" y="2090176"/>
                <a:ext cx="1450071" cy="1834947"/>
                <a:chOff x="445131" y="2090176"/>
                <a:chExt cx="1450071" cy="1834947"/>
              </a:xfrm>
            </p:grpSpPr>
            <p:grpSp>
              <p:nvGrpSpPr>
                <p:cNvPr id="481" name="Google Shape;481;p26"/>
                <p:cNvGrpSpPr/>
                <p:nvPr/>
              </p:nvGrpSpPr>
              <p:grpSpPr>
                <a:xfrm>
                  <a:off x="445131" y="2090176"/>
                  <a:ext cx="1450071" cy="1834947"/>
                  <a:chOff x="445125" y="2090150"/>
                  <a:chExt cx="1443000" cy="1826000"/>
                </a:xfrm>
              </p:grpSpPr>
              <p:sp>
                <p:nvSpPr>
                  <p:cNvPr id="482" name="Google Shape;482;p26"/>
                  <p:cNvSpPr/>
                  <p:nvPr/>
                </p:nvSpPr>
                <p:spPr>
                  <a:xfrm>
                    <a:off x="445125" y="2090150"/>
                    <a:ext cx="1443000" cy="1657800"/>
                  </a:xfrm>
                  <a:prstGeom prst="roundRect">
                    <a:avLst>
                      <a:gd fmla="val 9066" name="adj"/>
                    </a:avLst>
                  </a:prstGeom>
                  <a:solidFill>
                    <a:srgbClr val="A3B6BB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83" name="Google Shape;483;p26"/>
                  <p:cNvSpPr/>
                  <p:nvPr/>
                </p:nvSpPr>
                <p:spPr>
                  <a:xfrm rot="10800000">
                    <a:off x="1067825" y="3729550"/>
                    <a:ext cx="197700" cy="186600"/>
                  </a:xfrm>
                  <a:prstGeom prst="triangle">
                    <a:avLst>
                      <a:gd fmla="val 50000" name="adj"/>
                    </a:avLst>
                  </a:prstGeom>
                  <a:solidFill>
                    <a:srgbClr val="A3B6BB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84" name="Google Shape;484;p26"/>
                <p:cNvGrpSpPr/>
                <p:nvPr/>
              </p:nvGrpSpPr>
              <p:grpSpPr>
                <a:xfrm>
                  <a:off x="450625" y="2384225"/>
                  <a:ext cx="1442725" cy="1068400"/>
                  <a:chOff x="450733" y="1383950"/>
                  <a:chExt cx="1442725" cy="1068400"/>
                </a:xfrm>
              </p:grpSpPr>
              <p:sp>
                <p:nvSpPr>
                  <p:cNvPr id="485" name="Google Shape;485;p26"/>
                  <p:cNvSpPr txBox="1"/>
                  <p:nvPr/>
                </p:nvSpPr>
                <p:spPr>
                  <a:xfrm>
                    <a:off x="450758" y="1383950"/>
                    <a:ext cx="1442700" cy="287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rPr>
                      <a:t>Retention </a:t>
                    </a:r>
                    <a:endParaRPr sz="1100">
                      <a:solidFill>
                        <a:schemeClr val="lt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endParaRPr>
                  </a:p>
                  <a:p>
                    <a:pPr indent="0" lvl="0" marL="0" rtl="0" algn="ctr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rPr>
                      <a:t>Rate:</a:t>
                    </a:r>
                    <a:endParaRPr sz="1100">
                      <a:solidFill>
                        <a:schemeClr val="lt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endParaRPr>
                  </a:p>
                </p:txBody>
              </p:sp>
              <p:sp>
                <p:nvSpPr>
                  <p:cNvPr id="486" name="Google Shape;486;p26"/>
                  <p:cNvSpPr txBox="1"/>
                  <p:nvPr/>
                </p:nvSpPr>
                <p:spPr>
                  <a:xfrm>
                    <a:off x="450733" y="1944450"/>
                    <a:ext cx="1442700" cy="507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100"/>
                      <a:buFont typeface="Arial"/>
                      <a:buNone/>
                    </a:pPr>
                    <a:r>
                      <a:rPr lang="uk" sz="10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Percentage of users retained over a </a:t>
                    </a:r>
                    <a:endParaRPr sz="10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0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specific period.</a:t>
                    </a:r>
                    <a:endParaRPr sz="10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/>
          <p:nvPr/>
        </p:nvSpPr>
        <p:spPr>
          <a:xfrm>
            <a:off x="450000" y="0"/>
            <a:ext cx="903000" cy="11931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2" name="Google Shape;492;p27"/>
          <p:cNvGrpSpPr/>
          <p:nvPr/>
        </p:nvGrpSpPr>
        <p:grpSpPr>
          <a:xfrm>
            <a:off x="513900" y="1235815"/>
            <a:ext cx="8116200" cy="2432100"/>
            <a:chOff x="513850" y="1235815"/>
            <a:chExt cx="8116200" cy="2432100"/>
          </a:xfrm>
        </p:grpSpPr>
        <p:sp>
          <p:nvSpPr>
            <p:cNvPr id="493" name="Google Shape;493;p27"/>
            <p:cNvSpPr txBox="1"/>
            <p:nvPr/>
          </p:nvSpPr>
          <p:spPr>
            <a:xfrm>
              <a:off x="513850" y="1235815"/>
              <a:ext cx="8116200" cy="243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5800">
                  <a:solidFill>
                    <a:srgbClr val="DCE8E6"/>
                  </a:solidFill>
                  <a:latin typeface="Roboto"/>
                  <a:ea typeface="Roboto"/>
                  <a:cs typeface="Roboto"/>
                  <a:sym typeface="Roboto"/>
                </a:rPr>
                <a:t>251,813</a:t>
              </a:r>
              <a:endParaRPr b="1" sz="15800">
                <a:solidFill>
                  <a:srgbClr val="DCE8E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94" name="Google Shape;494;p27"/>
            <p:cNvGrpSpPr/>
            <p:nvPr/>
          </p:nvGrpSpPr>
          <p:grpSpPr>
            <a:xfrm>
              <a:off x="1158000" y="1678875"/>
              <a:ext cx="6828000" cy="1696370"/>
              <a:chOff x="-272675" y="1023963"/>
              <a:chExt cx="6828000" cy="1696370"/>
            </a:xfrm>
          </p:grpSpPr>
          <p:sp>
            <p:nvSpPr>
              <p:cNvPr id="495" name="Google Shape;495;p27"/>
              <p:cNvSpPr txBox="1"/>
              <p:nvPr/>
            </p:nvSpPr>
            <p:spPr>
              <a:xfrm>
                <a:off x="-272675" y="1023963"/>
                <a:ext cx="6828000" cy="147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uk" sz="48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rPr>
                  <a:t>ADD BIG </a:t>
                </a:r>
                <a:endParaRPr b="1" sz="48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48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rPr>
                  <a:t>FORECAST NUMBERS </a:t>
                </a:r>
                <a:endParaRPr b="1" sz="48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96" name="Google Shape;496;p27"/>
              <p:cNvSpPr txBox="1"/>
              <p:nvPr/>
            </p:nvSpPr>
            <p:spPr>
              <a:xfrm>
                <a:off x="1362025" y="2537032"/>
                <a:ext cx="3558600" cy="18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To grab your audience's attention</a:t>
                </a:r>
                <a:endParaRPr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28"/>
          <p:cNvGrpSpPr/>
          <p:nvPr/>
        </p:nvGrpSpPr>
        <p:grpSpPr>
          <a:xfrm>
            <a:off x="414925" y="347175"/>
            <a:ext cx="5452800" cy="735004"/>
            <a:chOff x="414925" y="1550325"/>
            <a:chExt cx="5452800" cy="735004"/>
          </a:xfrm>
        </p:grpSpPr>
        <p:sp>
          <p:nvSpPr>
            <p:cNvPr id="502" name="Google Shape;502;p28"/>
            <p:cNvSpPr txBox="1"/>
            <p:nvPr/>
          </p:nvSpPr>
          <p:spPr>
            <a:xfrm>
              <a:off x="414925" y="1550325"/>
              <a:ext cx="54528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5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ROADMAP OVERVIEW</a:t>
              </a:r>
              <a:endParaRPr b="1" sz="35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03" name="Google Shape;503;p28"/>
            <p:cNvSpPr txBox="1"/>
            <p:nvPr/>
          </p:nvSpPr>
          <p:spPr>
            <a:xfrm>
              <a:off x="433793" y="2089129"/>
              <a:ext cx="35586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5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Visual representation of the roadmap</a:t>
              </a:r>
              <a:endParaRPr sz="1500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04" name="Google Shape;504;p28"/>
          <p:cNvGrpSpPr/>
          <p:nvPr/>
        </p:nvGrpSpPr>
        <p:grpSpPr>
          <a:xfrm>
            <a:off x="450000" y="1466850"/>
            <a:ext cx="8340842" cy="3216175"/>
            <a:chOff x="450000" y="1466850"/>
            <a:chExt cx="8340842" cy="3216175"/>
          </a:xfrm>
        </p:grpSpPr>
        <p:cxnSp>
          <p:nvCxnSpPr>
            <p:cNvPr id="505" name="Google Shape;505;p28"/>
            <p:cNvCxnSpPr/>
            <p:nvPr/>
          </p:nvCxnSpPr>
          <p:spPr>
            <a:xfrm>
              <a:off x="450000" y="1902074"/>
              <a:ext cx="8260800" cy="9000"/>
            </a:xfrm>
            <a:prstGeom prst="straightConnector1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06" name="Google Shape;506;p28"/>
            <p:cNvGrpSpPr/>
            <p:nvPr/>
          </p:nvGrpSpPr>
          <p:grpSpPr>
            <a:xfrm>
              <a:off x="450000" y="1466850"/>
              <a:ext cx="1714542" cy="3216175"/>
              <a:chOff x="471975" y="1466850"/>
              <a:chExt cx="1714542" cy="3216175"/>
            </a:xfrm>
          </p:grpSpPr>
          <p:cxnSp>
            <p:nvCxnSpPr>
              <p:cNvPr id="507" name="Google Shape;507;p28"/>
              <p:cNvCxnSpPr/>
              <p:nvPr/>
            </p:nvCxnSpPr>
            <p:spPr>
              <a:xfrm>
                <a:off x="572550" y="2097625"/>
                <a:ext cx="0" cy="2585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D9D9D9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508" name="Google Shape;508;p28"/>
              <p:cNvSpPr txBox="1"/>
              <p:nvPr/>
            </p:nvSpPr>
            <p:spPr>
              <a:xfrm>
                <a:off x="677217" y="2482567"/>
                <a:ext cx="1509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Product Research </a:t>
                </a:r>
                <a:endParaRPr b="1"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&amp; Planning</a:t>
                </a:r>
                <a:endParaRPr b="1"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grpSp>
            <p:nvGrpSpPr>
              <p:cNvPr id="509" name="Google Shape;509;p28"/>
              <p:cNvGrpSpPr/>
              <p:nvPr/>
            </p:nvGrpSpPr>
            <p:grpSpPr>
              <a:xfrm>
                <a:off x="665700" y="3032850"/>
                <a:ext cx="1440875" cy="311708"/>
                <a:chOff x="665700" y="3032850"/>
                <a:chExt cx="1440875" cy="311708"/>
              </a:xfrm>
            </p:grpSpPr>
            <p:sp>
              <p:nvSpPr>
                <p:cNvPr id="510" name="Google Shape;510;p28"/>
                <p:cNvSpPr txBox="1"/>
                <p:nvPr/>
              </p:nvSpPr>
              <p:spPr>
                <a:xfrm>
                  <a:off x="757175" y="3032858"/>
                  <a:ext cx="1349400" cy="31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Market research and user</a:t>
                  </a: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 </a:t>
                  </a: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feedback analysis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11" name="Google Shape;511;p28"/>
                <p:cNvSpPr txBox="1"/>
                <p:nvPr/>
              </p:nvSpPr>
              <p:spPr>
                <a:xfrm>
                  <a:off x="665700" y="3032850"/>
                  <a:ext cx="76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12" name="Google Shape;512;p28"/>
              <p:cNvGrpSpPr/>
              <p:nvPr/>
            </p:nvGrpSpPr>
            <p:grpSpPr>
              <a:xfrm>
                <a:off x="665700" y="3544825"/>
                <a:ext cx="1440875" cy="311708"/>
                <a:chOff x="665700" y="3032850"/>
                <a:chExt cx="1440875" cy="311708"/>
              </a:xfrm>
            </p:grpSpPr>
            <p:sp>
              <p:nvSpPr>
                <p:cNvPr id="513" name="Google Shape;513;p28"/>
                <p:cNvSpPr txBox="1"/>
                <p:nvPr/>
              </p:nvSpPr>
              <p:spPr>
                <a:xfrm>
                  <a:off x="757175" y="3032858"/>
                  <a:ext cx="1349400" cy="31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Define MVP (Minimum Viable Product) features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14" name="Google Shape;514;p28"/>
                <p:cNvSpPr txBox="1"/>
                <p:nvPr/>
              </p:nvSpPr>
              <p:spPr>
                <a:xfrm>
                  <a:off x="665700" y="3032850"/>
                  <a:ext cx="76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15" name="Google Shape;515;p28"/>
              <p:cNvGrpSpPr/>
              <p:nvPr/>
            </p:nvGrpSpPr>
            <p:grpSpPr>
              <a:xfrm>
                <a:off x="471975" y="1466850"/>
                <a:ext cx="1402875" cy="857100"/>
                <a:chOff x="471975" y="1466850"/>
                <a:chExt cx="1402875" cy="857100"/>
              </a:xfrm>
            </p:grpSpPr>
            <p:sp>
              <p:nvSpPr>
                <p:cNvPr id="516" name="Google Shape;516;p28"/>
                <p:cNvSpPr/>
                <p:nvPr/>
              </p:nvSpPr>
              <p:spPr>
                <a:xfrm>
                  <a:off x="472004" y="1466850"/>
                  <a:ext cx="857400" cy="857100"/>
                </a:xfrm>
                <a:prstGeom prst="ellipse">
                  <a:avLst/>
                </a:prstGeom>
                <a:solidFill>
                  <a:srgbClr val="04384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7" name="Google Shape;517;p28"/>
                <p:cNvSpPr txBox="1"/>
                <p:nvPr/>
              </p:nvSpPr>
              <p:spPr>
                <a:xfrm>
                  <a:off x="471975" y="1656749"/>
                  <a:ext cx="857400" cy="477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3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Q1</a:t>
                  </a:r>
                  <a:endParaRPr b="1" sz="3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518" name="Google Shape;518;p28"/>
                <p:cNvSpPr/>
                <p:nvPr/>
              </p:nvSpPr>
              <p:spPr>
                <a:xfrm rot="5400000">
                  <a:off x="1503900" y="1732300"/>
                  <a:ext cx="397800" cy="344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04384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519" name="Google Shape;519;p28"/>
            <p:cNvGrpSpPr/>
            <p:nvPr/>
          </p:nvGrpSpPr>
          <p:grpSpPr>
            <a:xfrm>
              <a:off x="5402225" y="1466850"/>
              <a:ext cx="1714542" cy="3216175"/>
              <a:chOff x="471975" y="1466850"/>
              <a:chExt cx="1714542" cy="3216175"/>
            </a:xfrm>
          </p:grpSpPr>
          <p:cxnSp>
            <p:nvCxnSpPr>
              <p:cNvPr id="520" name="Google Shape;520;p28"/>
              <p:cNvCxnSpPr/>
              <p:nvPr/>
            </p:nvCxnSpPr>
            <p:spPr>
              <a:xfrm>
                <a:off x="572550" y="2097625"/>
                <a:ext cx="0" cy="2585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D9D9D9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521" name="Google Shape;521;p28"/>
              <p:cNvSpPr txBox="1"/>
              <p:nvPr/>
            </p:nvSpPr>
            <p:spPr>
              <a:xfrm>
                <a:off x="677217" y="2482567"/>
                <a:ext cx="1509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Official Launch </a:t>
                </a:r>
                <a:endParaRPr b="1"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&amp; Growth</a:t>
                </a:r>
                <a:endParaRPr b="1"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grpSp>
            <p:nvGrpSpPr>
              <p:cNvPr id="522" name="Google Shape;522;p28"/>
              <p:cNvGrpSpPr/>
              <p:nvPr/>
            </p:nvGrpSpPr>
            <p:grpSpPr>
              <a:xfrm>
                <a:off x="665700" y="3032850"/>
                <a:ext cx="1440875" cy="311708"/>
                <a:chOff x="665700" y="3032850"/>
                <a:chExt cx="1440875" cy="311708"/>
              </a:xfrm>
            </p:grpSpPr>
            <p:sp>
              <p:nvSpPr>
                <p:cNvPr id="523" name="Google Shape;523;p28"/>
                <p:cNvSpPr txBox="1"/>
                <p:nvPr/>
              </p:nvSpPr>
              <p:spPr>
                <a:xfrm>
                  <a:off x="757175" y="3032858"/>
                  <a:ext cx="1349400" cy="31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Product launch to all markets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24" name="Google Shape;524;p28"/>
                <p:cNvSpPr txBox="1"/>
                <p:nvPr/>
              </p:nvSpPr>
              <p:spPr>
                <a:xfrm>
                  <a:off x="665700" y="3032850"/>
                  <a:ext cx="76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25" name="Google Shape;525;p28"/>
              <p:cNvGrpSpPr/>
              <p:nvPr/>
            </p:nvGrpSpPr>
            <p:grpSpPr>
              <a:xfrm>
                <a:off x="665700" y="3544825"/>
                <a:ext cx="1440875" cy="311708"/>
                <a:chOff x="665700" y="3032850"/>
                <a:chExt cx="1440875" cy="311708"/>
              </a:xfrm>
            </p:grpSpPr>
            <p:sp>
              <p:nvSpPr>
                <p:cNvPr id="526" name="Google Shape;526;p28"/>
                <p:cNvSpPr txBox="1"/>
                <p:nvPr/>
              </p:nvSpPr>
              <p:spPr>
                <a:xfrm>
                  <a:off x="757175" y="3032858"/>
                  <a:ext cx="1349400" cy="31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Marketing campaigns and user acquisition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27" name="Google Shape;527;p28"/>
                <p:cNvSpPr txBox="1"/>
                <p:nvPr/>
              </p:nvSpPr>
              <p:spPr>
                <a:xfrm>
                  <a:off x="665700" y="3032850"/>
                  <a:ext cx="76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28" name="Google Shape;528;p28"/>
              <p:cNvGrpSpPr/>
              <p:nvPr/>
            </p:nvGrpSpPr>
            <p:grpSpPr>
              <a:xfrm>
                <a:off x="471975" y="1466850"/>
                <a:ext cx="1402875" cy="857100"/>
                <a:chOff x="471975" y="1466850"/>
                <a:chExt cx="1402875" cy="857100"/>
              </a:xfrm>
            </p:grpSpPr>
            <p:sp>
              <p:nvSpPr>
                <p:cNvPr id="529" name="Google Shape;529;p28"/>
                <p:cNvSpPr/>
                <p:nvPr/>
              </p:nvSpPr>
              <p:spPr>
                <a:xfrm>
                  <a:off x="472004" y="1466850"/>
                  <a:ext cx="857400" cy="857100"/>
                </a:xfrm>
                <a:prstGeom prst="ellipse">
                  <a:avLst/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0" name="Google Shape;530;p28"/>
                <p:cNvSpPr txBox="1"/>
                <p:nvPr/>
              </p:nvSpPr>
              <p:spPr>
                <a:xfrm>
                  <a:off x="471975" y="1656749"/>
                  <a:ext cx="857400" cy="477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3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Q4</a:t>
                  </a:r>
                  <a:endParaRPr b="1" sz="3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531" name="Google Shape;531;p28"/>
                <p:cNvSpPr/>
                <p:nvPr/>
              </p:nvSpPr>
              <p:spPr>
                <a:xfrm rot="5400000">
                  <a:off x="1503900" y="1732300"/>
                  <a:ext cx="397800" cy="344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532" name="Google Shape;532;p28"/>
            <p:cNvGrpSpPr/>
            <p:nvPr/>
          </p:nvGrpSpPr>
          <p:grpSpPr>
            <a:xfrm>
              <a:off x="7076300" y="1466850"/>
              <a:ext cx="1714542" cy="3216175"/>
              <a:chOff x="7098275" y="1466850"/>
              <a:chExt cx="1714542" cy="3216175"/>
            </a:xfrm>
          </p:grpSpPr>
          <p:cxnSp>
            <p:nvCxnSpPr>
              <p:cNvPr id="533" name="Google Shape;533;p28"/>
              <p:cNvCxnSpPr/>
              <p:nvPr/>
            </p:nvCxnSpPr>
            <p:spPr>
              <a:xfrm>
                <a:off x="7198850" y="2097625"/>
                <a:ext cx="0" cy="2585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D9D9D9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534" name="Google Shape;534;p28"/>
              <p:cNvSpPr txBox="1"/>
              <p:nvPr/>
            </p:nvSpPr>
            <p:spPr>
              <a:xfrm>
                <a:off x="7303517" y="2482567"/>
                <a:ext cx="1509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Next Year: </a:t>
                </a:r>
                <a:endParaRPr b="1"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Expansion &amp; Scaling</a:t>
                </a:r>
                <a:endParaRPr b="1"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grpSp>
            <p:nvGrpSpPr>
              <p:cNvPr id="535" name="Google Shape;535;p28"/>
              <p:cNvGrpSpPr/>
              <p:nvPr/>
            </p:nvGrpSpPr>
            <p:grpSpPr>
              <a:xfrm>
                <a:off x="7292000" y="3032850"/>
                <a:ext cx="1440875" cy="311708"/>
                <a:chOff x="665700" y="3032850"/>
                <a:chExt cx="1440875" cy="311708"/>
              </a:xfrm>
            </p:grpSpPr>
            <p:sp>
              <p:nvSpPr>
                <p:cNvPr id="536" name="Google Shape;536;p28"/>
                <p:cNvSpPr txBox="1"/>
                <p:nvPr/>
              </p:nvSpPr>
              <p:spPr>
                <a:xfrm>
                  <a:off x="757175" y="3032858"/>
                  <a:ext cx="1349400" cy="31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Rollout of premium features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37" name="Google Shape;537;p28"/>
                <p:cNvSpPr txBox="1"/>
                <p:nvPr/>
              </p:nvSpPr>
              <p:spPr>
                <a:xfrm>
                  <a:off x="665700" y="3032850"/>
                  <a:ext cx="76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38" name="Google Shape;538;p28"/>
              <p:cNvGrpSpPr/>
              <p:nvPr/>
            </p:nvGrpSpPr>
            <p:grpSpPr>
              <a:xfrm>
                <a:off x="7292000" y="3553413"/>
                <a:ext cx="1440875" cy="311708"/>
                <a:chOff x="665700" y="3032850"/>
                <a:chExt cx="1440875" cy="311708"/>
              </a:xfrm>
            </p:grpSpPr>
            <p:sp>
              <p:nvSpPr>
                <p:cNvPr id="539" name="Google Shape;539;p28"/>
                <p:cNvSpPr txBox="1"/>
                <p:nvPr/>
              </p:nvSpPr>
              <p:spPr>
                <a:xfrm>
                  <a:off x="757175" y="3032858"/>
                  <a:ext cx="1349400" cy="31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Expansion to new regions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40" name="Google Shape;540;p28"/>
                <p:cNvSpPr txBox="1"/>
                <p:nvPr/>
              </p:nvSpPr>
              <p:spPr>
                <a:xfrm>
                  <a:off x="665700" y="3032850"/>
                  <a:ext cx="76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41" name="Google Shape;541;p28"/>
              <p:cNvGrpSpPr/>
              <p:nvPr/>
            </p:nvGrpSpPr>
            <p:grpSpPr>
              <a:xfrm>
                <a:off x="7098275" y="1466850"/>
                <a:ext cx="1634600" cy="857100"/>
                <a:chOff x="471975" y="1466850"/>
                <a:chExt cx="1634600" cy="857100"/>
              </a:xfrm>
            </p:grpSpPr>
            <p:sp>
              <p:nvSpPr>
                <p:cNvPr id="542" name="Google Shape;542;p28"/>
                <p:cNvSpPr/>
                <p:nvPr/>
              </p:nvSpPr>
              <p:spPr>
                <a:xfrm>
                  <a:off x="472004" y="1466850"/>
                  <a:ext cx="857400" cy="857100"/>
                </a:xfrm>
                <a:prstGeom prst="ellipse">
                  <a:avLst/>
                </a:prstGeom>
                <a:solidFill>
                  <a:srgbClr val="A3B6B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3" name="Google Shape;543;p28"/>
                <p:cNvSpPr txBox="1"/>
                <p:nvPr/>
              </p:nvSpPr>
              <p:spPr>
                <a:xfrm>
                  <a:off x="471975" y="1656749"/>
                  <a:ext cx="857400" cy="477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3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Q1</a:t>
                  </a:r>
                  <a:endParaRPr b="1" sz="3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544" name="Google Shape;544;p28"/>
                <p:cNvSpPr/>
                <p:nvPr/>
              </p:nvSpPr>
              <p:spPr>
                <a:xfrm rot="5400000">
                  <a:off x="1735625" y="1732300"/>
                  <a:ext cx="397800" cy="344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A3B6B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545" name="Google Shape;545;p28"/>
              <p:cNvGrpSpPr/>
              <p:nvPr/>
            </p:nvGrpSpPr>
            <p:grpSpPr>
              <a:xfrm>
                <a:off x="7292000" y="4073975"/>
                <a:ext cx="1440875" cy="484808"/>
                <a:chOff x="665700" y="3032850"/>
                <a:chExt cx="1440875" cy="484808"/>
              </a:xfrm>
            </p:grpSpPr>
            <p:sp>
              <p:nvSpPr>
                <p:cNvPr id="546" name="Google Shape;546;p28"/>
                <p:cNvSpPr txBox="1"/>
                <p:nvPr/>
              </p:nvSpPr>
              <p:spPr>
                <a:xfrm>
                  <a:off x="757175" y="3032858"/>
                  <a:ext cx="1349400" cy="48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Integration with third-party tools and services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47" name="Google Shape;547;p28"/>
                <p:cNvSpPr txBox="1"/>
                <p:nvPr/>
              </p:nvSpPr>
              <p:spPr>
                <a:xfrm>
                  <a:off x="665700" y="3032850"/>
                  <a:ext cx="76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548" name="Google Shape;548;p28"/>
            <p:cNvGrpSpPr/>
            <p:nvPr/>
          </p:nvGrpSpPr>
          <p:grpSpPr>
            <a:xfrm>
              <a:off x="5595950" y="4077306"/>
              <a:ext cx="1440875" cy="311708"/>
              <a:chOff x="665700" y="3032850"/>
              <a:chExt cx="1440875" cy="311708"/>
            </a:xfrm>
          </p:grpSpPr>
          <p:sp>
            <p:nvSpPr>
              <p:cNvPr id="549" name="Google Shape;549;p28"/>
              <p:cNvSpPr txBox="1"/>
              <p:nvPr/>
            </p:nvSpPr>
            <p:spPr>
              <a:xfrm>
                <a:off x="757175" y="3032858"/>
                <a:ext cx="1349400" cy="31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Post-launch support and feature updates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0" name="Google Shape;550;p28"/>
              <p:cNvSpPr txBox="1"/>
              <p:nvPr/>
            </p:nvSpPr>
            <p:spPr>
              <a:xfrm>
                <a:off x="665700" y="3032850"/>
                <a:ext cx="768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•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551" name="Google Shape;551;p28"/>
            <p:cNvGrpSpPr/>
            <p:nvPr/>
          </p:nvGrpSpPr>
          <p:grpSpPr>
            <a:xfrm>
              <a:off x="2092050" y="1466850"/>
              <a:ext cx="1714542" cy="3216175"/>
              <a:chOff x="2114025" y="1466850"/>
              <a:chExt cx="1714542" cy="3216175"/>
            </a:xfrm>
          </p:grpSpPr>
          <p:cxnSp>
            <p:nvCxnSpPr>
              <p:cNvPr id="552" name="Google Shape;552;p28"/>
              <p:cNvCxnSpPr/>
              <p:nvPr/>
            </p:nvCxnSpPr>
            <p:spPr>
              <a:xfrm>
                <a:off x="2214600" y="2097625"/>
                <a:ext cx="0" cy="2585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D9D9D9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553" name="Google Shape;553;p28"/>
              <p:cNvSpPr txBox="1"/>
              <p:nvPr/>
            </p:nvSpPr>
            <p:spPr>
              <a:xfrm>
                <a:off x="2319267" y="2482567"/>
                <a:ext cx="1509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Design &amp; </a:t>
                </a:r>
                <a:endParaRPr b="1"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Development</a:t>
                </a:r>
                <a:endParaRPr b="1"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grpSp>
            <p:nvGrpSpPr>
              <p:cNvPr id="554" name="Google Shape;554;p28"/>
              <p:cNvGrpSpPr/>
              <p:nvPr/>
            </p:nvGrpSpPr>
            <p:grpSpPr>
              <a:xfrm>
                <a:off x="2307750" y="3032850"/>
                <a:ext cx="1440875" cy="311708"/>
                <a:chOff x="665700" y="3032850"/>
                <a:chExt cx="1440875" cy="311708"/>
              </a:xfrm>
            </p:grpSpPr>
            <p:sp>
              <p:nvSpPr>
                <p:cNvPr id="555" name="Google Shape;555;p28"/>
                <p:cNvSpPr txBox="1"/>
                <p:nvPr/>
              </p:nvSpPr>
              <p:spPr>
                <a:xfrm>
                  <a:off x="757175" y="3032858"/>
                  <a:ext cx="1349400" cy="31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Wireframing and UI/UX design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56" name="Google Shape;556;p28"/>
                <p:cNvSpPr txBox="1"/>
                <p:nvPr/>
              </p:nvSpPr>
              <p:spPr>
                <a:xfrm>
                  <a:off x="665700" y="3032850"/>
                  <a:ext cx="76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57" name="Google Shape;557;p28"/>
              <p:cNvGrpSpPr/>
              <p:nvPr/>
            </p:nvGrpSpPr>
            <p:grpSpPr>
              <a:xfrm>
                <a:off x="2307750" y="3544825"/>
                <a:ext cx="1440875" cy="311708"/>
                <a:chOff x="665700" y="3032850"/>
                <a:chExt cx="1440875" cy="311708"/>
              </a:xfrm>
            </p:grpSpPr>
            <p:sp>
              <p:nvSpPr>
                <p:cNvPr id="558" name="Google Shape;558;p28"/>
                <p:cNvSpPr txBox="1"/>
                <p:nvPr/>
              </p:nvSpPr>
              <p:spPr>
                <a:xfrm>
                  <a:off x="757175" y="3032858"/>
                  <a:ext cx="1349400" cy="31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Initial development of core features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59" name="Google Shape;559;p28"/>
                <p:cNvSpPr txBox="1"/>
                <p:nvPr/>
              </p:nvSpPr>
              <p:spPr>
                <a:xfrm>
                  <a:off x="665700" y="3032850"/>
                  <a:ext cx="76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60" name="Google Shape;560;p28"/>
              <p:cNvGrpSpPr/>
              <p:nvPr/>
            </p:nvGrpSpPr>
            <p:grpSpPr>
              <a:xfrm>
                <a:off x="2114025" y="1466850"/>
                <a:ext cx="1402875" cy="857100"/>
                <a:chOff x="471975" y="1466850"/>
                <a:chExt cx="1402875" cy="857100"/>
              </a:xfrm>
            </p:grpSpPr>
            <p:sp>
              <p:nvSpPr>
                <p:cNvPr id="561" name="Google Shape;561;p28"/>
                <p:cNvSpPr/>
                <p:nvPr/>
              </p:nvSpPr>
              <p:spPr>
                <a:xfrm>
                  <a:off x="472004" y="1466850"/>
                  <a:ext cx="857400" cy="857100"/>
                </a:xfrm>
                <a:prstGeom prst="ellipse">
                  <a:avLst/>
                </a:prstGeom>
                <a:solidFill>
                  <a:srgbClr val="345E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2" name="Google Shape;562;p28"/>
                <p:cNvSpPr txBox="1"/>
                <p:nvPr/>
              </p:nvSpPr>
              <p:spPr>
                <a:xfrm>
                  <a:off x="471975" y="1656749"/>
                  <a:ext cx="857400" cy="477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3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Q2</a:t>
                  </a:r>
                  <a:endParaRPr b="1" sz="3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563" name="Google Shape;563;p28"/>
                <p:cNvSpPr/>
                <p:nvPr/>
              </p:nvSpPr>
              <p:spPr>
                <a:xfrm rot="5400000">
                  <a:off x="1503900" y="1732300"/>
                  <a:ext cx="397800" cy="344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345E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64" name="Google Shape;564;p28"/>
              <p:cNvSpPr txBox="1"/>
              <p:nvPr/>
            </p:nvSpPr>
            <p:spPr>
              <a:xfrm>
                <a:off x="2399225" y="4077321"/>
                <a:ext cx="1349400" cy="31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Alpha testing with select users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5" name="Google Shape;565;p28"/>
              <p:cNvSpPr txBox="1"/>
              <p:nvPr/>
            </p:nvSpPr>
            <p:spPr>
              <a:xfrm>
                <a:off x="2307750" y="4077313"/>
                <a:ext cx="768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•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566" name="Google Shape;566;p28"/>
            <p:cNvGrpSpPr/>
            <p:nvPr/>
          </p:nvGrpSpPr>
          <p:grpSpPr>
            <a:xfrm>
              <a:off x="3742400" y="1466850"/>
              <a:ext cx="1714542" cy="3216175"/>
              <a:chOff x="2114025" y="1466850"/>
              <a:chExt cx="1714542" cy="3216175"/>
            </a:xfrm>
          </p:grpSpPr>
          <p:cxnSp>
            <p:nvCxnSpPr>
              <p:cNvPr id="567" name="Google Shape;567;p28"/>
              <p:cNvCxnSpPr/>
              <p:nvPr/>
            </p:nvCxnSpPr>
            <p:spPr>
              <a:xfrm>
                <a:off x="2214600" y="2097625"/>
                <a:ext cx="0" cy="2585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D9D9D9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568" name="Google Shape;568;p28"/>
              <p:cNvSpPr txBox="1"/>
              <p:nvPr/>
            </p:nvSpPr>
            <p:spPr>
              <a:xfrm>
                <a:off x="2319267" y="2482567"/>
                <a:ext cx="1509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Beta Launch </a:t>
                </a:r>
                <a:endParaRPr b="1"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&amp; Iteration</a:t>
                </a:r>
                <a:endParaRPr b="1"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grpSp>
            <p:nvGrpSpPr>
              <p:cNvPr id="569" name="Google Shape;569;p28"/>
              <p:cNvGrpSpPr/>
              <p:nvPr/>
            </p:nvGrpSpPr>
            <p:grpSpPr>
              <a:xfrm>
                <a:off x="2307750" y="3032850"/>
                <a:ext cx="1440875" cy="311708"/>
                <a:chOff x="665700" y="3032850"/>
                <a:chExt cx="1440875" cy="311708"/>
              </a:xfrm>
            </p:grpSpPr>
            <p:sp>
              <p:nvSpPr>
                <p:cNvPr id="570" name="Google Shape;570;p28"/>
                <p:cNvSpPr txBox="1"/>
                <p:nvPr/>
              </p:nvSpPr>
              <p:spPr>
                <a:xfrm>
                  <a:off x="757175" y="3032858"/>
                  <a:ext cx="1349400" cy="31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Beta release to a broader audience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71" name="Google Shape;571;p28"/>
                <p:cNvSpPr txBox="1"/>
                <p:nvPr/>
              </p:nvSpPr>
              <p:spPr>
                <a:xfrm>
                  <a:off x="665700" y="3032850"/>
                  <a:ext cx="76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72" name="Google Shape;572;p28"/>
              <p:cNvGrpSpPr/>
              <p:nvPr/>
            </p:nvGrpSpPr>
            <p:grpSpPr>
              <a:xfrm>
                <a:off x="2307750" y="3544825"/>
                <a:ext cx="1440875" cy="311708"/>
                <a:chOff x="665700" y="3032850"/>
                <a:chExt cx="1440875" cy="311708"/>
              </a:xfrm>
            </p:grpSpPr>
            <p:sp>
              <p:nvSpPr>
                <p:cNvPr id="573" name="Google Shape;573;p28"/>
                <p:cNvSpPr txBox="1"/>
                <p:nvPr/>
              </p:nvSpPr>
              <p:spPr>
                <a:xfrm>
                  <a:off x="757175" y="3032858"/>
                  <a:ext cx="1349400" cy="31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Gather user feedback and iterate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74" name="Google Shape;574;p28"/>
                <p:cNvSpPr txBox="1"/>
                <p:nvPr/>
              </p:nvSpPr>
              <p:spPr>
                <a:xfrm>
                  <a:off x="665700" y="3032850"/>
                  <a:ext cx="76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75" name="Google Shape;575;p28"/>
              <p:cNvGrpSpPr/>
              <p:nvPr/>
            </p:nvGrpSpPr>
            <p:grpSpPr>
              <a:xfrm>
                <a:off x="2114025" y="1466850"/>
                <a:ext cx="1402875" cy="857100"/>
                <a:chOff x="471975" y="1466850"/>
                <a:chExt cx="1402875" cy="857100"/>
              </a:xfrm>
            </p:grpSpPr>
            <p:sp>
              <p:nvSpPr>
                <p:cNvPr id="576" name="Google Shape;576;p28"/>
                <p:cNvSpPr/>
                <p:nvPr/>
              </p:nvSpPr>
              <p:spPr>
                <a:xfrm>
                  <a:off x="472004" y="1466850"/>
                  <a:ext cx="857400" cy="857100"/>
                </a:xfrm>
                <a:prstGeom prst="ellipse">
                  <a:avLst/>
                </a:prstGeom>
                <a:solidFill>
                  <a:srgbClr val="5F808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77" name="Google Shape;577;p28"/>
                <p:cNvSpPr txBox="1"/>
                <p:nvPr/>
              </p:nvSpPr>
              <p:spPr>
                <a:xfrm>
                  <a:off x="471975" y="1656749"/>
                  <a:ext cx="857400" cy="477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3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Q3</a:t>
                  </a:r>
                  <a:endParaRPr b="1" sz="3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578" name="Google Shape;578;p28"/>
                <p:cNvSpPr/>
                <p:nvPr/>
              </p:nvSpPr>
              <p:spPr>
                <a:xfrm rot="5400000">
                  <a:off x="1503900" y="1732300"/>
                  <a:ext cx="397800" cy="344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5F808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79" name="Google Shape;579;p28"/>
              <p:cNvSpPr txBox="1"/>
              <p:nvPr/>
            </p:nvSpPr>
            <p:spPr>
              <a:xfrm>
                <a:off x="2399225" y="4077321"/>
                <a:ext cx="1349400" cy="4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Implement enhancements and 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bug fixes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0" name="Google Shape;580;p28"/>
              <p:cNvSpPr txBox="1"/>
              <p:nvPr/>
            </p:nvSpPr>
            <p:spPr>
              <a:xfrm>
                <a:off x="2307750" y="4077313"/>
                <a:ext cx="768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•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29"/>
          <p:cNvGrpSpPr/>
          <p:nvPr/>
        </p:nvGrpSpPr>
        <p:grpSpPr>
          <a:xfrm>
            <a:off x="414925" y="347175"/>
            <a:ext cx="8263500" cy="735004"/>
            <a:chOff x="414925" y="1550325"/>
            <a:chExt cx="8263500" cy="735004"/>
          </a:xfrm>
        </p:grpSpPr>
        <p:sp>
          <p:nvSpPr>
            <p:cNvPr id="586" name="Google Shape;586;p29"/>
            <p:cNvSpPr txBox="1"/>
            <p:nvPr/>
          </p:nvSpPr>
          <p:spPr>
            <a:xfrm>
              <a:off x="414925" y="1550325"/>
              <a:ext cx="82635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1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FEATURE PRIORITIZATION FRAMEWORK</a:t>
              </a:r>
              <a:endParaRPr b="1" sz="31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87" name="Google Shape;587;p29"/>
            <p:cNvSpPr txBox="1"/>
            <p:nvPr/>
          </p:nvSpPr>
          <p:spPr>
            <a:xfrm>
              <a:off x="433793" y="2089129"/>
              <a:ext cx="35586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5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MoSCoW Prioritization</a:t>
              </a:r>
              <a:endParaRPr sz="1500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88" name="Google Shape;588;p29"/>
          <p:cNvGrpSpPr/>
          <p:nvPr/>
        </p:nvGrpSpPr>
        <p:grpSpPr>
          <a:xfrm>
            <a:off x="433797" y="1456994"/>
            <a:ext cx="8350469" cy="3217882"/>
            <a:chOff x="433797" y="1456994"/>
            <a:chExt cx="8350469" cy="3217882"/>
          </a:xfrm>
        </p:grpSpPr>
        <p:grpSp>
          <p:nvGrpSpPr>
            <p:cNvPr id="589" name="Google Shape;589;p29"/>
            <p:cNvGrpSpPr/>
            <p:nvPr/>
          </p:nvGrpSpPr>
          <p:grpSpPr>
            <a:xfrm>
              <a:off x="433797" y="1456994"/>
              <a:ext cx="1867200" cy="3217882"/>
              <a:chOff x="433797" y="1456994"/>
              <a:chExt cx="1867200" cy="3217882"/>
            </a:xfrm>
          </p:grpSpPr>
          <p:grpSp>
            <p:nvGrpSpPr>
              <p:cNvPr id="590" name="Google Shape;590;p29"/>
              <p:cNvGrpSpPr/>
              <p:nvPr/>
            </p:nvGrpSpPr>
            <p:grpSpPr>
              <a:xfrm>
                <a:off x="452436" y="1456994"/>
                <a:ext cx="1751988" cy="1760400"/>
                <a:chOff x="484800" y="1489475"/>
                <a:chExt cx="1687200" cy="1695300"/>
              </a:xfrm>
            </p:grpSpPr>
            <p:sp>
              <p:nvSpPr>
                <p:cNvPr id="591" name="Google Shape;591;p29"/>
                <p:cNvSpPr/>
                <p:nvPr/>
              </p:nvSpPr>
              <p:spPr>
                <a:xfrm>
                  <a:off x="484800" y="1489475"/>
                  <a:ext cx="1687200" cy="1695300"/>
                </a:xfrm>
                <a:prstGeom prst="roundRect">
                  <a:avLst>
                    <a:gd fmla="val 10626" name="adj"/>
                  </a:avLst>
                </a:prstGeom>
                <a:solidFill>
                  <a:srgbClr val="04384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92" name="Google Shape;592;p29"/>
                <p:cNvSpPr txBox="1"/>
                <p:nvPr/>
              </p:nvSpPr>
              <p:spPr>
                <a:xfrm>
                  <a:off x="592950" y="1944575"/>
                  <a:ext cx="1470900" cy="75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5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M</a:t>
                  </a:r>
                  <a:endParaRPr b="1" sz="5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grpSp>
            <p:nvGrpSpPr>
              <p:cNvPr id="593" name="Google Shape;593;p29"/>
              <p:cNvGrpSpPr/>
              <p:nvPr/>
            </p:nvGrpSpPr>
            <p:grpSpPr>
              <a:xfrm>
                <a:off x="433797" y="3408592"/>
                <a:ext cx="1867200" cy="478222"/>
                <a:chOff x="433797" y="3355667"/>
                <a:chExt cx="1867200" cy="478222"/>
              </a:xfrm>
            </p:grpSpPr>
            <p:sp>
              <p:nvSpPr>
                <p:cNvPr id="594" name="Google Shape;594;p29"/>
                <p:cNvSpPr txBox="1"/>
                <p:nvPr/>
              </p:nvSpPr>
              <p:spPr>
                <a:xfrm>
                  <a:off x="433797" y="3355667"/>
                  <a:ext cx="1867200" cy="17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Must-Have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95" name="Google Shape;595;p29"/>
                <p:cNvSpPr txBox="1"/>
                <p:nvPr/>
              </p:nvSpPr>
              <p:spPr>
                <a:xfrm>
                  <a:off x="433797" y="3569289"/>
                  <a:ext cx="1867200" cy="264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Critical features required for </a:t>
                  </a:r>
                  <a:endParaRPr b="1" sz="8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the MVP to function.</a:t>
                  </a:r>
                  <a:endParaRPr b="1" sz="8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96" name="Google Shape;596;p29"/>
              <p:cNvGrpSpPr/>
              <p:nvPr/>
            </p:nvGrpSpPr>
            <p:grpSpPr>
              <a:xfrm>
                <a:off x="453750" y="4063750"/>
                <a:ext cx="1847200" cy="264600"/>
                <a:chOff x="453750" y="4063750"/>
                <a:chExt cx="1847200" cy="264600"/>
              </a:xfrm>
            </p:grpSpPr>
            <p:sp>
              <p:nvSpPr>
                <p:cNvPr id="597" name="Google Shape;597;p29"/>
                <p:cNvSpPr txBox="1"/>
                <p:nvPr/>
              </p:nvSpPr>
              <p:spPr>
                <a:xfrm>
                  <a:off x="551650" y="4063750"/>
                  <a:ext cx="1749300" cy="264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Core functionality (e.g., user authentication,main dashboard)</a:t>
                  </a:r>
                  <a:endParaRPr sz="8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98" name="Google Shape;598;p29"/>
                <p:cNvSpPr txBox="1"/>
                <p:nvPr/>
              </p:nvSpPr>
              <p:spPr>
                <a:xfrm>
                  <a:off x="453750" y="4063750"/>
                  <a:ext cx="65100" cy="123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8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99" name="Google Shape;599;p29"/>
              <p:cNvGrpSpPr/>
              <p:nvPr/>
            </p:nvGrpSpPr>
            <p:grpSpPr>
              <a:xfrm>
                <a:off x="453750" y="4410275"/>
                <a:ext cx="1847200" cy="264600"/>
                <a:chOff x="453750" y="4063750"/>
                <a:chExt cx="1847200" cy="264600"/>
              </a:xfrm>
            </p:grpSpPr>
            <p:sp>
              <p:nvSpPr>
                <p:cNvPr id="600" name="Google Shape;600;p29"/>
                <p:cNvSpPr txBox="1"/>
                <p:nvPr/>
              </p:nvSpPr>
              <p:spPr>
                <a:xfrm>
                  <a:off x="551650" y="4063750"/>
                  <a:ext cx="1749300" cy="264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Basic integrations (e.g., payment gateways, essential APIs)</a:t>
                  </a:r>
                  <a:endParaRPr sz="8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01" name="Google Shape;601;p29"/>
                <p:cNvSpPr txBox="1"/>
                <p:nvPr/>
              </p:nvSpPr>
              <p:spPr>
                <a:xfrm>
                  <a:off x="453750" y="4063750"/>
                  <a:ext cx="65100" cy="123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8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602" name="Google Shape;602;p29"/>
            <p:cNvGrpSpPr/>
            <p:nvPr/>
          </p:nvGrpSpPr>
          <p:grpSpPr>
            <a:xfrm>
              <a:off x="2412070" y="1456994"/>
              <a:ext cx="2043800" cy="3208581"/>
              <a:chOff x="2391825" y="1456994"/>
              <a:chExt cx="2043800" cy="3208581"/>
            </a:xfrm>
          </p:grpSpPr>
          <p:grpSp>
            <p:nvGrpSpPr>
              <p:cNvPr id="603" name="Google Shape;603;p29"/>
              <p:cNvGrpSpPr/>
              <p:nvPr/>
            </p:nvGrpSpPr>
            <p:grpSpPr>
              <a:xfrm>
                <a:off x="2568425" y="1456994"/>
                <a:ext cx="1867200" cy="3076282"/>
                <a:chOff x="2568425" y="1456994"/>
                <a:chExt cx="1867200" cy="3076282"/>
              </a:xfrm>
            </p:grpSpPr>
            <p:grpSp>
              <p:nvGrpSpPr>
                <p:cNvPr id="604" name="Google Shape;604;p29"/>
                <p:cNvGrpSpPr/>
                <p:nvPr/>
              </p:nvGrpSpPr>
              <p:grpSpPr>
                <a:xfrm>
                  <a:off x="2569425" y="1456994"/>
                  <a:ext cx="1751988" cy="1760400"/>
                  <a:chOff x="484800" y="1489475"/>
                  <a:chExt cx="1687200" cy="1695300"/>
                </a:xfrm>
              </p:grpSpPr>
              <p:sp>
                <p:nvSpPr>
                  <p:cNvPr id="605" name="Google Shape;605;p29"/>
                  <p:cNvSpPr/>
                  <p:nvPr/>
                </p:nvSpPr>
                <p:spPr>
                  <a:xfrm>
                    <a:off x="484800" y="1489475"/>
                    <a:ext cx="1687200" cy="1695300"/>
                  </a:xfrm>
                  <a:prstGeom prst="roundRect">
                    <a:avLst>
                      <a:gd fmla="val 10626" name="adj"/>
                    </a:avLst>
                  </a:prstGeom>
                  <a:solidFill>
                    <a:srgbClr val="345E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06" name="Google Shape;606;p29"/>
                  <p:cNvSpPr txBox="1"/>
                  <p:nvPr/>
                </p:nvSpPr>
                <p:spPr>
                  <a:xfrm>
                    <a:off x="592950" y="1944575"/>
                    <a:ext cx="1470900" cy="75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uk" sz="51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S</a:t>
                    </a:r>
                    <a:endParaRPr b="1" sz="5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  <p:grpSp>
              <p:nvGrpSpPr>
                <p:cNvPr id="607" name="Google Shape;607;p29"/>
                <p:cNvGrpSpPr/>
                <p:nvPr/>
              </p:nvGrpSpPr>
              <p:grpSpPr>
                <a:xfrm>
                  <a:off x="2568425" y="3408592"/>
                  <a:ext cx="1867200" cy="620122"/>
                  <a:chOff x="433797" y="3355667"/>
                  <a:chExt cx="1867200" cy="620122"/>
                </a:xfrm>
              </p:grpSpPr>
              <p:sp>
                <p:nvSpPr>
                  <p:cNvPr id="608" name="Google Shape;608;p29"/>
                  <p:cNvSpPr txBox="1"/>
                  <p:nvPr/>
                </p:nvSpPr>
                <p:spPr>
                  <a:xfrm>
                    <a:off x="433797" y="3355667"/>
                    <a:ext cx="1867200" cy="170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uk" sz="13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Should-Have</a:t>
                    </a:r>
                    <a:endParaRPr b="1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609" name="Google Shape;609;p29"/>
                  <p:cNvSpPr txBox="1"/>
                  <p:nvPr/>
                </p:nvSpPr>
                <p:spPr>
                  <a:xfrm>
                    <a:off x="433797" y="3569289"/>
                    <a:ext cx="1867200" cy="406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Important features that add significant value but are not </a:t>
                    </a:r>
                    <a:endParaRPr b="1"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critical for MVP.</a:t>
                    </a:r>
                    <a:endParaRPr b="1"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610" name="Google Shape;610;p29"/>
                <p:cNvGrpSpPr/>
                <p:nvPr/>
              </p:nvGrpSpPr>
              <p:grpSpPr>
                <a:xfrm>
                  <a:off x="2588378" y="4211189"/>
                  <a:ext cx="1847200" cy="123000"/>
                  <a:chOff x="453750" y="4211189"/>
                  <a:chExt cx="1847200" cy="123000"/>
                </a:xfrm>
              </p:grpSpPr>
              <p:sp>
                <p:nvSpPr>
                  <p:cNvPr id="611" name="Google Shape;611;p29"/>
                  <p:cNvSpPr txBox="1"/>
                  <p:nvPr/>
                </p:nvSpPr>
                <p:spPr>
                  <a:xfrm>
                    <a:off x="551650" y="4211189"/>
                    <a:ext cx="1749300" cy="123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Enhanced user interface elements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612" name="Google Shape;612;p29"/>
                  <p:cNvSpPr txBox="1"/>
                  <p:nvPr/>
                </p:nvSpPr>
                <p:spPr>
                  <a:xfrm>
                    <a:off x="453750" y="4211189"/>
                    <a:ext cx="65100" cy="123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613" name="Google Shape;613;p29"/>
                <p:cNvGrpSpPr/>
                <p:nvPr/>
              </p:nvGrpSpPr>
              <p:grpSpPr>
                <a:xfrm>
                  <a:off x="2588378" y="4410275"/>
                  <a:ext cx="1847200" cy="123000"/>
                  <a:chOff x="453750" y="4063750"/>
                  <a:chExt cx="1847200" cy="123000"/>
                </a:xfrm>
              </p:grpSpPr>
              <p:sp>
                <p:nvSpPr>
                  <p:cNvPr id="614" name="Google Shape;614;p29"/>
                  <p:cNvSpPr txBox="1"/>
                  <p:nvPr/>
                </p:nvSpPr>
                <p:spPr>
                  <a:xfrm>
                    <a:off x="551650" y="4063750"/>
                    <a:ext cx="1749300" cy="123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Advanced analytics and reporting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615" name="Google Shape;615;p29"/>
                  <p:cNvSpPr txBox="1"/>
                  <p:nvPr/>
                </p:nvSpPr>
                <p:spPr>
                  <a:xfrm>
                    <a:off x="453750" y="4063750"/>
                    <a:ext cx="65100" cy="123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  <p:cxnSp>
            <p:nvCxnSpPr>
              <p:cNvPr id="616" name="Google Shape;616;p29"/>
              <p:cNvCxnSpPr/>
              <p:nvPr/>
            </p:nvCxnSpPr>
            <p:spPr>
              <a:xfrm>
                <a:off x="2391825" y="1481675"/>
                <a:ext cx="0" cy="31839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CCCCC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617" name="Google Shape;617;p29"/>
            <p:cNvGrpSpPr/>
            <p:nvPr/>
          </p:nvGrpSpPr>
          <p:grpSpPr>
            <a:xfrm>
              <a:off x="4566944" y="1456994"/>
              <a:ext cx="2052958" cy="3217882"/>
              <a:chOff x="4508475" y="1456994"/>
              <a:chExt cx="2052958" cy="3217882"/>
            </a:xfrm>
          </p:grpSpPr>
          <p:grpSp>
            <p:nvGrpSpPr>
              <p:cNvPr id="618" name="Google Shape;618;p29"/>
              <p:cNvGrpSpPr/>
              <p:nvPr/>
            </p:nvGrpSpPr>
            <p:grpSpPr>
              <a:xfrm>
                <a:off x="4694233" y="1456994"/>
                <a:ext cx="1867200" cy="3217882"/>
                <a:chOff x="4694233" y="1456994"/>
                <a:chExt cx="1867200" cy="3217882"/>
              </a:xfrm>
            </p:grpSpPr>
            <p:grpSp>
              <p:nvGrpSpPr>
                <p:cNvPr id="619" name="Google Shape;619;p29"/>
                <p:cNvGrpSpPr/>
                <p:nvPr/>
              </p:nvGrpSpPr>
              <p:grpSpPr>
                <a:xfrm>
                  <a:off x="4695233" y="1456994"/>
                  <a:ext cx="1751988" cy="1760400"/>
                  <a:chOff x="484800" y="1489475"/>
                  <a:chExt cx="1687200" cy="1695300"/>
                </a:xfrm>
              </p:grpSpPr>
              <p:sp>
                <p:nvSpPr>
                  <p:cNvPr id="620" name="Google Shape;620;p29"/>
                  <p:cNvSpPr/>
                  <p:nvPr/>
                </p:nvSpPr>
                <p:spPr>
                  <a:xfrm>
                    <a:off x="484800" y="1489475"/>
                    <a:ext cx="1687200" cy="1695300"/>
                  </a:xfrm>
                  <a:prstGeom prst="roundRect">
                    <a:avLst>
                      <a:gd fmla="val 10626" name="adj"/>
                    </a:avLst>
                  </a:prstGeom>
                  <a:solidFill>
                    <a:srgbClr val="5F808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21" name="Google Shape;621;p29"/>
                  <p:cNvSpPr txBox="1"/>
                  <p:nvPr/>
                </p:nvSpPr>
                <p:spPr>
                  <a:xfrm>
                    <a:off x="592950" y="1944575"/>
                    <a:ext cx="1470900" cy="75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uk" sz="51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C</a:t>
                    </a:r>
                    <a:endParaRPr b="1" sz="5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  <p:grpSp>
              <p:nvGrpSpPr>
                <p:cNvPr id="622" name="Google Shape;622;p29"/>
                <p:cNvGrpSpPr/>
                <p:nvPr/>
              </p:nvGrpSpPr>
              <p:grpSpPr>
                <a:xfrm>
                  <a:off x="4694233" y="3408592"/>
                  <a:ext cx="1867200" cy="620122"/>
                  <a:chOff x="433797" y="3355667"/>
                  <a:chExt cx="1867200" cy="620122"/>
                </a:xfrm>
              </p:grpSpPr>
              <p:sp>
                <p:nvSpPr>
                  <p:cNvPr id="623" name="Google Shape;623;p29"/>
                  <p:cNvSpPr txBox="1"/>
                  <p:nvPr/>
                </p:nvSpPr>
                <p:spPr>
                  <a:xfrm>
                    <a:off x="433797" y="3355667"/>
                    <a:ext cx="1867200" cy="170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uk" sz="13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Could-Have</a:t>
                    </a:r>
                    <a:endParaRPr b="1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624" name="Google Shape;624;p29"/>
                  <p:cNvSpPr txBox="1"/>
                  <p:nvPr/>
                </p:nvSpPr>
                <p:spPr>
                  <a:xfrm>
                    <a:off x="433797" y="3569289"/>
                    <a:ext cx="1867200" cy="406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Desirable features that enhance </a:t>
                    </a:r>
                    <a:endParaRPr b="1"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the user experience but are not time-sensitive.</a:t>
                    </a:r>
                    <a:endParaRPr b="1"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625" name="Google Shape;625;p29"/>
                <p:cNvGrpSpPr/>
                <p:nvPr/>
              </p:nvGrpSpPr>
              <p:grpSpPr>
                <a:xfrm>
                  <a:off x="4714186" y="4216150"/>
                  <a:ext cx="1847200" cy="123000"/>
                  <a:chOff x="453750" y="4216150"/>
                  <a:chExt cx="1847200" cy="123000"/>
                </a:xfrm>
              </p:grpSpPr>
              <p:sp>
                <p:nvSpPr>
                  <p:cNvPr id="626" name="Google Shape;626;p29"/>
                  <p:cNvSpPr txBox="1"/>
                  <p:nvPr/>
                </p:nvSpPr>
                <p:spPr>
                  <a:xfrm>
                    <a:off x="551650" y="4216150"/>
                    <a:ext cx="1749300" cy="123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Social media integration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627" name="Google Shape;627;p29"/>
                  <p:cNvSpPr txBox="1"/>
                  <p:nvPr/>
                </p:nvSpPr>
                <p:spPr>
                  <a:xfrm>
                    <a:off x="453750" y="4216150"/>
                    <a:ext cx="65100" cy="123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628" name="Google Shape;628;p29"/>
                <p:cNvGrpSpPr/>
                <p:nvPr/>
              </p:nvGrpSpPr>
              <p:grpSpPr>
                <a:xfrm>
                  <a:off x="4714186" y="4410275"/>
                  <a:ext cx="1847200" cy="264600"/>
                  <a:chOff x="453750" y="4063750"/>
                  <a:chExt cx="1847200" cy="264600"/>
                </a:xfrm>
              </p:grpSpPr>
              <p:sp>
                <p:nvSpPr>
                  <p:cNvPr id="629" name="Google Shape;629;p29"/>
                  <p:cNvSpPr txBox="1"/>
                  <p:nvPr/>
                </p:nvSpPr>
                <p:spPr>
                  <a:xfrm>
                    <a:off x="551650" y="4063750"/>
                    <a:ext cx="1749300" cy="264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Custom user themes and personalization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630" name="Google Shape;630;p29"/>
                  <p:cNvSpPr txBox="1"/>
                  <p:nvPr/>
                </p:nvSpPr>
                <p:spPr>
                  <a:xfrm>
                    <a:off x="453750" y="4063750"/>
                    <a:ext cx="65100" cy="123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  <p:cxnSp>
            <p:nvCxnSpPr>
              <p:cNvPr id="631" name="Google Shape;631;p29"/>
              <p:cNvCxnSpPr/>
              <p:nvPr/>
            </p:nvCxnSpPr>
            <p:spPr>
              <a:xfrm>
                <a:off x="4508475" y="1481675"/>
                <a:ext cx="0" cy="31839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CCCCC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632" name="Google Shape;632;p29"/>
            <p:cNvGrpSpPr/>
            <p:nvPr/>
          </p:nvGrpSpPr>
          <p:grpSpPr>
            <a:xfrm>
              <a:off x="6730975" y="1456994"/>
              <a:ext cx="2053291" cy="3208581"/>
              <a:chOff x="6633950" y="1456994"/>
              <a:chExt cx="2053291" cy="3208581"/>
            </a:xfrm>
          </p:grpSpPr>
          <p:grpSp>
            <p:nvGrpSpPr>
              <p:cNvPr id="633" name="Google Shape;633;p29"/>
              <p:cNvGrpSpPr/>
              <p:nvPr/>
            </p:nvGrpSpPr>
            <p:grpSpPr>
              <a:xfrm>
                <a:off x="6820041" y="1456994"/>
                <a:ext cx="1867200" cy="3076282"/>
                <a:chOff x="6820041" y="1456994"/>
                <a:chExt cx="1867200" cy="3076282"/>
              </a:xfrm>
            </p:grpSpPr>
            <p:grpSp>
              <p:nvGrpSpPr>
                <p:cNvPr id="634" name="Google Shape;634;p29"/>
                <p:cNvGrpSpPr/>
                <p:nvPr/>
              </p:nvGrpSpPr>
              <p:grpSpPr>
                <a:xfrm>
                  <a:off x="6821042" y="1456994"/>
                  <a:ext cx="1751988" cy="1760400"/>
                  <a:chOff x="484800" y="1489475"/>
                  <a:chExt cx="1687200" cy="1695300"/>
                </a:xfrm>
              </p:grpSpPr>
              <p:sp>
                <p:nvSpPr>
                  <p:cNvPr id="635" name="Google Shape;635;p29"/>
                  <p:cNvSpPr/>
                  <p:nvPr/>
                </p:nvSpPr>
                <p:spPr>
                  <a:xfrm>
                    <a:off x="484800" y="1489475"/>
                    <a:ext cx="1687200" cy="1695300"/>
                  </a:xfrm>
                  <a:prstGeom prst="roundRect">
                    <a:avLst>
                      <a:gd fmla="val 10626" name="adj"/>
                    </a:avLst>
                  </a:prstGeom>
                  <a:solidFill>
                    <a:srgbClr val="5F808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36" name="Google Shape;636;p29"/>
                  <p:cNvSpPr txBox="1"/>
                  <p:nvPr/>
                </p:nvSpPr>
                <p:spPr>
                  <a:xfrm>
                    <a:off x="592950" y="1944575"/>
                    <a:ext cx="1470900" cy="75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uk" sz="51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W</a:t>
                    </a:r>
                    <a:endParaRPr b="1" sz="5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  <p:grpSp>
              <p:nvGrpSpPr>
                <p:cNvPr id="637" name="Google Shape;637;p29"/>
                <p:cNvGrpSpPr/>
                <p:nvPr/>
              </p:nvGrpSpPr>
              <p:grpSpPr>
                <a:xfrm>
                  <a:off x="6820041" y="3408592"/>
                  <a:ext cx="1867200" cy="620122"/>
                  <a:chOff x="433797" y="3355667"/>
                  <a:chExt cx="1867200" cy="620122"/>
                </a:xfrm>
              </p:grpSpPr>
              <p:sp>
                <p:nvSpPr>
                  <p:cNvPr id="638" name="Google Shape;638;p29"/>
                  <p:cNvSpPr txBox="1"/>
                  <p:nvPr/>
                </p:nvSpPr>
                <p:spPr>
                  <a:xfrm>
                    <a:off x="433797" y="3355667"/>
                    <a:ext cx="1867200" cy="170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uk" sz="13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Won't-Have</a:t>
                    </a:r>
                    <a:endParaRPr b="1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639" name="Google Shape;639;p29"/>
                  <p:cNvSpPr txBox="1"/>
                  <p:nvPr/>
                </p:nvSpPr>
                <p:spPr>
                  <a:xfrm>
                    <a:off x="433797" y="3569289"/>
                    <a:ext cx="1867200" cy="406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Features that are out of scope </a:t>
                    </a:r>
                    <a:endParaRPr b="1"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for this phase but can be </a:t>
                    </a:r>
                    <a:endParaRPr b="1"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revisited later.</a:t>
                    </a:r>
                    <a:endParaRPr b="1"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640" name="Google Shape;640;p29"/>
                <p:cNvGrpSpPr/>
                <p:nvPr/>
              </p:nvGrpSpPr>
              <p:grpSpPr>
                <a:xfrm>
                  <a:off x="6839994" y="4216150"/>
                  <a:ext cx="1847200" cy="123000"/>
                  <a:chOff x="453750" y="4216150"/>
                  <a:chExt cx="1847200" cy="123000"/>
                </a:xfrm>
              </p:grpSpPr>
              <p:sp>
                <p:nvSpPr>
                  <p:cNvPr id="641" name="Google Shape;641;p29"/>
                  <p:cNvSpPr txBox="1"/>
                  <p:nvPr/>
                </p:nvSpPr>
                <p:spPr>
                  <a:xfrm>
                    <a:off x="551650" y="4216150"/>
                    <a:ext cx="1749300" cy="123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Gamification elements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642" name="Google Shape;642;p29"/>
                  <p:cNvSpPr txBox="1"/>
                  <p:nvPr/>
                </p:nvSpPr>
                <p:spPr>
                  <a:xfrm>
                    <a:off x="453750" y="4216150"/>
                    <a:ext cx="65100" cy="123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643" name="Google Shape;643;p29"/>
                <p:cNvGrpSpPr/>
                <p:nvPr/>
              </p:nvGrpSpPr>
              <p:grpSpPr>
                <a:xfrm>
                  <a:off x="6839994" y="4410275"/>
                  <a:ext cx="1847200" cy="123000"/>
                  <a:chOff x="453750" y="4063750"/>
                  <a:chExt cx="1847200" cy="123000"/>
                </a:xfrm>
              </p:grpSpPr>
              <p:sp>
                <p:nvSpPr>
                  <p:cNvPr id="644" name="Google Shape;644;p29"/>
                  <p:cNvSpPr txBox="1"/>
                  <p:nvPr/>
                </p:nvSpPr>
                <p:spPr>
                  <a:xfrm>
                    <a:off x="551650" y="4063750"/>
                    <a:ext cx="1749300" cy="123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AI-driven recommendations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645" name="Google Shape;645;p29"/>
                  <p:cNvSpPr txBox="1"/>
                  <p:nvPr/>
                </p:nvSpPr>
                <p:spPr>
                  <a:xfrm>
                    <a:off x="453750" y="4063750"/>
                    <a:ext cx="65100" cy="123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  <p:cxnSp>
            <p:nvCxnSpPr>
              <p:cNvPr id="646" name="Google Shape;646;p29"/>
              <p:cNvCxnSpPr/>
              <p:nvPr/>
            </p:nvCxnSpPr>
            <p:spPr>
              <a:xfrm>
                <a:off x="6633950" y="1481675"/>
                <a:ext cx="0" cy="31839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CCCCC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30"/>
          <p:cNvGrpSpPr/>
          <p:nvPr/>
        </p:nvGrpSpPr>
        <p:grpSpPr>
          <a:xfrm>
            <a:off x="414925" y="347175"/>
            <a:ext cx="8263500" cy="735004"/>
            <a:chOff x="414925" y="1550325"/>
            <a:chExt cx="8263500" cy="735004"/>
          </a:xfrm>
        </p:grpSpPr>
        <p:sp>
          <p:nvSpPr>
            <p:cNvPr id="652" name="Google Shape;652;p30"/>
            <p:cNvSpPr txBox="1"/>
            <p:nvPr/>
          </p:nvSpPr>
          <p:spPr>
            <a:xfrm>
              <a:off x="414925" y="1550325"/>
              <a:ext cx="82635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1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FEATURE PRIORITIZATION FRAMEWORK</a:t>
              </a:r>
              <a:endParaRPr b="1" sz="31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3" name="Google Shape;653;p30"/>
            <p:cNvSpPr txBox="1"/>
            <p:nvPr/>
          </p:nvSpPr>
          <p:spPr>
            <a:xfrm>
              <a:off x="433793" y="2089129"/>
              <a:ext cx="35586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5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R.I.C.E Framework</a:t>
              </a:r>
              <a:endParaRPr sz="1500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54" name="Google Shape;654;p30"/>
          <p:cNvGrpSpPr/>
          <p:nvPr/>
        </p:nvGrpSpPr>
        <p:grpSpPr>
          <a:xfrm>
            <a:off x="451550" y="1576925"/>
            <a:ext cx="8227025" cy="3141375"/>
            <a:chOff x="451550" y="1576925"/>
            <a:chExt cx="8227025" cy="3141375"/>
          </a:xfrm>
        </p:grpSpPr>
        <p:sp>
          <p:nvSpPr>
            <p:cNvPr id="655" name="Google Shape;655;p30"/>
            <p:cNvSpPr/>
            <p:nvPr/>
          </p:nvSpPr>
          <p:spPr>
            <a:xfrm>
              <a:off x="458600" y="1581275"/>
              <a:ext cx="8219700" cy="793800"/>
            </a:xfrm>
            <a:prstGeom prst="rect">
              <a:avLst/>
            </a:prstGeom>
            <a:solidFill>
              <a:srgbClr val="EEEE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56" name="Google Shape;656;p30"/>
            <p:cNvGrpSpPr/>
            <p:nvPr/>
          </p:nvGrpSpPr>
          <p:grpSpPr>
            <a:xfrm>
              <a:off x="451550" y="1576925"/>
              <a:ext cx="8227025" cy="3141375"/>
              <a:chOff x="451550" y="1576925"/>
              <a:chExt cx="8227025" cy="3141375"/>
            </a:xfrm>
          </p:grpSpPr>
          <p:sp>
            <p:nvSpPr>
              <p:cNvPr id="657" name="Google Shape;657;p30"/>
              <p:cNvSpPr/>
              <p:nvPr/>
            </p:nvSpPr>
            <p:spPr>
              <a:xfrm>
                <a:off x="451550" y="1576925"/>
                <a:ext cx="8226900" cy="3132600"/>
              </a:xfrm>
              <a:prstGeom prst="rect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658" name="Google Shape;658;p30"/>
              <p:cNvCxnSpPr/>
              <p:nvPr/>
            </p:nvCxnSpPr>
            <p:spPr>
              <a:xfrm>
                <a:off x="451675" y="2372425"/>
                <a:ext cx="82269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9" name="Google Shape;659;p30"/>
              <p:cNvCxnSpPr/>
              <p:nvPr/>
            </p:nvCxnSpPr>
            <p:spPr>
              <a:xfrm>
                <a:off x="451675" y="3151475"/>
                <a:ext cx="82269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60" name="Google Shape;660;p30"/>
              <p:cNvCxnSpPr/>
              <p:nvPr/>
            </p:nvCxnSpPr>
            <p:spPr>
              <a:xfrm>
                <a:off x="451675" y="3930525"/>
                <a:ext cx="82269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61" name="Google Shape;661;p30"/>
              <p:cNvCxnSpPr/>
              <p:nvPr/>
            </p:nvCxnSpPr>
            <p:spPr>
              <a:xfrm>
                <a:off x="1821679" y="1587500"/>
                <a:ext cx="0" cy="31308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62" name="Google Shape;662;p30"/>
              <p:cNvCxnSpPr/>
              <p:nvPr/>
            </p:nvCxnSpPr>
            <p:spPr>
              <a:xfrm>
                <a:off x="3193008" y="1587500"/>
                <a:ext cx="0" cy="31308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63" name="Google Shape;663;p30"/>
              <p:cNvCxnSpPr/>
              <p:nvPr/>
            </p:nvCxnSpPr>
            <p:spPr>
              <a:xfrm>
                <a:off x="4564338" y="1587500"/>
                <a:ext cx="0" cy="31308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64" name="Google Shape;664;p30"/>
              <p:cNvCxnSpPr/>
              <p:nvPr/>
            </p:nvCxnSpPr>
            <p:spPr>
              <a:xfrm>
                <a:off x="5935667" y="1587500"/>
                <a:ext cx="0" cy="31308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65" name="Google Shape;665;p30"/>
              <p:cNvCxnSpPr/>
              <p:nvPr/>
            </p:nvCxnSpPr>
            <p:spPr>
              <a:xfrm>
                <a:off x="7306996" y="1587500"/>
                <a:ext cx="0" cy="31308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666" name="Google Shape;666;p30"/>
            <p:cNvSpPr txBox="1"/>
            <p:nvPr/>
          </p:nvSpPr>
          <p:spPr>
            <a:xfrm>
              <a:off x="536175" y="1880075"/>
              <a:ext cx="1209900" cy="1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Features</a:t>
              </a:r>
              <a:endParaRPr b="1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7" name="Google Shape;667;p30"/>
            <p:cNvSpPr txBox="1"/>
            <p:nvPr/>
          </p:nvSpPr>
          <p:spPr>
            <a:xfrm>
              <a:off x="1901475" y="1880075"/>
              <a:ext cx="1209900" cy="1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Reach</a:t>
              </a:r>
              <a:endParaRPr b="1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8" name="Google Shape;668;p30"/>
            <p:cNvSpPr txBox="1"/>
            <p:nvPr/>
          </p:nvSpPr>
          <p:spPr>
            <a:xfrm>
              <a:off x="3266775" y="1880075"/>
              <a:ext cx="1209900" cy="1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Impact</a:t>
              </a:r>
              <a:endParaRPr b="1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9" name="Google Shape;669;p30"/>
            <p:cNvSpPr txBox="1"/>
            <p:nvPr/>
          </p:nvSpPr>
          <p:spPr>
            <a:xfrm>
              <a:off x="4632075" y="1880075"/>
              <a:ext cx="1209900" cy="1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Confidence</a:t>
              </a:r>
              <a:endParaRPr b="1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0" name="Google Shape;670;p30"/>
            <p:cNvSpPr txBox="1"/>
            <p:nvPr/>
          </p:nvSpPr>
          <p:spPr>
            <a:xfrm>
              <a:off x="6029075" y="1880075"/>
              <a:ext cx="1209900" cy="1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Effort</a:t>
              </a:r>
              <a:endParaRPr b="1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1" name="Google Shape;671;p30"/>
            <p:cNvSpPr txBox="1"/>
            <p:nvPr/>
          </p:nvSpPr>
          <p:spPr>
            <a:xfrm>
              <a:off x="7394375" y="1880075"/>
              <a:ext cx="1209900" cy="1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Total</a:t>
              </a:r>
              <a:endParaRPr b="1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672" name="Google Shape;672;p30"/>
            <p:cNvGrpSpPr/>
            <p:nvPr/>
          </p:nvGrpSpPr>
          <p:grpSpPr>
            <a:xfrm>
              <a:off x="536175" y="2509175"/>
              <a:ext cx="8002250" cy="507900"/>
              <a:chOff x="536175" y="2500425"/>
              <a:chExt cx="8002250" cy="507900"/>
            </a:xfrm>
          </p:grpSpPr>
          <p:sp>
            <p:nvSpPr>
              <p:cNvPr id="673" name="Google Shape;673;p30"/>
              <p:cNvSpPr txBox="1"/>
              <p:nvPr/>
            </p:nvSpPr>
            <p:spPr>
              <a:xfrm>
                <a:off x="536175" y="2500425"/>
                <a:ext cx="12099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Improved Onboarding 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Process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74" name="Google Shape;674;p30"/>
              <p:cNvSpPr txBox="1"/>
              <p:nvPr/>
            </p:nvSpPr>
            <p:spPr>
              <a:xfrm>
                <a:off x="1901475" y="2585025"/>
                <a:ext cx="12099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5,000 </a:t>
                </a: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users/month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75" name="Google Shape;675;p30"/>
              <p:cNvSpPr txBox="1"/>
              <p:nvPr/>
            </p:nvSpPr>
            <p:spPr>
              <a:xfrm>
                <a:off x="3266775" y="2669775"/>
                <a:ext cx="1209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High </a:t>
                </a:r>
                <a:r>
                  <a:rPr b="1"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(4)</a:t>
                </a:r>
                <a:endParaRPr b="1"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76" name="Google Shape;676;p30"/>
              <p:cNvSpPr txBox="1"/>
              <p:nvPr/>
            </p:nvSpPr>
            <p:spPr>
              <a:xfrm>
                <a:off x="4632075" y="2669775"/>
                <a:ext cx="1209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80%</a:t>
                </a:r>
                <a:endParaRPr b="1"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77" name="Google Shape;677;p30"/>
              <p:cNvSpPr txBox="1"/>
              <p:nvPr/>
            </p:nvSpPr>
            <p:spPr>
              <a:xfrm>
                <a:off x="6029075" y="2669775"/>
                <a:ext cx="1209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</a:t>
                </a: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person-months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78" name="Google Shape;678;p30"/>
              <p:cNvSpPr txBox="1"/>
              <p:nvPr/>
            </p:nvSpPr>
            <p:spPr>
              <a:xfrm>
                <a:off x="7460225" y="2585175"/>
                <a:ext cx="10782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(5,000 x 4 x 0.8) / 2 = </a:t>
                </a:r>
                <a:r>
                  <a:rPr b="1"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8,000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679" name="Google Shape;679;p30"/>
            <p:cNvGrpSpPr/>
            <p:nvPr/>
          </p:nvGrpSpPr>
          <p:grpSpPr>
            <a:xfrm>
              <a:off x="536175" y="3360625"/>
              <a:ext cx="7977075" cy="338700"/>
              <a:chOff x="536175" y="3318250"/>
              <a:chExt cx="7977075" cy="338700"/>
            </a:xfrm>
          </p:grpSpPr>
          <p:sp>
            <p:nvSpPr>
              <p:cNvPr id="680" name="Google Shape;680;p30"/>
              <p:cNvSpPr txBox="1"/>
              <p:nvPr/>
            </p:nvSpPr>
            <p:spPr>
              <a:xfrm>
                <a:off x="536175" y="3318250"/>
                <a:ext cx="12099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In-App Messaging System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1" name="Google Shape;681;p30"/>
              <p:cNvSpPr txBox="1"/>
              <p:nvPr/>
            </p:nvSpPr>
            <p:spPr>
              <a:xfrm>
                <a:off x="1901475" y="3318250"/>
                <a:ext cx="12099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</a:t>
                </a:r>
                <a:r>
                  <a:rPr b="1"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3,500 </a:t>
                </a: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users/month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2" name="Google Shape;682;p30"/>
              <p:cNvSpPr txBox="1"/>
              <p:nvPr/>
            </p:nvSpPr>
            <p:spPr>
              <a:xfrm>
                <a:off x="3266775" y="3403000"/>
                <a:ext cx="1209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Medium </a:t>
                </a:r>
                <a:r>
                  <a:rPr b="1"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(3)</a:t>
                </a:r>
                <a:endParaRPr b="1"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3" name="Google Shape;683;p30"/>
              <p:cNvSpPr txBox="1"/>
              <p:nvPr/>
            </p:nvSpPr>
            <p:spPr>
              <a:xfrm>
                <a:off x="4632075" y="3403000"/>
                <a:ext cx="1209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70%</a:t>
                </a:r>
                <a:endParaRPr b="1"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4" name="Google Shape;684;p30"/>
              <p:cNvSpPr txBox="1"/>
              <p:nvPr/>
            </p:nvSpPr>
            <p:spPr>
              <a:xfrm>
                <a:off x="6029075" y="3403000"/>
                <a:ext cx="1209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3</a:t>
                </a: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person-months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5" name="Google Shape;685;p30"/>
              <p:cNvSpPr txBox="1"/>
              <p:nvPr/>
            </p:nvSpPr>
            <p:spPr>
              <a:xfrm>
                <a:off x="7485450" y="3318250"/>
                <a:ext cx="1027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(3,500 x 3 x 0.7) / 3 = </a:t>
                </a:r>
                <a:r>
                  <a:rPr b="1"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2,450</a:t>
                </a:r>
                <a:endParaRPr b="1"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686" name="Google Shape;686;p30"/>
            <p:cNvGrpSpPr/>
            <p:nvPr/>
          </p:nvGrpSpPr>
          <p:grpSpPr>
            <a:xfrm>
              <a:off x="536175" y="4076300"/>
              <a:ext cx="7995950" cy="507900"/>
              <a:chOff x="536175" y="4044475"/>
              <a:chExt cx="7995950" cy="507900"/>
            </a:xfrm>
          </p:grpSpPr>
          <p:sp>
            <p:nvSpPr>
              <p:cNvPr id="687" name="Google Shape;687;p30"/>
              <p:cNvSpPr txBox="1"/>
              <p:nvPr/>
            </p:nvSpPr>
            <p:spPr>
              <a:xfrm>
                <a:off x="536175" y="4044475"/>
                <a:ext cx="12099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Advanced Analytics Dashboard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8" name="Google Shape;688;p30"/>
              <p:cNvSpPr txBox="1"/>
              <p:nvPr/>
            </p:nvSpPr>
            <p:spPr>
              <a:xfrm>
                <a:off x="1901475" y="4129075"/>
                <a:ext cx="12099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2,000 </a:t>
                </a: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users/month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89" name="Google Shape;689;p30"/>
              <p:cNvSpPr txBox="1"/>
              <p:nvPr/>
            </p:nvSpPr>
            <p:spPr>
              <a:xfrm>
                <a:off x="3266775" y="4213825"/>
                <a:ext cx="1209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Very High </a:t>
                </a:r>
                <a:r>
                  <a:rPr b="1"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(5)</a:t>
                </a:r>
                <a:endParaRPr b="1"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0" name="Google Shape;690;p30"/>
              <p:cNvSpPr txBox="1"/>
              <p:nvPr/>
            </p:nvSpPr>
            <p:spPr>
              <a:xfrm>
                <a:off x="4632075" y="4213825"/>
                <a:ext cx="1209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90%</a:t>
                </a:r>
                <a:endParaRPr b="1"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1" name="Google Shape;691;p30"/>
              <p:cNvSpPr txBox="1"/>
              <p:nvPr/>
            </p:nvSpPr>
            <p:spPr>
              <a:xfrm>
                <a:off x="6029075" y="4213825"/>
                <a:ext cx="1209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4</a:t>
                </a: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person-months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2" name="Google Shape;692;p30"/>
              <p:cNvSpPr txBox="1"/>
              <p:nvPr/>
            </p:nvSpPr>
            <p:spPr>
              <a:xfrm>
                <a:off x="7466525" y="4129075"/>
                <a:ext cx="10656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(2,000 x 5 x 0.9) / 4 = </a:t>
                </a:r>
                <a:r>
                  <a:rPr b="1"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2,250</a:t>
                </a:r>
                <a:endParaRPr b="1"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1"/>
          <p:cNvGrpSpPr/>
          <p:nvPr/>
        </p:nvGrpSpPr>
        <p:grpSpPr>
          <a:xfrm>
            <a:off x="450475" y="0"/>
            <a:ext cx="8241098" cy="5143498"/>
            <a:chOff x="450475" y="0"/>
            <a:chExt cx="8241098" cy="5143498"/>
          </a:xfrm>
        </p:grpSpPr>
        <p:pic>
          <p:nvPicPr>
            <p:cNvPr id="698" name="Google Shape;698;p31"/>
            <p:cNvPicPr preferRelativeResize="0"/>
            <p:nvPr/>
          </p:nvPicPr>
          <p:blipFill rotWithShape="1">
            <a:blip r:embed="rId3">
              <a:alphaModFix/>
            </a:blip>
            <a:srcRect b="2006" l="1996" r="2006" t="1996"/>
            <a:stretch/>
          </p:blipFill>
          <p:spPr>
            <a:xfrm>
              <a:off x="3548075" y="0"/>
              <a:ext cx="5143498" cy="514349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99" name="Google Shape;699;p31"/>
            <p:cNvGrpSpPr/>
            <p:nvPr/>
          </p:nvGrpSpPr>
          <p:grpSpPr>
            <a:xfrm>
              <a:off x="450475" y="475125"/>
              <a:ext cx="3966900" cy="4191000"/>
              <a:chOff x="450475" y="475125"/>
              <a:chExt cx="3966900" cy="4191000"/>
            </a:xfrm>
          </p:grpSpPr>
          <p:sp>
            <p:nvSpPr>
              <p:cNvPr id="700" name="Google Shape;700;p31"/>
              <p:cNvSpPr/>
              <p:nvPr/>
            </p:nvSpPr>
            <p:spPr>
              <a:xfrm>
                <a:off x="450475" y="475125"/>
                <a:ext cx="3966900" cy="4191000"/>
              </a:xfrm>
              <a:prstGeom prst="rect">
                <a:avLst/>
              </a:prstGeom>
              <a:solidFill>
                <a:srgbClr val="C4D0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01" name="Google Shape;701;p31"/>
              <p:cNvGrpSpPr/>
              <p:nvPr/>
            </p:nvGrpSpPr>
            <p:grpSpPr>
              <a:xfrm>
                <a:off x="793197" y="903175"/>
                <a:ext cx="3263975" cy="1134350"/>
                <a:chOff x="414925" y="1474125"/>
                <a:chExt cx="3263975" cy="1134350"/>
              </a:xfrm>
            </p:grpSpPr>
            <p:sp>
              <p:nvSpPr>
                <p:cNvPr id="702" name="Google Shape;702;p31"/>
                <p:cNvSpPr txBox="1"/>
                <p:nvPr/>
              </p:nvSpPr>
              <p:spPr>
                <a:xfrm>
                  <a:off x="414925" y="1474125"/>
                  <a:ext cx="3245100" cy="892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1" lang="uk" sz="2900">
                      <a:solidFill>
                        <a:srgbClr val="043844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FEATURE LIST</a:t>
                  </a:r>
                  <a:endParaRPr b="1" sz="29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2900">
                      <a:solidFill>
                        <a:srgbClr val="043844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HIGH PRIORITY</a:t>
                  </a:r>
                  <a:endParaRPr b="1" sz="29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703" name="Google Shape;703;p31"/>
                <p:cNvSpPr txBox="1"/>
                <p:nvPr/>
              </p:nvSpPr>
              <p:spPr>
                <a:xfrm>
                  <a:off x="433799" y="2451575"/>
                  <a:ext cx="3245100" cy="15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2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Descriptions and reasons for prioritization</a:t>
                  </a:r>
                  <a:endParaRPr sz="12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704" name="Google Shape;704;p31"/>
              <p:cNvGrpSpPr/>
              <p:nvPr/>
            </p:nvGrpSpPr>
            <p:grpSpPr>
              <a:xfrm>
                <a:off x="802675" y="2293650"/>
                <a:ext cx="3264100" cy="504615"/>
                <a:chOff x="802675" y="2293650"/>
                <a:chExt cx="3264100" cy="504615"/>
              </a:xfrm>
            </p:grpSpPr>
            <p:sp>
              <p:nvSpPr>
                <p:cNvPr id="705" name="Google Shape;705;p31"/>
                <p:cNvSpPr txBox="1"/>
                <p:nvPr/>
              </p:nvSpPr>
              <p:spPr>
                <a:xfrm>
                  <a:off x="812072" y="2293650"/>
                  <a:ext cx="32451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1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Improved Onboarding Process</a:t>
                  </a:r>
                  <a:endParaRPr b="1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grpSp>
              <p:nvGrpSpPr>
                <p:cNvPr id="706" name="Google Shape;706;p31"/>
                <p:cNvGrpSpPr/>
                <p:nvPr/>
              </p:nvGrpSpPr>
              <p:grpSpPr>
                <a:xfrm>
                  <a:off x="802675" y="2489078"/>
                  <a:ext cx="3264100" cy="138600"/>
                  <a:chOff x="802675" y="2499750"/>
                  <a:chExt cx="3264100" cy="138600"/>
                </a:xfrm>
              </p:grpSpPr>
              <p:sp>
                <p:nvSpPr>
                  <p:cNvPr id="707" name="Google Shape;707;p31"/>
                  <p:cNvSpPr txBox="1"/>
                  <p:nvPr/>
                </p:nvSpPr>
                <p:spPr>
                  <a:xfrm>
                    <a:off x="882875" y="2516700"/>
                    <a:ext cx="3183900" cy="104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Essential for user retention and reducing churn.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708" name="Google Shape;708;p31"/>
                  <p:cNvSpPr txBox="1"/>
                  <p:nvPr/>
                </p:nvSpPr>
                <p:spPr>
                  <a:xfrm>
                    <a:off x="802675" y="2499750"/>
                    <a:ext cx="64500" cy="1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709" name="Google Shape;709;p31"/>
                <p:cNvGrpSpPr/>
                <p:nvPr/>
              </p:nvGrpSpPr>
              <p:grpSpPr>
                <a:xfrm>
                  <a:off x="802675" y="2659665"/>
                  <a:ext cx="3264100" cy="138600"/>
                  <a:chOff x="802675" y="2499750"/>
                  <a:chExt cx="3264100" cy="138600"/>
                </a:xfrm>
              </p:grpSpPr>
              <p:sp>
                <p:nvSpPr>
                  <p:cNvPr id="710" name="Google Shape;710;p31"/>
                  <p:cNvSpPr txBox="1"/>
                  <p:nvPr/>
                </p:nvSpPr>
                <p:spPr>
                  <a:xfrm>
                    <a:off x="882875" y="2516700"/>
                    <a:ext cx="3183900" cy="104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High impact on user satisfaction and growth.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711" name="Google Shape;711;p31"/>
                  <p:cNvSpPr txBox="1"/>
                  <p:nvPr/>
                </p:nvSpPr>
                <p:spPr>
                  <a:xfrm>
                    <a:off x="802675" y="2499750"/>
                    <a:ext cx="64500" cy="1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  <p:grpSp>
            <p:nvGrpSpPr>
              <p:cNvPr id="712" name="Google Shape;712;p31"/>
              <p:cNvGrpSpPr/>
              <p:nvPr/>
            </p:nvGrpSpPr>
            <p:grpSpPr>
              <a:xfrm>
                <a:off x="802675" y="2994989"/>
                <a:ext cx="3264100" cy="504615"/>
                <a:chOff x="802675" y="2293650"/>
                <a:chExt cx="3264100" cy="504615"/>
              </a:xfrm>
            </p:grpSpPr>
            <p:sp>
              <p:nvSpPr>
                <p:cNvPr id="713" name="Google Shape;713;p31"/>
                <p:cNvSpPr txBox="1"/>
                <p:nvPr/>
              </p:nvSpPr>
              <p:spPr>
                <a:xfrm>
                  <a:off x="812072" y="2293650"/>
                  <a:ext cx="32451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1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In-App Messaging System</a:t>
                  </a:r>
                  <a:endParaRPr b="1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grpSp>
              <p:nvGrpSpPr>
                <p:cNvPr id="714" name="Google Shape;714;p31"/>
                <p:cNvGrpSpPr/>
                <p:nvPr/>
              </p:nvGrpSpPr>
              <p:grpSpPr>
                <a:xfrm>
                  <a:off x="802675" y="2489078"/>
                  <a:ext cx="3264100" cy="138600"/>
                  <a:chOff x="802675" y="2499750"/>
                  <a:chExt cx="3264100" cy="138600"/>
                </a:xfrm>
              </p:grpSpPr>
              <p:sp>
                <p:nvSpPr>
                  <p:cNvPr id="715" name="Google Shape;715;p31"/>
                  <p:cNvSpPr txBox="1"/>
                  <p:nvPr/>
                </p:nvSpPr>
                <p:spPr>
                  <a:xfrm>
                    <a:off x="882875" y="2516700"/>
                    <a:ext cx="3183900" cy="104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Critical for enhancing user engagement and retention.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716" name="Google Shape;716;p31"/>
                  <p:cNvSpPr txBox="1"/>
                  <p:nvPr/>
                </p:nvSpPr>
                <p:spPr>
                  <a:xfrm>
                    <a:off x="802675" y="2499750"/>
                    <a:ext cx="64500" cy="1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717" name="Google Shape;717;p31"/>
                <p:cNvGrpSpPr/>
                <p:nvPr/>
              </p:nvGrpSpPr>
              <p:grpSpPr>
                <a:xfrm>
                  <a:off x="802675" y="2659665"/>
                  <a:ext cx="3264100" cy="138600"/>
                  <a:chOff x="802675" y="2499750"/>
                  <a:chExt cx="3264100" cy="138600"/>
                </a:xfrm>
              </p:grpSpPr>
              <p:sp>
                <p:nvSpPr>
                  <p:cNvPr id="718" name="Google Shape;718;p31"/>
                  <p:cNvSpPr txBox="1"/>
                  <p:nvPr/>
                </p:nvSpPr>
                <p:spPr>
                  <a:xfrm>
                    <a:off x="882875" y="2516700"/>
                    <a:ext cx="3183900" cy="104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Facilitates communication and community building.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719" name="Google Shape;719;p31"/>
                  <p:cNvSpPr txBox="1"/>
                  <p:nvPr/>
                </p:nvSpPr>
                <p:spPr>
                  <a:xfrm>
                    <a:off x="802675" y="2499750"/>
                    <a:ext cx="64500" cy="1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  <p:grpSp>
            <p:nvGrpSpPr>
              <p:cNvPr id="720" name="Google Shape;720;p31"/>
              <p:cNvGrpSpPr/>
              <p:nvPr/>
            </p:nvGrpSpPr>
            <p:grpSpPr>
              <a:xfrm>
                <a:off x="802675" y="3696314"/>
                <a:ext cx="3264100" cy="504615"/>
                <a:chOff x="802675" y="2293650"/>
                <a:chExt cx="3264100" cy="504615"/>
              </a:xfrm>
            </p:grpSpPr>
            <p:sp>
              <p:nvSpPr>
                <p:cNvPr id="721" name="Google Shape;721;p31"/>
                <p:cNvSpPr txBox="1"/>
                <p:nvPr/>
              </p:nvSpPr>
              <p:spPr>
                <a:xfrm>
                  <a:off x="812072" y="2293650"/>
                  <a:ext cx="32451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1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Advanced Analytics Dashboard</a:t>
                  </a:r>
                  <a:endParaRPr b="1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grpSp>
              <p:nvGrpSpPr>
                <p:cNvPr id="722" name="Google Shape;722;p31"/>
                <p:cNvGrpSpPr/>
                <p:nvPr/>
              </p:nvGrpSpPr>
              <p:grpSpPr>
                <a:xfrm>
                  <a:off x="802675" y="2489078"/>
                  <a:ext cx="3264100" cy="138600"/>
                  <a:chOff x="802675" y="2499750"/>
                  <a:chExt cx="3264100" cy="138600"/>
                </a:xfrm>
              </p:grpSpPr>
              <p:sp>
                <p:nvSpPr>
                  <p:cNvPr id="723" name="Google Shape;723;p31"/>
                  <p:cNvSpPr txBox="1"/>
                  <p:nvPr/>
                </p:nvSpPr>
                <p:spPr>
                  <a:xfrm>
                    <a:off x="882875" y="2516700"/>
                    <a:ext cx="3183900" cy="104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Key for data-driven decision-making.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724" name="Google Shape;724;p31"/>
                  <p:cNvSpPr txBox="1"/>
                  <p:nvPr/>
                </p:nvSpPr>
                <p:spPr>
                  <a:xfrm>
                    <a:off x="802675" y="2499750"/>
                    <a:ext cx="64500" cy="1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725" name="Google Shape;725;p31"/>
                <p:cNvGrpSpPr/>
                <p:nvPr/>
              </p:nvGrpSpPr>
              <p:grpSpPr>
                <a:xfrm>
                  <a:off x="802675" y="2659665"/>
                  <a:ext cx="3264100" cy="138600"/>
                  <a:chOff x="802675" y="2499750"/>
                  <a:chExt cx="3264100" cy="138600"/>
                </a:xfrm>
              </p:grpSpPr>
              <p:sp>
                <p:nvSpPr>
                  <p:cNvPr id="726" name="Google Shape;726;p31"/>
                  <p:cNvSpPr txBox="1"/>
                  <p:nvPr/>
                </p:nvSpPr>
                <p:spPr>
                  <a:xfrm>
                    <a:off x="882875" y="2516700"/>
                    <a:ext cx="3183900" cy="104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8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Provides valuable insights for improving the product.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727" name="Google Shape;727;p31"/>
                  <p:cNvSpPr txBox="1"/>
                  <p:nvPr/>
                </p:nvSpPr>
                <p:spPr>
                  <a:xfrm>
                    <a:off x="802675" y="2499750"/>
                    <a:ext cx="64500" cy="1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0" y="4391525"/>
            <a:ext cx="9144000" cy="7521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" name="Google Shape;65;p14"/>
          <p:cNvGrpSpPr/>
          <p:nvPr/>
        </p:nvGrpSpPr>
        <p:grpSpPr>
          <a:xfrm>
            <a:off x="443224" y="395100"/>
            <a:ext cx="3558600" cy="813129"/>
            <a:chOff x="443224" y="1598250"/>
            <a:chExt cx="3558600" cy="813129"/>
          </a:xfrm>
        </p:grpSpPr>
        <p:sp>
          <p:nvSpPr>
            <p:cNvPr id="66" name="Google Shape;66;p14"/>
            <p:cNvSpPr txBox="1"/>
            <p:nvPr/>
          </p:nvSpPr>
          <p:spPr>
            <a:xfrm>
              <a:off x="443224" y="1598250"/>
              <a:ext cx="3558600" cy="62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48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AGENDA</a:t>
              </a:r>
              <a:endParaRPr b="1" sz="48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" name="Google Shape;67;p14"/>
            <p:cNvSpPr txBox="1"/>
            <p:nvPr/>
          </p:nvSpPr>
          <p:spPr>
            <a:xfrm>
              <a:off x="443224" y="2228079"/>
              <a:ext cx="3558600" cy="1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Outline of the presentation topics</a:t>
              </a:r>
              <a:endParaRPr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8" name="Google Shape;68;p14"/>
          <p:cNvGrpSpPr/>
          <p:nvPr/>
        </p:nvGrpSpPr>
        <p:grpSpPr>
          <a:xfrm>
            <a:off x="452100" y="1718550"/>
            <a:ext cx="8395650" cy="2956575"/>
            <a:chOff x="452100" y="1718550"/>
            <a:chExt cx="8395650" cy="2956575"/>
          </a:xfrm>
        </p:grpSpPr>
        <p:grpSp>
          <p:nvGrpSpPr>
            <p:cNvPr id="69" name="Google Shape;69;p14"/>
            <p:cNvGrpSpPr/>
            <p:nvPr/>
          </p:nvGrpSpPr>
          <p:grpSpPr>
            <a:xfrm>
              <a:off x="452100" y="1718550"/>
              <a:ext cx="2565250" cy="734100"/>
              <a:chOff x="452100" y="1718550"/>
              <a:chExt cx="2565250" cy="734100"/>
            </a:xfrm>
          </p:grpSpPr>
          <p:sp>
            <p:nvSpPr>
              <p:cNvPr id="70" name="Google Shape;70;p14"/>
              <p:cNvSpPr/>
              <p:nvPr/>
            </p:nvSpPr>
            <p:spPr>
              <a:xfrm>
                <a:off x="452200" y="1718550"/>
                <a:ext cx="734100" cy="734100"/>
              </a:xfrm>
              <a:prstGeom prst="ellipse">
                <a:avLst/>
              </a:prstGeom>
              <a:solidFill>
                <a:srgbClr val="A3B6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1" name="Google Shape;71;p14"/>
              <p:cNvGrpSpPr/>
              <p:nvPr/>
            </p:nvGrpSpPr>
            <p:grpSpPr>
              <a:xfrm>
                <a:off x="1258150" y="1760350"/>
                <a:ext cx="1759200" cy="645733"/>
                <a:chOff x="443225" y="1730550"/>
                <a:chExt cx="1759200" cy="645733"/>
              </a:xfrm>
            </p:grpSpPr>
            <p:sp>
              <p:nvSpPr>
                <p:cNvPr id="72" name="Google Shape;72;p14"/>
                <p:cNvSpPr txBox="1"/>
                <p:nvPr/>
              </p:nvSpPr>
              <p:spPr>
                <a:xfrm>
                  <a:off x="443225" y="1730550"/>
                  <a:ext cx="1759200" cy="19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Overview</a:t>
                  </a:r>
                  <a:endParaRPr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73" name="Google Shape;73;p14"/>
                <p:cNvSpPr txBox="1"/>
                <p:nvPr/>
              </p:nvSpPr>
              <p:spPr>
                <a:xfrm>
                  <a:off x="443225" y="2037583"/>
                  <a:ext cx="17592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Add a short description 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for this section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74" name="Google Shape;74;p14"/>
              <p:cNvSpPr txBox="1"/>
              <p:nvPr/>
            </p:nvSpPr>
            <p:spPr>
              <a:xfrm>
                <a:off x="452100" y="1915500"/>
                <a:ext cx="7341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2600">
                    <a:solidFill>
                      <a:srgbClr val="48494B"/>
                    </a:solidFill>
                    <a:latin typeface="Roboto"/>
                    <a:ea typeface="Roboto"/>
                    <a:cs typeface="Roboto"/>
                    <a:sym typeface="Roboto"/>
                  </a:rPr>
                  <a:t>01</a:t>
                </a:r>
                <a:endParaRPr b="1" sz="2600">
                  <a:solidFill>
                    <a:srgbClr val="48494B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75" name="Google Shape;75;p14"/>
            <p:cNvGrpSpPr/>
            <p:nvPr/>
          </p:nvGrpSpPr>
          <p:grpSpPr>
            <a:xfrm>
              <a:off x="452100" y="2829788"/>
              <a:ext cx="2565250" cy="734100"/>
              <a:chOff x="452100" y="1718550"/>
              <a:chExt cx="2565250" cy="734100"/>
            </a:xfrm>
          </p:grpSpPr>
          <p:sp>
            <p:nvSpPr>
              <p:cNvPr id="76" name="Google Shape;76;p14"/>
              <p:cNvSpPr/>
              <p:nvPr/>
            </p:nvSpPr>
            <p:spPr>
              <a:xfrm>
                <a:off x="452200" y="1718550"/>
                <a:ext cx="734100" cy="734100"/>
              </a:xfrm>
              <a:prstGeom prst="ellipse">
                <a:avLst/>
              </a:prstGeom>
              <a:solidFill>
                <a:srgbClr val="DCE8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7" name="Google Shape;77;p14"/>
              <p:cNvGrpSpPr/>
              <p:nvPr/>
            </p:nvGrpSpPr>
            <p:grpSpPr>
              <a:xfrm>
                <a:off x="1258150" y="1760350"/>
                <a:ext cx="1759200" cy="645733"/>
                <a:chOff x="443225" y="1730550"/>
                <a:chExt cx="1759200" cy="645733"/>
              </a:xfrm>
            </p:grpSpPr>
            <p:sp>
              <p:nvSpPr>
                <p:cNvPr id="78" name="Google Shape;78;p14"/>
                <p:cNvSpPr txBox="1"/>
                <p:nvPr/>
              </p:nvSpPr>
              <p:spPr>
                <a:xfrm>
                  <a:off x="443225" y="1730550"/>
                  <a:ext cx="1759200" cy="19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Analysis</a:t>
                  </a:r>
                  <a:endParaRPr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79" name="Google Shape;79;p14"/>
                <p:cNvSpPr txBox="1"/>
                <p:nvPr/>
              </p:nvSpPr>
              <p:spPr>
                <a:xfrm>
                  <a:off x="443225" y="2037583"/>
                  <a:ext cx="17592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Add a short description 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for this section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80" name="Google Shape;80;p14"/>
              <p:cNvSpPr txBox="1"/>
              <p:nvPr/>
            </p:nvSpPr>
            <p:spPr>
              <a:xfrm>
                <a:off x="452100" y="1915500"/>
                <a:ext cx="7341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2600">
                    <a:solidFill>
                      <a:srgbClr val="4A4C4D"/>
                    </a:solidFill>
                    <a:latin typeface="Roboto"/>
                    <a:ea typeface="Roboto"/>
                    <a:cs typeface="Roboto"/>
                    <a:sym typeface="Roboto"/>
                  </a:rPr>
                  <a:t>04</a:t>
                </a:r>
                <a:endParaRPr b="1" sz="2600">
                  <a:solidFill>
                    <a:srgbClr val="4A4C4D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81" name="Google Shape;81;p14"/>
            <p:cNvGrpSpPr/>
            <p:nvPr/>
          </p:nvGrpSpPr>
          <p:grpSpPr>
            <a:xfrm>
              <a:off x="452100" y="3941025"/>
              <a:ext cx="2565250" cy="734100"/>
              <a:chOff x="452100" y="1718550"/>
              <a:chExt cx="2565250" cy="734100"/>
            </a:xfrm>
          </p:grpSpPr>
          <p:sp>
            <p:nvSpPr>
              <p:cNvPr id="82" name="Google Shape;82;p14"/>
              <p:cNvSpPr/>
              <p:nvPr/>
            </p:nvSpPr>
            <p:spPr>
              <a:xfrm>
                <a:off x="452200" y="1718550"/>
                <a:ext cx="734100" cy="734100"/>
              </a:xfrm>
              <a:prstGeom prst="ellipse">
                <a:avLst/>
              </a:prstGeom>
              <a:solidFill>
                <a:srgbClr val="7F9AA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3" name="Google Shape;83;p14"/>
              <p:cNvGrpSpPr/>
              <p:nvPr/>
            </p:nvGrpSpPr>
            <p:grpSpPr>
              <a:xfrm>
                <a:off x="1258150" y="1760350"/>
                <a:ext cx="1759200" cy="645733"/>
                <a:chOff x="443225" y="1730550"/>
                <a:chExt cx="1759200" cy="645733"/>
              </a:xfrm>
            </p:grpSpPr>
            <p:sp>
              <p:nvSpPr>
                <p:cNvPr id="84" name="Google Shape;84;p14"/>
                <p:cNvSpPr txBox="1"/>
                <p:nvPr/>
              </p:nvSpPr>
              <p:spPr>
                <a:xfrm>
                  <a:off x="443225" y="1730550"/>
                  <a:ext cx="1759200" cy="19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Roadmap Overview</a:t>
                  </a:r>
                  <a:endParaRPr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85" name="Google Shape;85;p14"/>
                <p:cNvSpPr txBox="1"/>
                <p:nvPr/>
              </p:nvSpPr>
              <p:spPr>
                <a:xfrm>
                  <a:off x="443225" y="2037583"/>
                  <a:ext cx="17592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Add a short description 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for this section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86" name="Google Shape;86;p14"/>
              <p:cNvSpPr txBox="1"/>
              <p:nvPr/>
            </p:nvSpPr>
            <p:spPr>
              <a:xfrm>
                <a:off x="452100" y="1915500"/>
                <a:ext cx="7341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2600">
                    <a:solidFill>
                      <a:srgbClr val="464749"/>
                    </a:solidFill>
                    <a:latin typeface="Roboto"/>
                    <a:ea typeface="Roboto"/>
                    <a:cs typeface="Roboto"/>
                    <a:sym typeface="Roboto"/>
                  </a:rPr>
                  <a:t>07</a:t>
                </a:r>
                <a:endParaRPr b="1" sz="2600">
                  <a:solidFill>
                    <a:srgbClr val="464749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87" name="Google Shape;87;p14"/>
            <p:cNvGrpSpPr/>
            <p:nvPr/>
          </p:nvGrpSpPr>
          <p:grpSpPr>
            <a:xfrm>
              <a:off x="3301128" y="1718550"/>
              <a:ext cx="2565250" cy="734100"/>
              <a:chOff x="452100" y="1718550"/>
              <a:chExt cx="2565250" cy="734100"/>
            </a:xfrm>
          </p:grpSpPr>
          <p:sp>
            <p:nvSpPr>
              <p:cNvPr id="88" name="Google Shape;88;p14"/>
              <p:cNvSpPr/>
              <p:nvPr/>
            </p:nvSpPr>
            <p:spPr>
              <a:xfrm>
                <a:off x="452200" y="1718550"/>
                <a:ext cx="734100" cy="734100"/>
              </a:xfrm>
              <a:prstGeom prst="ellipse">
                <a:avLst/>
              </a:prstGeom>
              <a:solidFill>
                <a:srgbClr val="7F9AA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9" name="Google Shape;89;p14"/>
              <p:cNvGrpSpPr/>
              <p:nvPr/>
            </p:nvGrpSpPr>
            <p:grpSpPr>
              <a:xfrm>
                <a:off x="1258150" y="1760350"/>
                <a:ext cx="1759200" cy="645733"/>
                <a:chOff x="443225" y="1730550"/>
                <a:chExt cx="1759200" cy="645733"/>
              </a:xfrm>
            </p:grpSpPr>
            <p:sp>
              <p:nvSpPr>
                <p:cNvPr id="90" name="Google Shape;90;p14"/>
                <p:cNvSpPr txBox="1"/>
                <p:nvPr/>
              </p:nvSpPr>
              <p:spPr>
                <a:xfrm>
                  <a:off x="443225" y="1730550"/>
                  <a:ext cx="1759200" cy="19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Product Vision</a:t>
                  </a:r>
                  <a:endParaRPr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91" name="Google Shape;91;p14"/>
                <p:cNvSpPr txBox="1"/>
                <p:nvPr/>
              </p:nvSpPr>
              <p:spPr>
                <a:xfrm>
                  <a:off x="443225" y="2037583"/>
                  <a:ext cx="17592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Add a short description 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for this section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92" name="Google Shape;92;p14"/>
              <p:cNvSpPr txBox="1"/>
              <p:nvPr/>
            </p:nvSpPr>
            <p:spPr>
              <a:xfrm>
                <a:off x="452100" y="1915500"/>
                <a:ext cx="7341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2600">
                    <a:solidFill>
                      <a:srgbClr val="464749"/>
                    </a:solidFill>
                    <a:latin typeface="Roboto"/>
                    <a:ea typeface="Roboto"/>
                    <a:cs typeface="Roboto"/>
                    <a:sym typeface="Roboto"/>
                  </a:rPr>
                  <a:t>02</a:t>
                </a:r>
                <a:endParaRPr b="1" sz="2600">
                  <a:solidFill>
                    <a:srgbClr val="464749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3" name="Google Shape;93;p14"/>
            <p:cNvGrpSpPr/>
            <p:nvPr/>
          </p:nvGrpSpPr>
          <p:grpSpPr>
            <a:xfrm>
              <a:off x="3301128" y="2829788"/>
              <a:ext cx="2565250" cy="734100"/>
              <a:chOff x="452100" y="1718550"/>
              <a:chExt cx="2565250" cy="734100"/>
            </a:xfrm>
          </p:grpSpPr>
          <p:sp>
            <p:nvSpPr>
              <p:cNvPr id="94" name="Google Shape;94;p14"/>
              <p:cNvSpPr/>
              <p:nvPr/>
            </p:nvSpPr>
            <p:spPr>
              <a:xfrm>
                <a:off x="452200" y="1718550"/>
                <a:ext cx="734100" cy="734100"/>
              </a:xfrm>
              <a:prstGeom prst="ellipse">
                <a:avLst/>
              </a:prstGeom>
              <a:solidFill>
                <a:srgbClr val="A3B6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5" name="Google Shape;95;p14"/>
              <p:cNvGrpSpPr/>
              <p:nvPr/>
            </p:nvGrpSpPr>
            <p:grpSpPr>
              <a:xfrm>
                <a:off x="1258150" y="1760350"/>
                <a:ext cx="1759200" cy="645733"/>
                <a:chOff x="443225" y="1730550"/>
                <a:chExt cx="1759200" cy="645733"/>
              </a:xfrm>
            </p:grpSpPr>
            <p:sp>
              <p:nvSpPr>
                <p:cNvPr id="96" name="Google Shape;96;p14"/>
                <p:cNvSpPr txBox="1"/>
                <p:nvPr/>
              </p:nvSpPr>
              <p:spPr>
                <a:xfrm>
                  <a:off x="443225" y="1730550"/>
                  <a:ext cx="1759200" cy="19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Objectives</a:t>
                  </a:r>
                  <a:endParaRPr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97" name="Google Shape;97;p14"/>
                <p:cNvSpPr txBox="1"/>
                <p:nvPr/>
              </p:nvSpPr>
              <p:spPr>
                <a:xfrm>
                  <a:off x="443225" y="2037583"/>
                  <a:ext cx="17592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Add a short description 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for this section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98" name="Google Shape;98;p14"/>
              <p:cNvSpPr txBox="1"/>
              <p:nvPr/>
            </p:nvSpPr>
            <p:spPr>
              <a:xfrm>
                <a:off x="452100" y="1915500"/>
                <a:ext cx="7341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2600">
                    <a:solidFill>
                      <a:srgbClr val="48494B"/>
                    </a:solidFill>
                    <a:latin typeface="Roboto"/>
                    <a:ea typeface="Roboto"/>
                    <a:cs typeface="Roboto"/>
                    <a:sym typeface="Roboto"/>
                  </a:rPr>
                  <a:t>05</a:t>
                </a:r>
                <a:endParaRPr b="1" sz="2600">
                  <a:solidFill>
                    <a:srgbClr val="48494B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9" name="Google Shape;99;p14"/>
            <p:cNvGrpSpPr/>
            <p:nvPr/>
          </p:nvGrpSpPr>
          <p:grpSpPr>
            <a:xfrm>
              <a:off x="3301128" y="3941025"/>
              <a:ext cx="2565250" cy="734100"/>
              <a:chOff x="452100" y="1718550"/>
              <a:chExt cx="2565250" cy="734100"/>
            </a:xfrm>
          </p:grpSpPr>
          <p:sp>
            <p:nvSpPr>
              <p:cNvPr id="100" name="Google Shape;100;p14"/>
              <p:cNvSpPr/>
              <p:nvPr/>
            </p:nvSpPr>
            <p:spPr>
              <a:xfrm>
                <a:off x="452200" y="1718550"/>
                <a:ext cx="734100" cy="734100"/>
              </a:xfrm>
              <a:prstGeom prst="ellipse">
                <a:avLst/>
              </a:prstGeom>
              <a:solidFill>
                <a:srgbClr val="DCE8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1" name="Google Shape;101;p14"/>
              <p:cNvGrpSpPr/>
              <p:nvPr/>
            </p:nvGrpSpPr>
            <p:grpSpPr>
              <a:xfrm>
                <a:off x="1258150" y="1760350"/>
                <a:ext cx="1759200" cy="645733"/>
                <a:chOff x="443225" y="1730550"/>
                <a:chExt cx="1759200" cy="645733"/>
              </a:xfrm>
            </p:grpSpPr>
            <p:sp>
              <p:nvSpPr>
                <p:cNvPr id="102" name="Google Shape;102;p14"/>
                <p:cNvSpPr txBox="1"/>
                <p:nvPr/>
              </p:nvSpPr>
              <p:spPr>
                <a:xfrm>
                  <a:off x="443225" y="1730550"/>
                  <a:ext cx="1759200" cy="19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Feature</a:t>
                  </a:r>
                  <a:endParaRPr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103" name="Google Shape;103;p14"/>
                <p:cNvSpPr txBox="1"/>
                <p:nvPr/>
              </p:nvSpPr>
              <p:spPr>
                <a:xfrm>
                  <a:off x="443225" y="2037583"/>
                  <a:ext cx="17592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Add a short description 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for this section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104" name="Google Shape;104;p14"/>
              <p:cNvSpPr txBox="1"/>
              <p:nvPr/>
            </p:nvSpPr>
            <p:spPr>
              <a:xfrm>
                <a:off x="452100" y="1915500"/>
                <a:ext cx="7341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2600">
                    <a:solidFill>
                      <a:srgbClr val="4A4C4D"/>
                    </a:solidFill>
                    <a:latin typeface="Roboto"/>
                    <a:ea typeface="Roboto"/>
                    <a:cs typeface="Roboto"/>
                    <a:sym typeface="Roboto"/>
                  </a:rPr>
                  <a:t>08</a:t>
                </a:r>
                <a:endParaRPr b="1" sz="2600">
                  <a:solidFill>
                    <a:srgbClr val="4A4C4D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05" name="Google Shape;105;p14"/>
            <p:cNvGrpSpPr/>
            <p:nvPr/>
          </p:nvGrpSpPr>
          <p:grpSpPr>
            <a:xfrm>
              <a:off x="6116300" y="1718550"/>
              <a:ext cx="2565250" cy="734100"/>
              <a:chOff x="452100" y="1718550"/>
              <a:chExt cx="2565250" cy="734100"/>
            </a:xfrm>
          </p:grpSpPr>
          <p:sp>
            <p:nvSpPr>
              <p:cNvPr id="106" name="Google Shape;106;p14"/>
              <p:cNvSpPr/>
              <p:nvPr/>
            </p:nvSpPr>
            <p:spPr>
              <a:xfrm>
                <a:off x="452200" y="1718550"/>
                <a:ext cx="734100" cy="734100"/>
              </a:xfrm>
              <a:prstGeom prst="ellipse">
                <a:avLst/>
              </a:prstGeom>
              <a:solidFill>
                <a:srgbClr val="DCE8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7" name="Google Shape;107;p14"/>
              <p:cNvGrpSpPr/>
              <p:nvPr/>
            </p:nvGrpSpPr>
            <p:grpSpPr>
              <a:xfrm>
                <a:off x="1258150" y="1760350"/>
                <a:ext cx="1759200" cy="645733"/>
                <a:chOff x="443225" y="1730550"/>
                <a:chExt cx="1759200" cy="645733"/>
              </a:xfrm>
            </p:grpSpPr>
            <p:sp>
              <p:nvSpPr>
                <p:cNvPr id="108" name="Google Shape;108;p14"/>
                <p:cNvSpPr txBox="1"/>
                <p:nvPr/>
              </p:nvSpPr>
              <p:spPr>
                <a:xfrm>
                  <a:off x="443225" y="1730550"/>
                  <a:ext cx="1759200" cy="19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Mission</a:t>
                  </a:r>
                  <a:endParaRPr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109" name="Google Shape;109;p14"/>
                <p:cNvSpPr txBox="1"/>
                <p:nvPr/>
              </p:nvSpPr>
              <p:spPr>
                <a:xfrm>
                  <a:off x="443225" y="2037583"/>
                  <a:ext cx="17592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Add a short description 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for this section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110" name="Google Shape;110;p14"/>
              <p:cNvSpPr txBox="1"/>
              <p:nvPr/>
            </p:nvSpPr>
            <p:spPr>
              <a:xfrm>
                <a:off x="452100" y="1915500"/>
                <a:ext cx="7341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2600">
                    <a:solidFill>
                      <a:srgbClr val="4A4C4D"/>
                    </a:solidFill>
                    <a:latin typeface="Roboto"/>
                    <a:ea typeface="Roboto"/>
                    <a:cs typeface="Roboto"/>
                    <a:sym typeface="Roboto"/>
                  </a:rPr>
                  <a:t>03</a:t>
                </a:r>
                <a:endParaRPr b="1" sz="2600">
                  <a:solidFill>
                    <a:srgbClr val="4A4C4D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1" name="Google Shape;111;p14"/>
            <p:cNvGrpSpPr/>
            <p:nvPr/>
          </p:nvGrpSpPr>
          <p:grpSpPr>
            <a:xfrm>
              <a:off x="6116300" y="2829788"/>
              <a:ext cx="2565250" cy="734100"/>
              <a:chOff x="452100" y="1718550"/>
              <a:chExt cx="2565250" cy="734100"/>
            </a:xfrm>
          </p:grpSpPr>
          <p:sp>
            <p:nvSpPr>
              <p:cNvPr id="112" name="Google Shape;112;p14"/>
              <p:cNvSpPr/>
              <p:nvPr/>
            </p:nvSpPr>
            <p:spPr>
              <a:xfrm>
                <a:off x="452200" y="1718550"/>
                <a:ext cx="734100" cy="734100"/>
              </a:xfrm>
              <a:prstGeom prst="ellipse">
                <a:avLst/>
              </a:prstGeom>
              <a:solidFill>
                <a:srgbClr val="7F9AA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3" name="Google Shape;113;p14"/>
              <p:cNvGrpSpPr/>
              <p:nvPr/>
            </p:nvGrpSpPr>
            <p:grpSpPr>
              <a:xfrm>
                <a:off x="1258150" y="1760350"/>
                <a:ext cx="1759200" cy="645733"/>
                <a:chOff x="443225" y="1730550"/>
                <a:chExt cx="1759200" cy="645733"/>
              </a:xfrm>
            </p:grpSpPr>
            <p:sp>
              <p:nvSpPr>
                <p:cNvPr id="114" name="Google Shape;114;p14"/>
                <p:cNvSpPr txBox="1"/>
                <p:nvPr/>
              </p:nvSpPr>
              <p:spPr>
                <a:xfrm>
                  <a:off x="443225" y="1730550"/>
                  <a:ext cx="1759200" cy="19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Key Metrics</a:t>
                  </a:r>
                  <a:endParaRPr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115" name="Google Shape;115;p14"/>
                <p:cNvSpPr txBox="1"/>
                <p:nvPr/>
              </p:nvSpPr>
              <p:spPr>
                <a:xfrm>
                  <a:off x="443225" y="2037583"/>
                  <a:ext cx="17592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Add a short description 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for this section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116" name="Google Shape;116;p14"/>
              <p:cNvSpPr txBox="1"/>
              <p:nvPr/>
            </p:nvSpPr>
            <p:spPr>
              <a:xfrm>
                <a:off x="452100" y="1915500"/>
                <a:ext cx="7341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2600">
                    <a:solidFill>
                      <a:srgbClr val="464749"/>
                    </a:solidFill>
                    <a:latin typeface="Roboto"/>
                    <a:ea typeface="Roboto"/>
                    <a:cs typeface="Roboto"/>
                    <a:sym typeface="Roboto"/>
                  </a:rPr>
                  <a:t>06</a:t>
                </a:r>
                <a:endParaRPr b="1" sz="2600">
                  <a:solidFill>
                    <a:srgbClr val="464749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7" name="Google Shape;117;p14"/>
            <p:cNvGrpSpPr/>
            <p:nvPr/>
          </p:nvGrpSpPr>
          <p:grpSpPr>
            <a:xfrm>
              <a:off x="6116300" y="3941025"/>
              <a:ext cx="2731450" cy="734100"/>
              <a:chOff x="452100" y="1718550"/>
              <a:chExt cx="2731450" cy="734100"/>
            </a:xfrm>
          </p:grpSpPr>
          <p:sp>
            <p:nvSpPr>
              <p:cNvPr id="118" name="Google Shape;118;p14"/>
              <p:cNvSpPr/>
              <p:nvPr/>
            </p:nvSpPr>
            <p:spPr>
              <a:xfrm>
                <a:off x="452200" y="1718550"/>
                <a:ext cx="734100" cy="734100"/>
              </a:xfrm>
              <a:prstGeom prst="ellipse">
                <a:avLst/>
              </a:prstGeom>
              <a:solidFill>
                <a:srgbClr val="A3B6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9" name="Google Shape;119;p14"/>
              <p:cNvGrpSpPr/>
              <p:nvPr/>
            </p:nvGrpSpPr>
            <p:grpSpPr>
              <a:xfrm>
                <a:off x="1258150" y="1760350"/>
                <a:ext cx="1925401" cy="645733"/>
                <a:chOff x="443225" y="1730550"/>
                <a:chExt cx="1925401" cy="645733"/>
              </a:xfrm>
            </p:grpSpPr>
            <p:sp>
              <p:nvSpPr>
                <p:cNvPr id="120" name="Google Shape;120;p14"/>
                <p:cNvSpPr txBox="1"/>
                <p:nvPr/>
              </p:nvSpPr>
              <p:spPr>
                <a:xfrm>
                  <a:off x="443225" y="1730550"/>
                  <a:ext cx="1925400" cy="19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Development Phases</a:t>
                  </a:r>
                  <a:endParaRPr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121" name="Google Shape;121;p14"/>
                <p:cNvSpPr txBox="1"/>
                <p:nvPr/>
              </p:nvSpPr>
              <p:spPr>
                <a:xfrm>
                  <a:off x="443225" y="2037583"/>
                  <a:ext cx="17592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Add a short description 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for this section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122" name="Google Shape;122;p14"/>
              <p:cNvSpPr txBox="1"/>
              <p:nvPr/>
            </p:nvSpPr>
            <p:spPr>
              <a:xfrm>
                <a:off x="452100" y="1915500"/>
                <a:ext cx="7341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2600">
                    <a:solidFill>
                      <a:srgbClr val="48494B"/>
                    </a:solidFill>
                    <a:latin typeface="Roboto"/>
                    <a:ea typeface="Roboto"/>
                    <a:cs typeface="Roboto"/>
                    <a:sym typeface="Roboto"/>
                  </a:rPr>
                  <a:t>09</a:t>
                </a:r>
                <a:endParaRPr b="1" sz="2600">
                  <a:solidFill>
                    <a:srgbClr val="48494B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32"/>
          <p:cNvPicPr preferRelativeResize="0"/>
          <p:nvPr/>
        </p:nvPicPr>
        <p:blipFill rotWithShape="1">
          <a:blip r:embed="rId3">
            <a:alphaModFix/>
          </a:blip>
          <a:srcRect b="651" l="651" r="651" t="651"/>
          <a:stretch/>
        </p:blipFill>
        <p:spPr>
          <a:xfrm>
            <a:off x="451538" y="0"/>
            <a:ext cx="4629872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3" name="Google Shape;733;p32"/>
          <p:cNvGrpSpPr/>
          <p:nvPr/>
        </p:nvGrpSpPr>
        <p:grpSpPr>
          <a:xfrm>
            <a:off x="4697500" y="475125"/>
            <a:ext cx="3966900" cy="4191000"/>
            <a:chOff x="4697500" y="475125"/>
            <a:chExt cx="3966900" cy="4191000"/>
          </a:xfrm>
        </p:grpSpPr>
        <p:sp>
          <p:nvSpPr>
            <p:cNvPr id="734" name="Google Shape;734;p32"/>
            <p:cNvSpPr/>
            <p:nvPr/>
          </p:nvSpPr>
          <p:spPr>
            <a:xfrm>
              <a:off x="4697500" y="475125"/>
              <a:ext cx="3966900" cy="4191000"/>
            </a:xfrm>
            <a:prstGeom prst="rect">
              <a:avLst/>
            </a:prstGeom>
            <a:solidFill>
              <a:srgbClr val="7F9A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35" name="Google Shape;735;p32"/>
            <p:cNvGrpSpPr/>
            <p:nvPr/>
          </p:nvGrpSpPr>
          <p:grpSpPr>
            <a:xfrm>
              <a:off x="5040222" y="903175"/>
              <a:ext cx="3263975" cy="1134350"/>
              <a:chOff x="414925" y="1474125"/>
              <a:chExt cx="3263975" cy="1134350"/>
            </a:xfrm>
          </p:grpSpPr>
          <p:sp>
            <p:nvSpPr>
              <p:cNvPr id="736" name="Google Shape;736;p32"/>
              <p:cNvSpPr txBox="1"/>
              <p:nvPr/>
            </p:nvSpPr>
            <p:spPr>
              <a:xfrm>
                <a:off x="414925" y="1474125"/>
                <a:ext cx="3245100" cy="892800"/>
              </a:xfrm>
              <a:prstGeom prst="rect">
                <a:avLst/>
              </a:prstGeom>
              <a:solidFill>
                <a:srgbClr val="7F9AA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uk" sz="29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FEATURE LIST</a:t>
                </a:r>
                <a:endParaRPr b="1" sz="29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29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MEDIUM PRIORITY</a:t>
                </a:r>
                <a:endParaRPr b="1" sz="29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737" name="Google Shape;737;p32"/>
              <p:cNvSpPr txBox="1"/>
              <p:nvPr/>
            </p:nvSpPr>
            <p:spPr>
              <a:xfrm>
                <a:off x="433799" y="2451575"/>
                <a:ext cx="3245100" cy="156900"/>
              </a:xfrm>
              <a:prstGeom prst="rect">
                <a:avLst/>
              </a:prstGeom>
              <a:solidFill>
                <a:srgbClr val="7F9AA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2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Descriptions and reasons for prioritization</a:t>
                </a:r>
                <a:endParaRPr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738" name="Google Shape;738;p32"/>
            <p:cNvGrpSpPr/>
            <p:nvPr/>
          </p:nvGrpSpPr>
          <p:grpSpPr>
            <a:xfrm>
              <a:off x="5049700" y="2293650"/>
              <a:ext cx="3264100" cy="504615"/>
              <a:chOff x="802675" y="2293650"/>
              <a:chExt cx="3264100" cy="504615"/>
            </a:xfrm>
          </p:grpSpPr>
          <p:sp>
            <p:nvSpPr>
              <p:cNvPr id="739" name="Google Shape;739;p32"/>
              <p:cNvSpPr txBox="1"/>
              <p:nvPr/>
            </p:nvSpPr>
            <p:spPr>
              <a:xfrm>
                <a:off x="812072" y="2293650"/>
                <a:ext cx="3245100" cy="144000"/>
              </a:xfrm>
              <a:prstGeom prst="rect">
                <a:avLst/>
              </a:prstGeom>
              <a:solidFill>
                <a:srgbClr val="7F9AA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Social Media Integration</a:t>
                </a:r>
                <a:endParaRPr b="1" sz="1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grpSp>
            <p:nvGrpSpPr>
              <p:cNvPr id="740" name="Google Shape;740;p32"/>
              <p:cNvGrpSpPr/>
              <p:nvPr/>
            </p:nvGrpSpPr>
            <p:grpSpPr>
              <a:xfrm>
                <a:off x="802675" y="2489078"/>
                <a:ext cx="3264100" cy="138600"/>
                <a:chOff x="802675" y="2499750"/>
                <a:chExt cx="3264100" cy="138600"/>
              </a:xfrm>
            </p:grpSpPr>
            <p:sp>
              <p:nvSpPr>
                <p:cNvPr id="741" name="Google Shape;741;p32"/>
                <p:cNvSpPr txBox="1"/>
                <p:nvPr/>
              </p:nvSpPr>
              <p:spPr>
                <a:xfrm>
                  <a:off x="882875" y="2516700"/>
                  <a:ext cx="3183900" cy="104700"/>
                </a:xfrm>
                <a:prstGeom prst="rect">
                  <a:avLst/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8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Important for increasing user reach and engagement.</a:t>
                  </a:r>
                  <a:endParaRPr sz="8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42" name="Google Shape;742;p32"/>
                <p:cNvSpPr txBox="1"/>
                <p:nvPr/>
              </p:nvSpPr>
              <p:spPr>
                <a:xfrm>
                  <a:off x="802675" y="2499750"/>
                  <a:ext cx="64500" cy="138600"/>
                </a:xfrm>
                <a:prstGeom prst="rect">
                  <a:avLst/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8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743" name="Google Shape;743;p32"/>
              <p:cNvGrpSpPr/>
              <p:nvPr/>
            </p:nvGrpSpPr>
            <p:grpSpPr>
              <a:xfrm>
                <a:off x="802675" y="2659665"/>
                <a:ext cx="3264100" cy="138600"/>
                <a:chOff x="802675" y="2499750"/>
                <a:chExt cx="3264100" cy="138600"/>
              </a:xfrm>
            </p:grpSpPr>
            <p:sp>
              <p:nvSpPr>
                <p:cNvPr id="744" name="Google Shape;744;p32"/>
                <p:cNvSpPr txBox="1"/>
                <p:nvPr/>
              </p:nvSpPr>
              <p:spPr>
                <a:xfrm>
                  <a:off x="882875" y="2516700"/>
                  <a:ext cx="3183900" cy="104700"/>
                </a:xfrm>
                <a:prstGeom prst="rect">
                  <a:avLst/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8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Boosts product visibility through social sharing.</a:t>
                  </a:r>
                  <a:endParaRPr sz="8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45" name="Google Shape;745;p32"/>
                <p:cNvSpPr txBox="1"/>
                <p:nvPr/>
              </p:nvSpPr>
              <p:spPr>
                <a:xfrm>
                  <a:off x="802675" y="2499750"/>
                  <a:ext cx="64500" cy="138600"/>
                </a:xfrm>
                <a:prstGeom prst="rect">
                  <a:avLst/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8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746" name="Google Shape;746;p32"/>
            <p:cNvGrpSpPr/>
            <p:nvPr/>
          </p:nvGrpSpPr>
          <p:grpSpPr>
            <a:xfrm>
              <a:off x="5049700" y="2994989"/>
              <a:ext cx="3264100" cy="504615"/>
              <a:chOff x="802675" y="2293650"/>
              <a:chExt cx="3264100" cy="504615"/>
            </a:xfrm>
          </p:grpSpPr>
          <p:sp>
            <p:nvSpPr>
              <p:cNvPr id="747" name="Google Shape;747;p32"/>
              <p:cNvSpPr txBox="1"/>
              <p:nvPr/>
            </p:nvSpPr>
            <p:spPr>
              <a:xfrm>
                <a:off x="812072" y="2293650"/>
                <a:ext cx="3245100" cy="144000"/>
              </a:xfrm>
              <a:prstGeom prst="rect">
                <a:avLst/>
              </a:prstGeom>
              <a:solidFill>
                <a:srgbClr val="7F9AA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AI-Powered Recommendations</a:t>
                </a:r>
                <a:endParaRPr b="1" sz="1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grpSp>
            <p:nvGrpSpPr>
              <p:cNvPr id="748" name="Google Shape;748;p32"/>
              <p:cNvGrpSpPr/>
              <p:nvPr/>
            </p:nvGrpSpPr>
            <p:grpSpPr>
              <a:xfrm>
                <a:off x="802675" y="2489078"/>
                <a:ext cx="3264100" cy="138600"/>
                <a:chOff x="802675" y="2499750"/>
                <a:chExt cx="3264100" cy="138600"/>
              </a:xfrm>
            </p:grpSpPr>
            <p:sp>
              <p:nvSpPr>
                <p:cNvPr id="749" name="Google Shape;749;p32"/>
                <p:cNvSpPr txBox="1"/>
                <p:nvPr/>
              </p:nvSpPr>
              <p:spPr>
                <a:xfrm>
                  <a:off x="882875" y="2516700"/>
                  <a:ext cx="3183900" cy="104700"/>
                </a:xfrm>
                <a:prstGeom prst="rect">
                  <a:avLst/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8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Adds significant value by personalizing user experience.</a:t>
                  </a:r>
                  <a:endParaRPr sz="8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50" name="Google Shape;750;p32"/>
                <p:cNvSpPr txBox="1"/>
                <p:nvPr/>
              </p:nvSpPr>
              <p:spPr>
                <a:xfrm>
                  <a:off x="802675" y="2499750"/>
                  <a:ext cx="64500" cy="138600"/>
                </a:xfrm>
                <a:prstGeom prst="rect">
                  <a:avLst/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8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751" name="Google Shape;751;p32"/>
              <p:cNvGrpSpPr/>
              <p:nvPr/>
            </p:nvGrpSpPr>
            <p:grpSpPr>
              <a:xfrm>
                <a:off x="802675" y="2659665"/>
                <a:ext cx="3264100" cy="138600"/>
                <a:chOff x="802675" y="2499750"/>
                <a:chExt cx="3264100" cy="138600"/>
              </a:xfrm>
            </p:grpSpPr>
            <p:sp>
              <p:nvSpPr>
                <p:cNvPr id="752" name="Google Shape;752;p32"/>
                <p:cNvSpPr txBox="1"/>
                <p:nvPr/>
              </p:nvSpPr>
              <p:spPr>
                <a:xfrm>
                  <a:off x="882875" y="2516700"/>
                  <a:ext cx="3183900" cy="104700"/>
                </a:xfrm>
                <a:prstGeom prst="rect">
                  <a:avLst/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8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Improves user retention and satisfaction with relevant content.</a:t>
                  </a:r>
                  <a:endParaRPr sz="8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53" name="Google Shape;753;p32"/>
                <p:cNvSpPr txBox="1"/>
                <p:nvPr/>
              </p:nvSpPr>
              <p:spPr>
                <a:xfrm>
                  <a:off x="802675" y="2499750"/>
                  <a:ext cx="64500" cy="138600"/>
                </a:xfrm>
                <a:prstGeom prst="rect">
                  <a:avLst/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8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754" name="Google Shape;754;p32"/>
            <p:cNvGrpSpPr/>
            <p:nvPr/>
          </p:nvGrpSpPr>
          <p:grpSpPr>
            <a:xfrm>
              <a:off x="5049700" y="3696314"/>
              <a:ext cx="3264100" cy="504615"/>
              <a:chOff x="802675" y="2293650"/>
              <a:chExt cx="3264100" cy="504615"/>
            </a:xfrm>
          </p:grpSpPr>
          <p:sp>
            <p:nvSpPr>
              <p:cNvPr id="755" name="Google Shape;755;p32"/>
              <p:cNvSpPr txBox="1"/>
              <p:nvPr/>
            </p:nvSpPr>
            <p:spPr>
              <a:xfrm>
                <a:off x="812072" y="2293650"/>
                <a:ext cx="3245100" cy="144000"/>
              </a:xfrm>
              <a:prstGeom prst="rect">
                <a:avLst/>
              </a:prstGeom>
              <a:solidFill>
                <a:srgbClr val="7F9AA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Payment Gateway Integration</a:t>
                </a:r>
                <a:endParaRPr b="1" sz="1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grpSp>
            <p:nvGrpSpPr>
              <p:cNvPr id="756" name="Google Shape;756;p32"/>
              <p:cNvGrpSpPr/>
              <p:nvPr/>
            </p:nvGrpSpPr>
            <p:grpSpPr>
              <a:xfrm>
                <a:off x="802675" y="2489078"/>
                <a:ext cx="3264100" cy="138600"/>
                <a:chOff x="802675" y="2499750"/>
                <a:chExt cx="3264100" cy="138600"/>
              </a:xfrm>
            </p:grpSpPr>
            <p:sp>
              <p:nvSpPr>
                <p:cNvPr id="757" name="Google Shape;757;p32"/>
                <p:cNvSpPr txBox="1"/>
                <p:nvPr/>
              </p:nvSpPr>
              <p:spPr>
                <a:xfrm>
                  <a:off x="882875" y="2516700"/>
                  <a:ext cx="3183900" cy="104700"/>
                </a:xfrm>
                <a:prstGeom prst="rect">
                  <a:avLst/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8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Necessary for monetization strategies.</a:t>
                  </a:r>
                  <a:endParaRPr sz="8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58" name="Google Shape;758;p32"/>
                <p:cNvSpPr txBox="1"/>
                <p:nvPr/>
              </p:nvSpPr>
              <p:spPr>
                <a:xfrm>
                  <a:off x="802675" y="2499750"/>
                  <a:ext cx="64500" cy="138600"/>
                </a:xfrm>
                <a:prstGeom prst="rect">
                  <a:avLst/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8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759" name="Google Shape;759;p32"/>
              <p:cNvGrpSpPr/>
              <p:nvPr/>
            </p:nvGrpSpPr>
            <p:grpSpPr>
              <a:xfrm>
                <a:off x="802675" y="2659665"/>
                <a:ext cx="3264100" cy="138600"/>
                <a:chOff x="802675" y="2499750"/>
                <a:chExt cx="3264100" cy="138600"/>
              </a:xfrm>
            </p:grpSpPr>
            <p:sp>
              <p:nvSpPr>
                <p:cNvPr id="760" name="Google Shape;760;p32"/>
                <p:cNvSpPr txBox="1"/>
                <p:nvPr/>
              </p:nvSpPr>
              <p:spPr>
                <a:xfrm>
                  <a:off x="882875" y="2516700"/>
                  <a:ext cx="3183900" cy="104700"/>
                </a:xfrm>
                <a:prstGeom prst="rect">
                  <a:avLst/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8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Ensures smooth and secure transactions for users.</a:t>
                  </a:r>
                  <a:endParaRPr sz="8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61" name="Google Shape;761;p32"/>
                <p:cNvSpPr txBox="1"/>
                <p:nvPr/>
              </p:nvSpPr>
              <p:spPr>
                <a:xfrm>
                  <a:off x="802675" y="2499750"/>
                  <a:ext cx="64500" cy="138600"/>
                </a:xfrm>
                <a:prstGeom prst="rect">
                  <a:avLst/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8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766;p33"/>
          <p:cNvGrpSpPr/>
          <p:nvPr/>
        </p:nvGrpSpPr>
        <p:grpSpPr>
          <a:xfrm>
            <a:off x="-1750" y="6"/>
            <a:ext cx="9144003" cy="5143469"/>
            <a:chOff x="-1750" y="6"/>
            <a:chExt cx="9144003" cy="5143469"/>
          </a:xfrm>
        </p:grpSpPr>
        <p:pic>
          <p:nvPicPr>
            <p:cNvPr id="767" name="Google Shape;767;p33"/>
            <p:cNvPicPr preferRelativeResize="0"/>
            <p:nvPr/>
          </p:nvPicPr>
          <p:blipFill rotWithShape="1">
            <a:blip r:embed="rId3">
              <a:alphaModFix/>
            </a:blip>
            <a:srcRect b="1181" l="1181" r="1181" t="1181"/>
            <a:stretch/>
          </p:blipFill>
          <p:spPr>
            <a:xfrm>
              <a:off x="-1750" y="6"/>
              <a:ext cx="9144003" cy="333523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8" name="Google Shape;768;p33"/>
            <p:cNvGrpSpPr/>
            <p:nvPr/>
          </p:nvGrpSpPr>
          <p:grpSpPr>
            <a:xfrm>
              <a:off x="954750" y="2099975"/>
              <a:ext cx="7227900" cy="3043500"/>
              <a:chOff x="954750" y="2099975"/>
              <a:chExt cx="7227900" cy="3043500"/>
            </a:xfrm>
          </p:grpSpPr>
          <p:sp>
            <p:nvSpPr>
              <p:cNvPr id="769" name="Google Shape;769;p33"/>
              <p:cNvSpPr/>
              <p:nvPr/>
            </p:nvSpPr>
            <p:spPr>
              <a:xfrm>
                <a:off x="954750" y="2099975"/>
                <a:ext cx="7227900" cy="3043500"/>
              </a:xfrm>
              <a:prstGeom prst="rect">
                <a:avLst/>
              </a:prstGeom>
              <a:solidFill>
                <a:srgbClr val="C4D0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70" name="Google Shape;770;p33"/>
              <p:cNvGrpSpPr/>
              <p:nvPr/>
            </p:nvGrpSpPr>
            <p:grpSpPr>
              <a:xfrm>
                <a:off x="1249161" y="2351400"/>
                <a:ext cx="6552429" cy="696197"/>
                <a:chOff x="414925" y="1474125"/>
                <a:chExt cx="3263975" cy="696197"/>
              </a:xfrm>
            </p:grpSpPr>
            <p:sp>
              <p:nvSpPr>
                <p:cNvPr id="771" name="Google Shape;771;p33"/>
                <p:cNvSpPr txBox="1"/>
                <p:nvPr/>
              </p:nvSpPr>
              <p:spPr>
                <a:xfrm>
                  <a:off x="414925" y="1474125"/>
                  <a:ext cx="3245100" cy="446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2900">
                      <a:solidFill>
                        <a:srgbClr val="043844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FEATURE LIST LOW PRIORITY</a:t>
                  </a:r>
                  <a:endParaRPr b="1" sz="29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772" name="Google Shape;772;p33"/>
                <p:cNvSpPr txBox="1"/>
                <p:nvPr/>
              </p:nvSpPr>
              <p:spPr>
                <a:xfrm>
                  <a:off x="433799" y="2000222"/>
                  <a:ext cx="3245100" cy="17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Descriptions and reasons for prioritization</a:t>
                  </a:r>
                  <a:endParaRPr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773" name="Google Shape;773;p33"/>
              <p:cNvGrpSpPr/>
              <p:nvPr/>
            </p:nvGrpSpPr>
            <p:grpSpPr>
              <a:xfrm>
                <a:off x="1249150" y="3378834"/>
                <a:ext cx="3264100" cy="504615"/>
                <a:chOff x="802675" y="2293650"/>
                <a:chExt cx="3264100" cy="504615"/>
              </a:xfrm>
            </p:grpSpPr>
            <p:sp>
              <p:nvSpPr>
                <p:cNvPr id="774" name="Google Shape;774;p33"/>
                <p:cNvSpPr txBox="1"/>
                <p:nvPr/>
              </p:nvSpPr>
              <p:spPr>
                <a:xfrm>
                  <a:off x="812072" y="2293650"/>
                  <a:ext cx="32451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1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Gamification Elements</a:t>
                  </a:r>
                  <a:endParaRPr b="1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grpSp>
              <p:nvGrpSpPr>
                <p:cNvPr id="775" name="Google Shape;775;p33"/>
                <p:cNvGrpSpPr/>
                <p:nvPr/>
              </p:nvGrpSpPr>
              <p:grpSpPr>
                <a:xfrm>
                  <a:off x="802675" y="2489078"/>
                  <a:ext cx="3264100" cy="138600"/>
                  <a:chOff x="802675" y="2499750"/>
                  <a:chExt cx="3264100" cy="138600"/>
                </a:xfrm>
              </p:grpSpPr>
              <p:sp>
                <p:nvSpPr>
                  <p:cNvPr id="776" name="Google Shape;776;p33"/>
                  <p:cNvSpPr txBox="1"/>
                  <p:nvPr/>
                </p:nvSpPr>
                <p:spPr>
                  <a:xfrm>
                    <a:off x="882875" y="2516700"/>
                    <a:ext cx="3183900" cy="117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Enhances user engagement but not critical for MVP.</a:t>
                    </a:r>
                    <a:endParaRPr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777" name="Google Shape;777;p33"/>
                  <p:cNvSpPr txBox="1"/>
                  <p:nvPr/>
                </p:nvSpPr>
                <p:spPr>
                  <a:xfrm>
                    <a:off x="802675" y="2499750"/>
                    <a:ext cx="64500" cy="1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778" name="Google Shape;778;p33"/>
                <p:cNvGrpSpPr/>
                <p:nvPr/>
              </p:nvGrpSpPr>
              <p:grpSpPr>
                <a:xfrm>
                  <a:off x="802675" y="2659665"/>
                  <a:ext cx="3264100" cy="138600"/>
                  <a:chOff x="802675" y="2499750"/>
                  <a:chExt cx="3264100" cy="138600"/>
                </a:xfrm>
              </p:grpSpPr>
              <p:sp>
                <p:nvSpPr>
                  <p:cNvPr id="779" name="Google Shape;779;p33"/>
                  <p:cNvSpPr txBox="1"/>
                  <p:nvPr/>
                </p:nvSpPr>
                <p:spPr>
                  <a:xfrm>
                    <a:off x="882875" y="2516700"/>
                    <a:ext cx="3183900" cy="117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Can be introduced in later updates to increase activity.</a:t>
                    </a:r>
                    <a:endParaRPr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780" name="Google Shape;780;p33"/>
                  <p:cNvSpPr txBox="1"/>
                  <p:nvPr/>
                </p:nvSpPr>
                <p:spPr>
                  <a:xfrm>
                    <a:off x="802675" y="2499750"/>
                    <a:ext cx="64500" cy="1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  <p:grpSp>
            <p:nvGrpSpPr>
              <p:cNvPr id="781" name="Google Shape;781;p33"/>
              <p:cNvGrpSpPr/>
              <p:nvPr/>
            </p:nvGrpSpPr>
            <p:grpSpPr>
              <a:xfrm>
                <a:off x="4623900" y="3378834"/>
                <a:ext cx="3264100" cy="504615"/>
                <a:chOff x="802675" y="2293650"/>
                <a:chExt cx="3264100" cy="504615"/>
              </a:xfrm>
            </p:grpSpPr>
            <p:sp>
              <p:nvSpPr>
                <p:cNvPr id="782" name="Google Shape;782;p33"/>
                <p:cNvSpPr txBox="1"/>
                <p:nvPr/>
              </p:nvSpPr>
              <p:spPr>
                <a:xfrm>
                  <a:off x="812072" y="2293650"/>
                  <a:ext cx="32451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1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Gamification Elements</a:t>
                  </a:r>
                  <a:endParaRPr b="1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grpSp>
              <p:nvGrpSpPr>
                <p:cNvPr id="783" name="Google Shape;783;p33"/>
                <p:cNvGrpSpPr/>
                <p:nvPr/>
              </p:nvGrpSpPr>
              <p:grpSpPr>
                <a:xfrm>
                  <a:off x="802675" y="2489078"/>
                  <a:ext cx="3264100" cy="138600"/>
                  <a:chOff x="802675" y="2499750"/>
                  <a:chExt cx="3264100" cy="138600"/>
                </a:xfrm>
              </p:grpSpPr>
              <p:sp>
                <p:nvSpPr>
                  <p:cNvPr id="784" name="Google Shape;784;p33"/>
                  <p:cNvSpPr txBox="1"/>
                  <p:nvPr/>
                </p:nvSpPr>
                <p:spPr>
                  <a:xfrm>
                    <a:off x="882875" y="2516700"/>
                    <a:ext cx="3183900" cy="117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Enhances user engagement but not critical for MVP.</a:t>
                    </a:r>
                    <a:endParaRPr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785" name="Google Shape;785;p33"/>
                  <p:cNvSpPr txBox="1"/>
                  <p:nvPr/>
                </p:nvSpPr>
                <p:spPr>
                  <a:xfrm>
                    <a:off x="802675" y="2499750"/>
                    <a:ext cx="64500" cy="1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786" name="Google Shape;786;p33"/>
                <p:cNvGrpSpPr/>
                <p:nvPr/>
              </p:nvGrpSpPr>
              <p:grpSpPr>
                <a:xfrm>
                  <a:off x="802675" y="2659665"/>
                  <a:ext cx="3264100" cy="138600"/>
                  <a:chOff x="802675" y="2499750"/>
                  <a:chExt cx="3264100" cy="138600"/>
                </a:xfrm>
              </p:grpSpPr>
              <p:sp>
                <p:nvSpPr>
                  <p:cNvPr id="787" name="Google Shape;787;p33"/>
                  <p:cNvSpPr txBox="1"/>
                  <p:nvPr/>
                </p:nvSpPr>
                <p:spPr>
                  <a:xfrm>
                    <a:off x="882875" y="2516700"/>
                    <a:ext cx="3183900" cy="117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Can be introduced in later updates to increase activity.</a:t>
                    </a:r>
                    <a:endParaRPr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788" name="Google Shape;788;p33"/>
                  <p:cNvSpPr txBox="1"/>
                  <p:nvPr/>
                </p:nvSpPr>
                <p:spPr>
                  <a:xfrm>
                    <a:off x="802675" y="2499750"/>
                    <a:ext cx="64500" cy="1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  <p:grpSp>
            <p:nvGrpSpPr>
              <p:cNvPr id="789" name="Google Shape;789;p33"/>
              <p:cNvGrpSpPr/>
              <p:nvPr/>
            </p:nvGrpSpPr>
            <p:grpSpPr>
              <a:xfrm>
                <a:off x="1249150" y="4192284"/>
                <a:ext cx="3264100" cy="504615"/>
                <a:chOff x="802675" y="2293650"/>
                <a:chExt cx="3264100" cy="504615"/>
              </a:xfrm>
            </p:grpSpPr>
            <p:sp>
              <p:nvSpPr>
                <p:cNvPr id="790" name="Google Shape;790;p33"/>
                <p:cNvSpPr txBox="1"/>
                <p:nvPr/>
              </p:nvSpPr>
              <p:spPr>
                <a:xfrm>
                  <a:off x="812072" y="2293650"/>
                  <a:ext cx="32451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1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Custom User Themes</a:t>
                  </a:r>
                  <a:endParaRPr b="1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grpSp>
              <p:nvGrpSpPr>
                <p:cNvPr id="791" name="Google Shape;791;p33"/>
                <p:cNvGrpSpPr/>
                <p:nvPr/>
              </p:nvGrpSpPr>
              <p:grpSpPr>
                <a:xfrm>
                  <a:off x="802675" y="2489078"/>
                  <a:ext cx="3264100" cy="138600"/>
                  <a:chOff x="802675" y="2499750"/>
                  <a:chExt cx="3264100" cy="138600"/>
                </a:xfrm>
              </p:grpSpPr>
              <p:sp>
                <p:nvSpPr>
                  <p:cNvPr id="792" name="Google Shape;792;p33"/>
                  <p:cNvSpPr txBox="1"/>
                  <p:nvPr/>
                </p:nvSpPr>
                <p:spPr>
                  <a:xfrm>
                    <a:off x="882875" y="2516700"/>
                    <a:ext cx="3183900" cy="117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Provides a personalized user experience.</a:t>
                    </a:r>
                    <a:endParaRPr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793" name="Google Shape;793;p33"/>
                  <p:cNvSpPr txBox="1"/>
                  <p:nvPr/>
                </p:nvSpPr>
                <p:spPr>
                  <a:xfrm>
                    <a:off x="802675" y="2499750"/>
                    <a:ext cx="64500" cy="1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794" name="Google Shape;794;p33"/>
                <p:cNvGrpSpPr/>
                <p:nvPr/>
              </p:nvGrpSpPr>
              <p:grpSpPr>
                <a:xfrm>
                  <a:off x="802675" y="2659665"/>
                  <a:ext cx="3264100" cy="138600"/>
                  <a:chOff x="802675" y="2499750"/>
                  <a:chExt cx="3264100" cy="138600"/>
                </a:xfrm>
              </p:grpSpPr>
              <p:sp>
                <p:nvSpPr>
                  <p:cNvPr id="795" name="Google Shape;795;p33"/>
                  <p:cNvSpPr txBox="1"/>
                  <p:nvPr/>
                </p:nvSpPr>
                <p:spPr>
                  <a:xfrm>
                    <a:off x="882875" y="2516700"/>
                    <a:ext cx="3183900" cy="117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8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Nice-to-have feature but not essential for early stages.</a:t>
                    </a:r>
                    <a:endParaRPr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796" name="Google Shape;796;p33"/>
                  <p:cNvSpPr txBox="1"/>
                  <p:nvPr/>
                </p:nvSpPr>
                <p:spPr>
                  <a:xfrm>
                    <a:off x="802675" y="2499750"/>
                    <a:ext cx="64500" cy="13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900">
                        <a:solidFill>
                          <a:srgbClr val="121E3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8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34"/>
          <p:cNvSpPr/>
          <p:nvPr/>
        </p:nvSpPr>
        <p:spPr>
          <a:xfrm>
            <a:off x="453700" y="4925425"/>
            <a:ext cx="8208900" cy="2181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F4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2" name="Google Shape;802;p34"/>
          <p:cNvGrpSpPr/>
          <p:nvPr/>
        </p:nvGrpSpPr>
        <p:grpSpPr>
          <a:xfrm>
            <a:off x="414905" y="347102"/>
            <a:ext cx="6103319" cy="799185"/>
            <a:chOff x="414925" y="1550325"/>
            <a:chExt cx="5452800" cy="714004"/>
          </a:xfrm>
        </p:grpSpPr>
        <p:sp>
          <p:nvSpPr>
            <p:cNvPr id="803" name="Google Shape;803;p34"/>
            <p:cNvSpPr txBox="1"/>
            <p:nvPr/>
          </p:nvSpPr>
          <p:spPr>
            <a:xfrm>
              <a:off x="414925" y="1550325"/>
              <a:ext cx="5452800" cy="56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41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DEVELOPMENT PHASES</a:t>
              </a:r>
              <a:endParaRPr b="1" sz="41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04" name="Google Shape;804;p34"/>
            <p:cNvSpPr txBox="1"/>
            <p:nvPr/>
          </p:nvSpPr>
          <p:spPr>
            <a:xfrm>
              <a:off x="433793" y="2089129"/>
              <a:ext cx="3558600" cy="1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5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Breakdown of different phases</a:t>
              </a:r>
              <a:endParaRPr sz="1500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05" name="Google Shape;805;p34"/>
          <p:cNvGrpSpPr/>
          <p:nvPr/>
        </p:nvGrpSpPr>
        <p:grpSpPr>
          <a:xfrm>
            <a:off x="421950" y="1681898"/>
            <a:ext cx="1780450" cy="2610514"/>
            <a:chOff x="421950" y="1681898"/>
            <a:chExt cx="1780450" cy="2610514"/>
          </a:xfrm>
        </p:grpSpPr>
        <p:sp>
          <p:nvSpPr>
            <p:cNvPr id="806" name="Google Shape;806;p34"/>
            <p:cNvSpPr txBox="1"/>
            <p:nvPr/>
          </p:nvSpPr>
          <p:spPr>
            <a:xfrm>
              <a:off x="421950" y="1681898"/>
              <a:ext cx="10554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58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01</a:t>
              </a:r>
              <a:endParaRPr b="1" sz="58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07" name="Google Shape;807;p34"/>
            <p:cNvSpPr/>
            <p:nvPr/>
          </p:nvSpPr>
          <p:spPr>
            <a:xfrm rot="5400000">
              <a:off x="1885550" y="1939600"/>
              <a:ext cx="203700" cy="176100"/>
            </a:xfrm>
            <a:prstGeom prst="triangle">
              <a:avLst>
                <a:gd fmla="val 50000" name="adj"/>
              </a:avLst>
            </a:prstGeom>
            <a:solidFill>
              <a:srgbClr val="0438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08" name="Google Shape;808;p34"/>
            <p:cNvGrpSpPr/>
            <p:nvPr/>
          </p:nvGrpSpPr>
          <p:grpSpPr>
            <a:xfrm>
              <a:off x="443116" y="2440598"/>
              <a:ext cx="1759283" cy="1851814"/>
              <a:chOff x="443116" y="2440598"/>
              <a:chExt cx="1759283" cy="1851814"/>
            </a:xfrm>
          </p:grpSpPr>
          <p:sp>
            <p:nvSpPr>
              <p:cNvPr id="809" name="Google Shape;809;p34"/>
              <p:cNvSpPr txBox="1"/>
              <p:nvPr/>
            </p:nvSpPr>
            <p:spPr>
              <a:xfrm>
                <a:off x="443116" y="2440598"/>
                <a:ext cx="1759200" cy="39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uk"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Discovery &amp; </a:t>
                </a:r>
                <a:endParaRPr sz="1500">
                  <a:solidFill>
                    <a:srgbClr val="121E3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Planning</a:t>
                </a:r>
                <a:endParaRPr sz="1500">
                  <a:solidFill>
                    <a:srgbClr val="121E3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grpSp>
            <p:nvGrpSpPr>
              <p:cNvPr id="810" name="Google Shape;810;p34"/>
              <p:cNvGrpSpPr/>
              <p:nvPr/>
            </p:nvGrpSpPr>
            <p:grpSpPr>
              <a:xfrm>
                <a:off x="443124" y="3002900"/>
                <a:ext cx="1759275" cy="297911"/>
                <a:chOff x="443124" y="3002900"/>
                <a:chExt cx="1759275" cy="297911"/>
              </a:xfrm>
            </p:grpSpPr>
            <p:sp>
              <p:nvSpPr>
                <p:cNvPr id="811" name="Google Shape;811;p34"/>
                <p:cNvSpPr txBox="1"/>
                <p:nvPr/>
              </p:nvSpPr>
              <p:spPr>
                <a:xfrm>
                  <a:off x="555399" y="3002911"/>
                  <a:ext cx="1647000" cy="29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Conduct market research 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and user analysis.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12" name="Google Shape;812;p34"/>
                <p:cNvSpPr txBox="1"/>
                <p:nvPr/>
              </p:nvSpPr>
              <p:spPr>
                <a:xfrm>
                  <a:off x="443124" y="3002900"/>
                  <a:ext cx="74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813" name="Google Shape;813;p34"/>
              <p:cNvGrpSpPr/>
              <p:nvPr/>
            </p:nvGrpSpPr>
            <p:grpSpPr>
              <a:xfrm>
                <a:off x="443124" y="3496925"/>
                <a:ext cx="1759275" cy="297911"/>
                <a:chOff x="443124" y="3002900"/>
                <a:chExt cx="1759275" cy="297911"/>
              </a:xfrm>
            </p:grpSpPr>
            <p:sp>
              <p:nvSpPr>
                <p:cNvPr id="814" name="Google Shape;814;p34"/>
                <p:cNvSpPr txBox="1"/>
                <p:nvPr/>
              </p:nvSpPr>
              <p:spPr>
                <a:xfrm>
                  <a:off x="555399" y="3002911"/>
                  <a:ext cx="1647000" cy="29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Define the product vision, objectives, and MVP features.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15" name="Google Shape;815;p34"/>
                <p:cNvSpPr txBox="1"/>
                <p:nvPr/>
              </p:nvSpPr>
              <p:spPr>
                <a:xfrm>
                  <a:off x="443124" y="3002900"/>
                  <a:ext cx="74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816" name="Google Shape;816;p34"/>
              <p:cNvGrpSpPr/>
              <p:nvPr/>
            </p:nvGrpSpPr>
            <p:grpSpPr>
              <a:xfrm>
                <a:off x="443124" y="3994500"/>
                <a:ext cx="1759275" cy="297911"/>
                <a:chOff x="443124" y="3002900"/>
                <a:chExt cx="1759275" cy="297911"/>
              </a:xfrm>
            </p:grpSpPr>
            <p:sp>
              <p:nvSpPr>
                <p:cNvPr id="817" name="Google Shape;817;p34"/>
                <p:cNvSpPr txBox="1"/>
                <p:nvPr/>
              </p:nvSpPr>
              <p:spPr>
                <a:xfrm>
                  <a:off x="555399" y="3002911"/>
                  <a:ext cx="1647000" cy="29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Develop a project plan and allocate resources.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18" name="Google Shape;818;p34"/>
                <p:cNvSpPr txBox="1"/>
                <p:nvPr/>
              </p:nvSpPr>
              <p:spPr>
                <a:xfrm>
                  <a:off x="443124" y="3002900"/>
                  <a:ext cx="74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</p:grpSp>
      <p:grpSp>
        <p:nvGrpSpPr>
          <p:cNvPr id="819" name="Google Shape;819;p34"/>
          <p:cNvGrpSpPr/>
          <p:nvPr/>
        </p:nvGrpSpPr>
        <p:grpSpPr>
          <a:xfrm>
            <a:off x="6900041" y="1681898"/>
            <a:ext cx="1759283" cy="2766264"/>
            <a:chOff x="6900041" y="1681898"/>
            <a:chExt cx="1759283" cy="2766264"/>
          </a:xfrm>
        </p:grpSpPr>
        <p:sp>
          <p:nvSpPr>
            <p:cNvPr id="820" name="Google Shape;820;p34"/>
            <p:cNvSpPr txBox="1"/>
            <p:nvPr/>
          </p:nvSpPr>
          <p:spPr>
            <a:xfrm>
              <a:off x="6900046" y="1681898"/>
              <a:ext cx="10554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5800">
                  <a:solidFill>
                    <a:srgbClr val="7F9AA0"/>
                  </a:solidFill>
                  <a:latin typeface="Roboto"/>
                  <a:ea typeface="Roboto"/>
                  <a:cs typeface="Roboto"/>
                  <a:sym typeface="Roboto"/>
                </a:rPr>
                <a:t>04</a:t>
              </a:r>
              <a:endParaRPr b="1" sz="5800">
                <a:solidFill>
                  <a:srgbClr val="7F9AA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821" name="Google Shape;821;p34"/>
            <p:cNvGrpSpPr/>
            <p:nvPr/>
          </p:nvGrpSpPr>
          <p:grpSpPr>
            <a:xfrm>
              <a:off x="6900041" y="2440598"/>
              <a:ext cx="1759283" cy="2007564"/>
              <a:chOff x="443116" y="2440598"/>
              <a:chExt cx="1759283" cy="2007564"/>
            </a:xfrm>
          </p:grpSpPr>
          <p:sp>
            <p:nvSpPr>
              <p:cNvPr id="822" name="Google Shape;822;p34"/>
              <p:cNvSpPr txBox="1"/>
              <p:nvPr/>
            </p:nvSpPr>
            <p:spPr>
              <a:xfrm>
                <a:off x="443116" y="2440598"/>
                <a:ext cx="1759200" cy="39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Testing &amp; </a:t>
                </a:r>
                <a:endParaRPr sz="1500">
                  <a:solidFill>
                    <a:srgbClr val="121E3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Refinement</a:t>
                </a:r>
                <a:endParaRPr sz="1500">
                  <a:solidFill>
                    <a:srgbClr val="121E3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grpSp>
            <p:nvGrpSpPr>
              <p:cNvPr id="823" name="Google Shape;823;p34"/>
              <p:cNvGrpSpPr/>
              <p:nvPr/>
            </p:nvGrpSpPr>
            <p:grpSpPr>
              <a:xfrm>
                <a:off x="443124" y="3002900"/>
                <a:ext cx="1759275" cy="297911"/>
                <a:chOff x="443124" y="3002900"/>
                <a:chExt cx="1759275" cy="297911"/>
              </a:xfrm>
            </p:grpSpPr>
            <p:sp>
              <p:nvSpPr>
                <p:cNvPr id="824" name="Google Shape;824;p34"/>
                <p:cNvSpPr txBox="1"/>
                <p:nvPr/>
              </p:nvSpPr>
              <p:spPr>
                <a:xfrm>
                  <a:off x="555399" y="3002911"/>
                  <a:ext cx="1647000" cy="29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Launch Beta version to gather user feedback.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25" name="Google Shape;825;p34"/>
                <p:cNvSpPr txBox="1"/>
                <p:nvPr/>
              </p:nvSpPr>
              <p:spPr>
                <a:xfrm>
                  <a:off x="443124" y="3002900"/>
                  <a:ext cx="74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826" name="Google Shape;826;p34"/>
              <p:cNvGrpSpPr/>
              <p:nvPr/>
            </p:nvGrpSpPr>
            <p:grpSpPr>
              <a:xfrm>
                <a:off x="443124" y="3496925"/>
                <a:ext cx="1759275" cy="457211"/>
                <a:chOff x="443124" y="3002900"/>
                <a:chExt cx="1759275" cy="457211"/>
              </a:xfrm>
            </p:grpSpPr>
            <p:sp>
              <p:nvSpPr>
                <p:cNvPr id="827" name="Google Shape;827;p34"/>
                <p:cNvSpPr txBox="1"/>
                <p:nvPr/>
              </p:nvSpPr>
              <p:spPr>
                <a:xfrm>
                  <a:off x="555399" y="3002911"/>
                  <a:ext cx="1647000" cy="45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Conduct usability, performance, and security testing.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28" name="Google Shape;828;p34"/>
                <p:cNvSpPr txBox="1"/>
                <p:nvPr/>
              </p:nvSpPr>
              <p:spPr>
                <a:xfrm>
                  <a:off x="443124" y="3002900"/>
                  <a:ext cx="74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829" name="Google Shape;829;p34"/>
              <p:cNvGrpSpPr/>
              <p:nvPr/>
            </p:nvGrpSpPr>
            <p:grpSpPr>
              <a:xfrm>
                <a:off x="443124" y="4146900"/>
                <a:ext cx="1759275" cy="301261"/>
                <a:chOff x="443124" y="3155300"/>
                <a:chExt cx="1759275" cy="301261"/>
              </a:xfrm>
            </p:grpSpPr>
            <p:sp>
              <p:nvSpPr>
                <p:cNvPr id="830" name="Google Shape;830;p34"/>
                <p:cNvSpPr txBox="1"/>
                <p:nvPr/>
              </p:nvSpPr>
              <p:spPr>
                <a:xfrm>
                  <a:off x="555399" y="3158661"/>
                  <a:ext cx="1647000" cy="29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Refine features, fix bugs, and make improvements.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31" name="Google Shape;831;p34"/>
                <p:cNvSpPr txBox="1"/>
                <p:nvPr/>
              </p:nvSpPr>
              <p:spPr>
                <a:xfrm>
                  <a:off x="443124" y="3155300"/>
                  <a:ext cx="74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</p:grpSp>
      <p:grpSp>
        <p:nvGrpSpPr>
          <p:cNvPr id="832" name="Google Shape;832;p34"/>
          <p:cNvGrpSpPr/>
          <p:nvPr/>
        </p:nvGrpSpPr>
        <p:grpSpPr>
          <a:xfrm>
            <a:off x="2592329" y="1681898"/>
            <a:ext cx="1761595" cy="2610514"/>
            <a:chOff x="2592329" y="1681898"/>
            <a:chExt cx="1761595" cy="2610514"/>
          </a:xfrm>
        </p:grpSpPr>
        <p:sp>
          <p:nvSpPr>
            <p:cNvPr id="833" name="Google Shape;833;p34"/>
            <p:cNvSpPr txBox="1"/>
            <p:nvPr/>
          </p:nvSpPr>
          <p:spPr>
            <a:xfrm>
              <a:off x="2592329" y="1681898"/>
              <a:ext cx="10554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5800">
                  <a:solidFill>
                    <a:srgbClr val="345E68"/>
                  </a:solidFill>
                  <a:latin typeface="Roboto"/>
                  <a:ea typeface="Roboto"/>
                  <a:cs typeface="Roboto"/>
                  <a:sym typeface="Roboto"/>
                </a:rPr>
                <a:t>02</a:t>
              </a:r>
              <a:endParaRPr b="1" sz="5800">
                <a:solidFill>
                  <a:srgbClr val="345E6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834" name="Google Shape;834;p34"/>
            <p:cNvGrpSpPr/>
            <p:nvPr/>
          </p:nvGrpSpPr>
          <p:grpSpPr>
            <a:xfrm>
              <a:off x="2594641" y="2440598"/>
              <a:ext cx="1759283" cy="1851814"/>
              <a:chOff x="443116" y="2440598"/>
              <a:chExt cx="1759283" cy="1851814"/>
            </a:xfrm>
          </p:grpSpPr>
          <p:sp>
            <p:nvSpPr>
              <p:cNvPr id="835" name="Google Shape;835;p34"/>
              <p:cNvSpPr txBox="1"/>
              <p:nvPr/>
            </p:nvSpPr>
            <p:spPr>
              <a:xfrm>
                <a:off x="443116" y="2440598"/>
                <a:ext cx="1759200" cy="39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Design &amp; </a:t>
                </a:r>
                <a:endParaRPr sz="1500">
                  <a:solidFill>
                    <a:srgbClr val="121E3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Prototyping</a:t>
                </a:r>
                <a:endParaRPr sz="1500">
                  <a:solidFill>
                    <a:srgbClr val="121E3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grpSp>
            <p:nvGrpSpPr>
              <p:cNvPr id="836" name="Google Shape;836;p34"/>
              <p:cNvGrpSpPr/>
              <p:nvPr/>
            </p:nvGrpSpPr>
            <p:grpSpPr>
              <a:xfrm>
                <a:off x="443124" y="3002900"/>
                <a:ext cx="1759275" cy="297911"/>
                <a:chOff x="443124" y="3002900"/>
                <a:chExt cx="1759275" cy="297911"/>
              </a:xfrm>
            </p:grpSpPr>
            <p:sp>
              <p:nvSpPr>
                <p:cNvPr id="837" name="Google Shape;837;p34"/>
                <p:cNvSpPr txBox="1"/>
                <p:nvPr/>
              </p:nvSpPr>
              <p:spPr>
                <a:xfrm>
                  <a:off x="555399" y="3002911"/>
                  <a:ext cx="1647000" cy="29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Create wireframes and UI/UX designs.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38" name="Google Shape;838;p34"/>
                <p:cNvSpPr txBox="1"/>
                <p:nvPr/>
              </p:nvSpPr>
              <p:spPr>
                <a:xfrm>
                  <a:off x="443124" y="3002900"/>
                  <a:ext cx="74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839" name="Google Shape;839;p34"/>
              <p:cNvGrpSpPr/>
              <p:nvPr/>
            </p:nvGrpSpPr>
            <p:grpSpPr>
              <a:xfrm>
                <a:off x="443124" y="3496925"/>
                <a:ext cx="1759275" cy="297911"/>
                <a:chOff x="443124" y="3002900"/>
                <a:chExt cx="1759275" cy="297911"/>
              </a:xfrm>
            </p:grpSpPr>
            <p:sp>
              <p:nvSpPr>
                <p:cNvPr id="840" name="Google Shape;840;p34"/>
                <p:cNvSpPr txBox="1"/>
                <p:nvPr/>
              </p:nvSpPr>
              <p:spPr>
                <a:xfrm>
                  <a:off x="555399" y="3002911"/>
                  <a:ext cx="1647000" cy="29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Develop interactive prototypes for early feedback.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41" name="Google Shape;841;p34"/>
                <p:cNvSpPr txBox="1"/>
                <p:nvPr/>
              </p:nvSpPr>
              <p:spPr>
                <a:xfrm>
                  <a:off x="443124" y="3002900"/>
                  <a:ext cx="74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842" name="Google Shape;842;p34"/>
              <p:cNvGrpSpPr/>
              <p:nvPr/>
            </p:nvGrpSpPr>
            <p:grpSpPr>
              <a:xfrm>
                <a:off x="443124" y="3994500"/>
                <a:ext cx="1759275" cy="297911"/>
                <a:chOff x="443124" y="3002900"/>
                <a:chExt cx="1759275" cy="297911"/>
              </a:xfrm>
            </p:grpSpPr>
            <p:sp>
              <p:nvSpPr>
                <p:cNvPr id="843" name="Google Shape;843;p34"/>
                <p:cNvSpPr txBox="1"/>
                <p:nvPr/>
              </p:nvSpPr>
              <p:spPr>
                <a:xfrm>
                  <a:off x="555399" y="3002911"/>
                  <a:ext cx="1647000" cy="29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Iterate designs based on testing and stakeholder input.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44" name="Google Shape;844;p34"/>
                <p:cNvSpPr txBox="1"/>
                <p:nvPr/>
              </p:nvSpPr>
              <p:spPr>
                <a:xfrm>
                  <a:off x="443124" y="3002900"/>
                  <a:ext cx="74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sp>
          <p:nvSpPr>
            <p:cNvPr id="845" name="Google Shape;845;p34"/>
            <p:cNvSpPr/>
            <p:nvPr/>
          </p:nvSpPr>
          <p:spPr>
            <a:xfrm rot="5400000">
              <a:off x="4102425" y="1939600"/>
              <a:ext cx="203700" cy="176100"/>
            </a:xfrm>
            <a:prstGeom prst="triangle">
              <a:avLst>
                <a:gd fmla="val 50000" name="adj"/>
              </a:avLst>
            </a:prstGeom>
            <a:solidFill>
              <a:srgbClr val="345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6" name="Google Shape;846;p34"/>
          <p:cNvGrpSpPr/>
          <p:nvPr/>
        </p:nvGrpSpPr>
        <p:grpSpPr>
          <a:xfrm>
            <a:off x="4746187" y="1681898"/>
            <a:ext cx="1760437" cy="2762914"/>
            <a:chOff x="4746187" y="1681898"/>
            <a:chExt cx="1760437" cy="2762914"/>
          </a:xfrm>
        </p:grpSpPr>
        <p:sp>
          <p:nvSpPr>
            <p:cNvPr id="847" name="Google Shape;847;p34"/>
            <p:cNvSpPr txBox="1"/>
            <p:nvPr/>
          </p:nvSpPr>
          <p:spPr>
            <a:xfrm>
              <a:off x="4746187" y="1681898"/>
              <a:ext cx="10554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5800">
                  <a:solidFill>
                    <a:srgbClr val="5F8088"/>
                  </a:solidFill>
                  <a:latin typeface="Roboto"/>
                  <a:ea typeface="Roboto"/>
                  <a:cs typeface="Roboto"/>
                  <a:sym typeface="Roboto"/>
                </a:rPr>
                <a:t>03</a:t>
              </a:r>
              <a:endParaRPr b="1" sz="5800">
                <a:solidFill>
                  <a:srgbClr val="5F808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848" name="Google Shape;848;p34"/>
            <p:cNvGrpSpPr/>
            <p:nvPr/>
          </p:nvGrpSpPr>
          <p:grpSpPr>
            <a:xfrm>
              <a:off x="4747341" y="2440598"/>
              <a:ext cx="1759283" cy="2004214"/>
              <a:chOff x="443116" y="2440598"/>
              <a:chExt cx="1759283" cy="2004214"/>
            </a:xfrm>
          </p:grpSpPr>
          <p:sp>
            <p:nvSpPr>
              <p:cNvPr id="849" name="Google Shape;849;p34"/>
              <p:cNvSpPr txBox="1"/>
              <p:nvPr/>
            </p:nvSpPr>
            <p:spPr>
              <a:xfrm>
                <a:off x="443116" y="2440598"/>
                <a:ext cx="1759200" cy="19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500"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Development</a:t>
                </a:r>
                <a:endParaRPr sz="1500">
                  <a:solidFill>
                    <a:srgbClr val="121E3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grpSp>
            <p:nvGrpSpPr>
              <p:cNvPr id="850" name="Google Shape;850;p34"/>
              <p:cNvGrpSpPr/>
              <p:nvPr/>
            </p:nvGrpSpPr>
            <p:grpSpPr>
              <a:xfrm>
                <a:off x="443124" y="3002900"/>
                <a:ext cx="1759275" cy="457211"/>
                <a:chOff x="443124" y="3002900"/>
                <a:chExt cx="1759275" cy="457211"/>
              </a:xfrm>
            </p:grpSpPr>
            <p:sp>
              <p:nvSpPr>
                <p:cNvPr id="851" name="Google Shape;851;p34"/>
                <p:cNvSpPr txBox="1"/>
                <p:nvPr/>
              </p:nvSpPr>
              <p:spPr>
                <a:xfrm>
                  <a:off x="555399" y="3002911"/>
                  <a:ext cx="1647000" cy="45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Build core MVP features and integrate essential systems (e.g., APIs, payment gateways).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52" name="Google Shape;852;p34"/>
                <p:cNvSpPr txBox="1"/>
                <p:nvPr/>
              </p:nvSpPr>
              <p:spPr>
                <a:xfrm>
                  <a:off x="443124" y="3002900"/>
                  <a:ext cx="74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853" name="Google Shape;853;p34"/>
              <p:cNvGrpSpPr/>
              <p:nvPr/>
            </p:nvGrpSpPr>
            <p:grpSpPr>
              <a:xfrm>
                <a:off x="443124" y="3649325"/>
                <a:ext cx="1759275" cy="297911"/>
                <a:chOff x="443124" y="3155300"/>
                <a:chExt cx="1759275" cy="297911"/>
              </a:xfrm>
            </p:grpSpPr>
            <p:sp>
              <p:nvSpPr>
                <p:cNvPr id="854" name="Google Shape;854;p34"/>
                <p:cNvSpPr txBox="1"/>
                <p:nvPr/>
              </p:nvSpPr>
              <p:spPr>
                <a:xfrm>
                  <a:off x="555399" y="3155311"/>
                  <a:ext cx="1647000" cy="29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Conduct regular code reviews and ensure quality.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55" name="Google Shape;855;p34"/>
                <p:cNvSpPr txBox="1"/>
                <p:nvPr/>
              </p:nvSpPr>
              <p:spPr>
                <a:xfrm>
                  <a:off x="443124" y="3155300"/>
                  <a:ext cx="74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856" name="Google Shape;856;p34"/>
              <p:cNvGrpSpPr/>
              <p:nvPr/>
            </p:nvGrpSpPr>
            <p:grpSpPr>
              <a:xfrm>
                <a:off x="443124" y="4146900"/>
                <a:ext cx="1759275" cy="297911"/>
                <a:chOff x="443124" y="3155300"/>
                <a:chExt cx="1759275" cy="297911"/>
              </a:xfrm>
            </p:grpSpPr>
            <p:sp>
              <p:nvSpPr>
                <p:cNvPr id="857" name="Google Shape;857;p34"/>
                <p:cNvSpPr txBox="1"/>
                <p:nvPr/>
              </p:nvSpPr>
              <p:spPr>
                <a:xfrm>
                  <a:off x="555399" y="3155311"/>
                  <a:ext cx="1647000" cy="29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Begin internal Alpha testing for early bug identification.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58" name="Google Shape;858;p34"/>
                <p:cNvSpPr txBox="1"/>
                <p:nvPr/>
              </p:nvSpPr>
              <p:spPr>
                <a:xfrm>
                  <a:off x="443124" y="3155300"/>
                  <a:ext cx="744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9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sp>
          <p:nvSpPr>
            <p:cNvPr id="859" name="Google Shape;859;p34"/>
            <p:cNvSpPr/>
            <p:nvPr/>
          </p:nvSpPr>
          <p:spPr>
            <a:xfrm rot="5400000">
              <a:off x="6310875" y="1939600"/>
              <a:ext cx="203700" cy="176100"/>
            </a:xfrm>
            <a:prstGeom prst="triangle">
              <a:avLst>
                <a:gd fmla="val 50000" name="adj"/>
              </a:avLst>
            </a:prstGeom>
            <a:solidFill>
              <a:srgbClr val="5F80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35"/>
          <p:cNvSpPr/>
          <p:nvPr/>
        </p:nvSpPr>
        <p:spPr>
          <a:xfrm>
            <a:off x="453700" y="4925425"/>
            <a:ext cx="8208900" cy="2181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F4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5" name="Google Shape;865;p35"/>
          <p:cNvGrpSpPr/>
          <p:nvPr/>
        </p:nvGrpSpPr>
        <p:grpSpPr>
          <a:xfrm>
            <a:off x="414899" y="347100"/>
            <a:ext cx="7184563" cy="799176"/>
            <a:chOff x="414920" y="1550323"/>
            <a:chExt cx="6418800" cy="713997"/>
          </a:xfrm>
        </p:grpSpPr>
        <p:sp>
          <p:nvSpPr>
            <p:cNvPr id="866" name="Google Shape;866;p35"/>
            <p:cNvSpPr txBox="1"/>
            <p:nvPr/>
          </p:nvSpPr>
          <p:spPr>
            <a:xfrm>
              <a:off x="414920" y="1550323"/>
              <a:ext cx="6418800" cy="4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3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MILESTONES AND DELIVERABLES</a:t>
              </a:r>
              <a:endParaRPr b="1" sz="33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7" name="Google Shape;867;p35"/>
            <p:cNvSpPr txBox="1"/>
            <p:nvPr/>
          </p:nvSpPr>
          <p:spPr>
            <a:xfrm>
              <a:off x="433794" y="2089120"/>
              <a:ext cx="4694700" cy="1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5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Ensuring a focused and goal-oriented roadmap</a:t>
              </a:r>
              <a:endParaRPr sz="1500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68" name="Google Shape;868;p35"/>
          <p:cNvGrpSpPr/>
          <p:nvPr/>
        </p:nvGrpSpPr>
        <p:grpSpPr>
          <a:xfrm>
            <a:off x="374737" y="1794325"/>
            <a:ext cx="8394526" cy="2864152"/>
            <a:chOff x="462625" y="1794325"/>
            <a:chExt cx="8394526" cy="2864152"/>
          </a:xfrm>
        </p:grpSpPr>
        <p:cxnSp>
          <p:nvCxnSpPr>
            <p:cNvPr id="869" name="Google Shape;869;p35"/>
            <p:cNvCxnSpPr>
              <a:stCxn id="870" idx="1"/>
            </p:cNvCxnSpPr>
            <p:nvPr/>
          </p:nvCxnSpPr>
          <p:spPr>
            <a:xfrm>
              <a:off x="533051" y="3234550"/>
              <a:ext cx="8324100" cy="0"/>
            </a:xfrm>
            <a:prstGeom prst="straightConnector1">
              <a:avLst/>
            </a:prstGeom>
            <a:noFill/>
            <a:ln cap="flat" cmpd="sng" w="28575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71" name="Google Shape;871;p35"/>
            <p:cNvGrpSpPr/>
            <p:nvPr/>
          </p:nvGrpSpPr>
          <p:grpSpPr>
            <a:xfrm>
              <a:off x="462625" y="1794325"/>
              <a:ext cx="2191824" cy="1627575"/>
              <a:chOff x="462625" y="1794325"/>
              <a:chExt cx="2191824" cy="1627575"/>
            </a:xfrm>
          </p:grpSpPr>
          <p:grpSp>
            <p:nvGrpSpPr>
              <p:cNvPr id="872" name="Google Shape;872;p35"/>
              <p:cNvGrpSpPr/>
              <p:nvPr/>
            </p:nvGrpSpPr>
            <p:grpSpPr>
              <a:xfrm>
                <a:off x="1131049" y="1794325"/>
                <a:ext cx="1523400" cy="1035827"/>
                <a:chOff x="1131049" y="1794325"/>
                <a:chExt cx="1523400" cy="1035827"/>
              </a:xfrm>
            </p:grpSpPr>
            <p:sp>
              <p:nvSpPr>
                <p:cNvPr id="873" name="Google Shape;873;p35"/>
                <p:cNvSpPr txBox="1"/>
                <p:nvPr/>
              </p:nvSpPr>
              <p:spPr>
                <a:xfrm>
                  <a:off x="1131049" y="1794325"/>
                  <a:ext cx="1523400" cy="17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Milestone 1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74" name="Google Shape;874;p35"/>
                <p:cNvSpPr txBox="1"/>
                <p:nvPr/>
              </p:nvSpPr>
              <p:spPr>
                <a:xfrm>
                  <a:off x="1131049" y="2009827"/>
                  <a:ext cx="1523400" cy="23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1" lang="uk" sz="7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Discovery &amp; Planning </a:t>
                  </a:r>
                  <a:endParaRPr b="1" sz="7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7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Completion</a:t>
                  </a:r>
                  <a:endParaRPr b="1" sz="7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75" name="Google Shape;875;p35"/>
                <p:cNvSpPr txBox="1"/>
                <p:nvPr/>
              </p:nvSpPr>
              <p:spPr>
                <a:xfrm>
                  <a:off x="1131049" y="2350752"/>
                  <a:ext cx="1523400" cy="47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700">
                      <a:solidFill>
                        <a:srgbClr val="484546"/>
                      </a:solidFill>
                      <a:latin typeface="Open Sans Medium"/>
                      <a:ea typeface="Open Sans Medium"/>
                      <a:cs typeface="Open Sans Medium"/>
                      <a:sym typeface="Open Sans Medium"/>
                    </a:rPr>
                    <a:t>Deliverables: Market research report, product vision and objectives, MVP feature list, </a:t>
                  </a:r>
                  <a:endParaRPr sz="700">
                    <a:solidFill>
                      <a:srgbClr val="484546"/>
                    </a:solidFill>
                    <a:latin typeface="Open Sans Medium"/>
                    <a:ea typeface="Open Sans Medium"/>
                    <a:cs typeface="Open Sans Medium"/>
                    <a:sym typeface="Open Sans Medium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700">
                      <a:solidFill>
                        <a:srgbClr val="484546"/>
                      </a:solidFill>
                      <a:latin typeface="Open Sans Medium"/>
                      <a:ea typeface="Open Sans Medium"/>
                      <a:cs typeface="Open Sans Medium"/>
                      <a:sym typeface="Open Sans Medium"/>
                    </a:rPr>
                    <a:t>project plan with timelines.</a:t>
                  </a:r>
                  <a:endParaRPr sz="700">
                    <a:solidFill>
                      <a:srgbClr val="484546"/>
                    </a:solidFill>
                    <a:latin typeface="Open Sans Medium"/>
                    <a:ea typeface="Open Sans Medium"/>
                    <a:cs typeface="Open Sans Medium"/>
                    <a:sym typeface="Open Sans Medium"/>
                  </a:endParaRPr>
                </a:p>
              </p:txBody>
            </p:sp>
          </p:grpSp>
          <p:cxnSp>
            <p:nvCxnSpPr>
              <p:cNvPr id="876" name="Google Shape;876;p35"/>
              <p:cNvCxnSpPr/>
              <p:nvPr/>
            </p:nvCxnSpPr>
            <p:spPr>
              <a:xfrm flipH="1">
                <a:off x="984851" y="1803250"/>
                <a:ext cx="300" cy="1326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877" name="Google Shape;877;p35"/>
              <p:cNvGrpSpPr/>
              <p:nvPr/>
            </p:nvGrpSpPr>
            <p:grpSpPr>
              <a:xfrm>
                <a:off x="462625" y="3047200"/>
                <a:ext cx="1044300" cy="374700"/>
                <a:chOff x="462625" y="3047200"/>
                <a:chExt cx="1044300" cy="374700"/>
              </a:xfrm>
            </p:grpSpPr>
            <p:sp>
              <p:nvSpPr>
                <p:cNvPr id="878" name="Google Shape;878;p35"/>
                <p:cNvSpPr/>
                <p:nvPr/>
              </p:nvSpPr>
              <p:spPr>
                <a:xfrm>
                  <a:off x="462625" y="3047200"/>
                  <a:ext cx="1044300" cy="374700"/>
                </a:xfrm>
                <a:prstGeom prst="roundRect">
                  <a:avLst>
                    <a:gd fmla="val 26959" name="adj"/>
                  </a:avLst>
                </a:prstGeom>
                <a:solidFill>
                  <a:srgbClr val="04384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70" name="Google Shape;870;p35"/>
                <p:cNvSpPr txBox="1"/>
                <p:nvPr/>
              </p:nvSpPr>
              <p:spPr>
                <a:xfrm>
                  <a:off x="533051" y="3129850"/>
                  <a:ext cx="903600" cy="20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6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Q1</a:t>
                  </a:r>
                  <a:endParaRPr b="1" sz="16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879" name="Google Shape;879;p35"/>
            <p:cNvGrpSpPr/>
            <p:nvPr/>
          </p:nvGrpSpPr>
          <p:grpSpPr>
            <a:xfrm>
              <a:off x="2009910" y="3047200"/>
              <a:ext cx="2191824" cy="1611277"/>
              <a:chOff x="2002500" y="3047200"/>
              <a:chExt cx="2191824" cy="1611277"/>
            </a:xfrm>
          </p:grpSpPr>
          <p:grpSp>
            <p:nvGrpSpPr>
              <p:cNvPr id="880" name="Google Shape;880;p35"/>
              <p:cNvGrpSpPr/>
              <p:nvPr/>
            </p:nvGrpSpPr>
            <p:grpSpPr>
              <a:xfrm>
                <a:off x="2670924" y="3622650"/>
                <a:ext cx="1523400" cy="1035827"/>
                <a:chOff x="1131049" y="1794325"/>
                <a:chExt cx="1523400" cy="1035827"/>
              </a:xfrm>
            </p:grpSpPr>
            <p:sp>
              <p:nvSpPr>
                <p:cNvPr id="881" name="Google Shape;881;p35"/>
                <p:cNvSpPr txBox="1"/>
                <p:nvPr/>
              </p:nvSpPr>
              <p:spPr>
                <a:xfrm>
                  <a:off x="1131049" y="1794325"/>
                  <a:ext cx="1523400" cy="17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Milestone 2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82" name="Google Shape;882;p35"/>
                <p:cNvSpPr txBox="1"/>
                <p:nvPr/>
              </p:nvSpPr>
              <p:spPr>
                <a:xfrm>
                  <a:off x="1131049" y="2009827"/>
                  <a:ext cx="1523400" cy="23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7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Design &amp; Prototype </a:t>
                  </a:r>
                  <a:endParaRPr b="1" sz="7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7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Finalization</a:t>
                  </a:r>
                  <a:endParaRPr b="1" sz="7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83" name="Google Shape;883;p35"/>
                <p:cNvSpPr txBox="1"/>
                <p:nvPr/>
              </p:nvSpPr>
              <p:spPr>
                <a:xfrm>
                  <a:off x="1131049" y="2350752"/>
                  <a:ext cx="1523400" cy="47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700">
                      <a:solidFill>
                        <a:srgbClr val="484546"/>
                      </a:solidFill>
                      <a:latin typeface="Open Sans Medium"/>
                      <a:ea typeface="Open Sans Medium"/>
                      <a:cs typeface="Open Sans Medium"/>
                      <a:sym typeface="Open Sans Medium"/>
                    </a:rPr>
                    <a:t>Completed wireframes, high-</a:t>
                  </a:r>
                  <a:endParaRPr sz="700">
                    <a:solidFill>
                      <a:srgbClr val="484546"/>
                    </a:solidFill>
                    <a:latin typeface="Open Sans Medium"/>
                    <a:ea typeface="Open Sans Medium"/>
                    <a:cs typeface="Open Sans Medium"/>
                    <a:sym typeface="Open Sans Medium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700">
                      <a:solidFill>
                        <a:srgbClr val="484546"/>
                      </a:solidFill>
                      <a:latin typeface="Open Sans Medium"/>
                      <a:ea typeface="Open Sans Medium"/>
                      <a:cs typeface="Open Sans Medium"/>
                      <a:sym typeface="Open Sans Medium"/>
                    </a:rPr>
                    <a:t>fidelity UI/UX designs, interactive prototypes, and initial user feedback.</a:t>
                  </a:r>
                  <a:endParaRPr sz="700">
                    <a:solidFill>
                      <a:srgbClr val="484546"/>
                    </a:solidFill>
                    <a:latin typeface="Open Sans Medium"/>
                    <a:ea typeface="Open Sans Medium"/>
                    <a:cs typeface="Open Sans Medium"/>
                    <a:sym typeface="Open Sans Medium"/>
                  </a:endParaRPr>
                </a:p>
              </p:txBody>
            </p:sp>
          </p:grpSp>
          <p:cxnSp>
            <p:nvCxnSpPr>
              <p:cNvPr id="884" name="Google Shape;884;p35"/>
              <p:cNvCxnSpPr/>
              <p:nvPr/>
            </p:nvCxnSpPr>
            <p:spPr>
              <a:xfrm flipH="1">
                <a:off x="2524501" y="3331875"/>
                <a:ext cx="300" cy="1326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885" name="Google Shape;885;p35"/>
              <p:cNvGrpSpPr/>
              <p:nvPr/>
            </p:nvGrpSpPr>
            <p:grpSpPr>
              <a:xfrm>
                <a:off x="2002500" y="3047200"/>
                <a:ext cx="1044300" cy="374700"/>
                <a:chOff x="462625" y="3047200"/>
                <a:chExt cx="1044300" cy="374700"/>
              </a:xfrm>
            </p:grpSpPr>
            <p:sp>
              <p:nvSpPr>
                <p:cNvPr id="886" name="Google Shape;886;p35"/>
                <p:cNvSpPr/>
                <p:nvPr/>
              </p:nvSpPr>
              <p:spPr>
                <a:xfrm>
                  <a:off x="462625" y="3047200"/>
                  <a:ext cx="1044300" cy="374700"/>
                </a:xfrm>
                <a:prstGeom prst="roundRect">
                  <a:avLst>
                    <a:gd fmla="val 26959" name="adj"/>
                  </a:avLst>
                </a:prstGeom>
                <a:solidFill>
                  <a:srgbClr val="345E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87" name="Google Shape;887;p35"/>
                <p:cNvSpPr txBox="1"/>
                <p:nvPr/>
              </p:nvSpPr>
              <p:spPr>
                <a:xfrm>
                  <a:off x="533051" y="3129850"/>
                  <a:ext cx="903600" cy="20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6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Q2</a:t>
                  </a:r>
                  <a:endParaRPr b="1" sz="16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888" name="Google Shape;888;p35"/>
            <p:cNvGrpSpPr/>
            <p:nvPr/>
          </p:nvGrpSpPr>
          <p:grpSpPr>
            <a:xfrm>
              <a:off x="3557196" y="1794325"/>
              <a:ext cx="2191824" cy="1627575"/>
              <a:chOff x="462625" y="1794325"/>
              <a:chExt cx="2191824" cy="1627575"/>
            </a:xfrm>
          </p:grpSpPr>
          <p:grpSp>
            <p:nvGrpSpPr>
              <p:cNvPr id="889" name="Google Shape;889;p35"/>
              <p:cNvGrpSpPr/>
              <p:nvPr/>
            </p:nvGrpSpPr>
            <p:grpSpPr>
              <a:xfrm>
                <a:off x="1131049" y="1794325"/>
                <a:ext cx="1523400" cy="1035827"/>
                <a:chOff x="1131049" y="1794325"/>
                <a:chExt cx="1523400" cy="1035827"/>
              </a:xfrm>
            </p:grpSpPr>
            <p:sp>
              <p:nvSpPr>
                <p:cNvPr id="890" name="Google Shape;890;p35"/>
                <p:cNvSpPr txBox="1"/>
                <p:nvPr/>
              </p:nvSpPr>
              <p:spPr>
                <a:xfrm>
                  <a:off x="1131049" y="1794325"/>
                  <a:ext cx="1523400" cy="17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Milestone 3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91" name="Google Shape;891;p35"/>
                <p:cNvSpPr txBox="1"/>
                <p:nvPr/>
              </p:nvSpPr>
              <p:spPr>
                <a:xfrm>
                  <a:off x="1131049" y="2009827"/>
                  <a:ext cx="1523400" cy="23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7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Core Development </a:t>
                  </a:r>
                  <a:endParaRPr b="1" sz="7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7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Completion</a:t>
                  </a:r>
                  <a:endParaRPr b="1" sz="7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892" name="Google Shape;892;p35"/>
                <p:cNvSpPr txBox="1"/>
                <p:nvPr/>
              </p:nvSpPr>
              <p:spPr>
                <a:xfrm>
                  <a:off x="1131049" y="2350752"/>
                  <a:ext cx="1523400" cy="47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700">
                      <a:solidFill>
                        <a:srgbClr val="484546"/>
                      </a:solidFill>
                      <a:latin typeface="Open Sans Medium"/>
                      <a:ea typeface="Open Sans Medium"/>
                      <a:cs typeface="Open Sans Medium"/>
                      <a:sym typeface="Open Sans Medium"/>
                    </a:rPr>
                    <a:t>MVP with core features developed, integrated APIs and payment systems, initial Alpha testing </a:t>
                  </a:r>
                  <a:endParaRPr sz="700">
                    <a:solidFill>
                      <a:srgbClr val="484546"/>
                    </a:solidFill>
                    <a:latin typeface="Open Sans Medium"/>
                    <a:ea typeface="Open Sans Medium"/>
                    <a:cs typeface="Open Sans Medium"/>
                    <a:sym typeface="Open Sans Medium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700">
                      <a:solidFill>
                        <a:srgbClr val="484546"/>
                      </a:solidFill>
                      <a:latin typeface="Open Sans Medium"/>
                      <a:ea typeface="Open Sans Medium"/>
                      <a:cs typeface="Open Sans Medium"/>
                      <a:sym typeface="Open Sans Medium"/>
                    </a:rPr>
                    <a:t>report.</a:t>
                  </a:r>
                  <a:endParaRPr sz="700">
                    <a:solidFill>
                      <a:srgbClr val="484546"/>
                    </a:solidFill>
                    <a:latin typeface="Open Sans Medium"/>
                    <a:ea typeface="Open Sans Medium"/>
                    <a:cs typeface="Open Sans Medium"/>
                    <a:sym typeface="Open Sans Medium"/>
                  </a:endParaRPr>
                </a:p>
              </p:txBody>
            </p:sp>
          </p:grpSp>
          <p:cxnSp>
            <p:nvCxnSpPr>
              <p:cNvPr id="893" name="Google Shape;893;p35"/>
              <p:cNvCxnSpPr/>
              <p:nvPr/>
            </p:nvCxnSpPr>
            <p:spPr>
              <a:xfrm flipH="1">
                <a:off x="984851" y="1803250"/>
                <a:ext cx="300" cy="1326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894" name="Google Shape;894;p35"/>
              <p:cNvGrpSpPr/>
              <p:nvPr/>
            </p:nvGrpSpPr>
            <p:grpSpPr>
              <a:xfrm>
                <a:off x="462625" y="3047200"/>
                <a:ext cx="1044300" cy="374700"/>
                <a:chOff x="462625" y="3047200"/>
                <a:chExt cx="1044300" cy="374700"/>
              </a:xfrm>
            </p:grpSpPr>
            <p:sp>
              <p:nvSpPr>
                <p:cNvPr id="895" name="Google Shape;895;p35"/>
                <p:cNvSpPr/>
                <p:nvPr/>
              </p:nvSpPr>
              <p:spPr>
                <a:xfrm>
                  <a:off x="462625" y="3047200"/>
                  <a:ext cx="1044300" cy="374700"/>
                </a:xfrm>
                <a:prstGeom prst="roundRect">
                  <a:avLst>
                    <a:gd fmla="val 26959" name="adj"/>
                  </a:avLst>
                </a:prstGeom>
                <a:solidFill>
                  <a:srgbClr val="5F808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96" name="Google Shape;896;p35"/>
                <p:cNvSpPr txBox="1"/>
                <p:nvPr/>
              </p:nvSpPr>
              <p:spPr>
                <a:xfrm>
                  <a:off x="533051" y="3129850"/>
                  <a:ext cx="903600" cy="20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6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Q3</a:t>
                  </a:r>
                  <a:endParaRPr b="1" sz="16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897" name="Google Shape;897;p35"/>
            <p:cNvGrpSpPr/>
            <p:nvPr/>
          </p:nvGrpSpPr>
          <p:grpSpPr>
            <a:xfrm>
              <a:off x="5104481" y="3047200"/>
              <a:ext cx="2191824" cy="1611277"/>
              <a:chOff x="2002500" y="3047200"/>
              <a:chExt cx="2191824" cy="1611277"/>
            </a:xfrm>
          </p:grpSpPr>
          <p:grpSp>
            <p:nvGrpSpPr>
              <p:cNvPr id="898" name="Google Shape;898;p35"/>
              <p:cNvGrpSpPr/>
              <p:nvPr/>
            </p:nvGrpSpPr>
            <p:grpSpPr>
              <a:xfrm>
                <a:off x="2670924" y="3622650"/>
                <a:ext cx="1523400" cy="1035827"/>
                <a:chOff x="1131049" y="1794325"/>
                <a:chExt cx="1523400" cy="1035827"/>
              </a:xfrm>
            </p:grpSpPr>
            <p:sp>
              <p:nvSpPr>
                <p:cNvPr id="899" name="Google Shape;899;p35"/>
                <p:cNvSpPr txBox="1"/>
                <p:nvPr/>
              </p:nvSpPr>
              <p:spPr>
                <a:xfrm>
                  <a:off x="1131049" y="1794325"/>
                  <a:ext cx="1523400" cy="17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Milestone 4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00" name="Google Shape;900;p35"/>
                <p:cNvSpPr txBox="1"/>
                <p:nvPr/>
              </p:nvSpPr>
              <p:spPr>
                <a:xfrm>
                  <a:off x="1131049" y="2009827"/>
                  <a:ext cx="1523400" cy="23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7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Beta Launch &amp; </a:t>
                  </a:r>
                  <a:endParaRPr b="1" sz="7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7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Testing Results</a:t>
                  </a:r>
                  <a:endParaRPr b="1" sz="7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01" name="Google Shape;901;p35"/>
                <p:cNvSpPr txBox="1"/>
                <p:nvPr/>
              </p:nvSpPr>
              <p:spPr>
                <a:xfrm>
                  <a:off x="1131049" y="2350752"/>
                  <a:ext cx="1523400" cy="47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700">
                      <a:solidFill>
                        <a:srgbClr val="484546"/>
                      </a:solidFill>
                      <a:latin typeface="Open Sans Medium"/>
                      <a:ea typeface="Open Sans Medium"/>
                      <a:cs typeface="Open Sans Medium"/>
                      <a:sym typeface="Open Sans Medium"/>
                    </a:rPr>
                    <a:t>Beta version release, user </a:t>
                  </a:r>
                  <a:endParaRPr sz="700">
                    <a:solidFill>
                      <a:srgbClr val="484546"/>
                    </a:solidFill>
                    <a:latin typeface="Open Sans Medium"/>
                    <a:ea typeface="Open Sans Medium"/>
                    <a:cs typeface="Open Sans Medium"/>
                    <a:sym typeface="Open Sans Medium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700">
                      <a:solidFill>
                        <a:srgbClr val="484546"/>
                      </a:solidFill>
                      <a:latin typeface="Open Sans Medium"/>
                      <a:ea typeface="Open Sans Medium"/>
                      <a:cs typeface="Open Sans Medium"/>
                      <a:sym typeface="Open Sans Medium"/>
                    </a:rPr>
                    <a:t>feedback reports, bug fixes and feature refinements, updated </a:t>
                  </a:r>
                  <a:endParaRPr sz="700">
                    <a:solidFill>
                      <a:srgbClr val="484546"/>
                    </a:solidFill>
                    <a:latin typeface="Open Sans Medium"/>
                    <a:ea typeface="Open Sans Medium"/>
                    <a:cs typeface="Open Sans Medium"/>
                    <a:sym typeface="Open Sans Medium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700">
                      <a:solidFill>
                        <a:srgbClr val="484546"/>
                      </a:solidFill>
                      <a:latin typeface="Open Sans Medium"/>
                      <a:ea typeface="Open Sans Medium"/>
                      <a:cs typeface="Open Sans Medium"/>
                      <a:sym typeface="Open Sans Medium"/>
                    </a:rPr>
                    <a:t>user documentation.</a:t>
                  </a:r>
                  <a:endParaRPr sz="700">
                    <a:solidFill>
                      <a:srgbClr val="484546"/>
                    </a:solidFill>
                    <a:latin typeface="Open Sans Medium"/>
                    <a:ea typeface="Open Sans Medium"/>
                    <a:cs typeface="Open Sans Medium"/>
                    <a:sym typeface="Open Sans Medium"/>
                  </a:endParaRPr>
                </a:p>
              </p:txBody>
            </p:sp>
          </p:grpSp>
          <p:cxnSp>
            <p:nvCxnSpPr>
              <p:cNvPr id="902" name="Google Shape;902;p35"/>
              <p:cNvCxnSpPr/>
              <p:nvPr/>
            </p:nvCxnSpPr>
            <p:spPr>
              <a:xfrm flipH="1">
                <a:off x="2524501" y="3331875"/>
                <a:ext cx="300" cy="1326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903" name="Google Shape;903;p35"/>
              <p:cNvGrpSpPr/>
              <p:nvPr/>
            </p:nvGrpSpPr>
            <p:grpSpPr>
              <a:xfrm>
                <a:off x="2002500" y="3047200"/>
                <a:ext cx="1044300" cy="374700"/>
                <a:chOff x="462625" y="3047200"/>
                <a:chExt cx="1044300" cy="374700"/>
              </a:xfrm>
            </p:grpSpPr>
            <p:sp>
              <p:nvSpPr>
                <p:cNvPr id="904" name="Google Shape;904;p35"/>
                <p:cNvSpPr/>
                <p:nvPr/>
              </p:nvSpPr>
              <p:spPr>
                <a:xfrm>
                  <a:off x="462625" y="3047200"/>
                  <a:ext cx="1044300" cy="374700"/>
                </a:xfrm>
                <a:prstGeom prst="roundRect">
                  <a:avLst>
                    <a:gd fmla="val 26959" name="adj"/>
                  </a:avLst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05" name="Google Shape;905;p35"/>
                <p:cNvSpPr txBox="1"/>
                <p:nvPr/>
              </p:nvSpPr>
              <p:spPr>
                <a:xfrm>
                  <a:off x="533051" y="3129850"/>
                  <a:ext cx="903600" cy="20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6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Q4</a:t>
                  </a:r>
                  <a:endParaRPr b="1" sz="16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906" name="Google Shape;906;p35"/>
            <p:cNvGrpSpPr/>
            <p:nvPr/>
          </p:nvGrpSpPr>
          <p:grpSpPr>
            <a:xfrm>
              <a:off x="6651767" y="1794325"/>
              <a:ext cx="2191824" cy="1627575"/>
              <a:chOff x="462625" y="1794325"/>
              <a:chExt cx="2191824" cy="1627575"/>
            </a:xfrm>
          </p:grpSpPr>
          <p:grpSp>
            <p:nvGrpSpPr>
              <p:cNvPr id="907" name="Google Shape;907;p35"/>
              <p:cNvGrpSpPr/>
              <p:nvPr/>
            </p:nvGrpSpPr>
            <p:grpSpPr>
              <a:xfrm>
                <a:off x="1131049" y="1794325"/>
                <a:ext cx="1523400" cy="1159727"/>
                <a:chOff x="1131049" y="1794325"/>
                <a:chExt cx="1523400" cy="1159727"/>
              </a:xfrm>
            </p:grpSpPr>
            <p:sp>
              <p:nvSpPr>
                <p:cNvPr id="908" name="Google Shape;908;p35"/>
                <p:cNvSpPr txBox="1"/>
                <p:nvPr/>
              </p:nvSpPr>
              <p:spPr>
                <a:xfrm>
                  <a:off x="1131049" y="1794325"/>
                  <a:ext cx="1523400" cy="17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3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Milestone 5</a:t>
                  </a:r>
                  <a:endParaRPr b="1" sz="13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09" name="Google Shape;909;p35"/>
                <p:cNvSpPr txBox="1"/>
                <p:nvPr/>
              </p:nvSpPr>
              <p:spPr>
                <a:xfrm>
                  <a:off x="1131049" y="2009827"/>
                  <a:ext cx="1523400" cy="23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7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Official Launch &amp; </a:t>
                  </a:r>
                  <a:endParaRPr b="1" sz="7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7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Post-Launch Review</a:t>
                  </a:r>
                  <a:endParaRPr b="1" sz="7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10" name="Google Shape;910;p35"/>
                <p:cNvSpPr txBox="1"/>
                <p:nvPr/>
              </p:nvSpPr>
              <p:spPr>
                <a:xfrm>
                  <a:off x="1131049" y="2350752"/>
                  <a:ext cx="1523400" cy="603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700">
                      <a:solidFill>
                        <a:srgbClr val="484546"/>
                      </a:solidFill>
                      <a:latin typeface="Open Sans Medium"/>
                      <a:ea typeface="Open Sans Medium"/>
                      <a:cs typeface="Open Sans Medium"/>
                      <a:sym typeface="Open Sans Medium"/>
                    </a:rPr>
                    <a:t>Final product release, marketing materials, onboarding and training for support teams, post-launch performance reports, and optimization plan.</a:t>
                  </a:r>
                  <a:endParaRPr sz="700">
                    <a:solidFill>
                      <a:srgbClr val="484546"/>
                    </a:solidFill>
                    <a:latin typeface="Open Sans Medium"/>
                    <a:ea typeface="Open Sans Medium"/>
                    <a:cs typeface="Open Sans Medium"/>
                    <a:sym typeface="Open Sans Medium"/>
                  </a:endParaRPr>
                </a:p>
              </p:txBody>
            </p:sp>
          </p:grpSp>
          <p:cxnSp>
            <p:nvCxnSpPr>
              <p:cNvPr id="911" name="Google Shape;911;p35"/>
              <p:cNvCxnSpPr/>
              <p:nvPr/>
            </p:nvCxnSpPr>
            <p:spPr>
              <a:xfrm flipH="1">
                <a:off x="984851" y="1803250"/>
                <a:ext cx="300" cy="1326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912" name="Google Shape;912;p35"/>
              <p:cNvGrpSpPr/>
              <p:nvPr/>
            </p:nvGrpSpPr>
            <p:grpSpPr>
              <a:xfrm>
                <a:off x="462625" y="3047200"/>
                <a:ext cx="1044300" cy="374700"/>
                <a:chOff x="462625" y="3047200"/>
                <a:chExt cx="1044300" cy="374700"/>
              </a:xfrm>
            </p:grpSpPr>
            <p:sp>
              <p:nvSpPr>
                <p:cNvPr id="913" name="Google Shape;913;p35"/>
                <p:cNvSpPr/>
                <p:nvPr/>
              </p:nvSpPr>
              <p:spPr>
                <a:xfrm>
                  <a:off x="462625" y="3047200"/>
                  <a:ext cx="1044300" cy="374700"/>
                </a:xfrm>
                <a:prstGeom prst="roundRect">
                  <a:avLst>
                    <a:gd fmla="val 26959" name="adj"/>
                  </a:avLst>
                </a:prstGeom>
                <a:solidFill>
                  <a:srgbClr val="A3B6B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14" name="Google Shape;914;p35"/>
                <p:cNvSpPr txBox="1"/>
                <p:nvPr/>
              </p:nvSpPr>
              <p:spPr>
                <a:xfrm>
                  <a:off x="533051" y="3129850"/>
                  <a:ext cx="903600" cy="20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6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Q5</a:t>
                  </a:r>
                  <a:endParaRPr b="1" sz="16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36"/>
          <p:cNvSpPr/>
          <p:nvPr/>
        </p:nvSpPr>
        <p:spPr>
          <a:xfrm>
            <a:off x="453700" y="4925425"/>
            <a:ext cx="8208900" cy="2181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F4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0" name="Google Shape;920;p36"/>
          <p:cNvGrpSpPr/>
          <p:nvPr/>
        </p:nvGrpSpPr>
        <p:grpSpPr>
          <a:xfrm>
            <a:off x="414899" y="347100"/>
            <a:ext cx="7184563" cy="799176"/>
            <a:chOff x="414920" y="1550323"/>
            <a:chExt cx="6418800" cy="713997"/>
          </a:xfrm>
        </p:grpSpPr>
        <p:sp>
          <p:nvSpPr>
            <p:cNvPr id="921" name="Google Shape;921;p36"/>
            <p:cNvSpPr txBox="1"/>
            <p:nvPr/>
          </p:nvSpPr>
          <p:spPr>
            <a:xfrm>
              <a:off x="414920" y="1550323"/>
              <a:ext cx="6418800" cy="5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9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MEET THE TEAM</a:t>
              </a:r>
              <a:endParaRPr b="1" sz="39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22" name="Google Shape;922;p36"/>
            <p:cNvSpPr txBox="1"/>
            <p:nvPr/>
          </p:nvSpPr>
          <p:spPr>
            <a:xfrm>
              <a:off x="433794" y="2089120"/>
              <a:ext cx="4694700" cy="1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5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Introduce the audience to your specialists</a:t>
              </a:r>
              <a:endParaRPr sz="1500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923" name="Google Shape;923;p36"/>
          <p:cNvSpPr/>
          <p:nvPr/>
        </p:nvSpPr>
        <p:spPr>
          <a:xfrm>
            <a:off x="7759600" y="0"/>
            <a:ext cx="903000" cy="11463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4" name="Google Shape;924;p36"/>
          <p:cNvGrpSpPr/>
          <p:nvPr/>
        </p:nvGrpSpPr>
        <p:grpSpPr>
          <a:xfrm>
            <a:off x="474881" y="1813275"/>
            <a:ext cx="8222519" cy="2287306"/>
            <a:chOff x="474881" y="1813275"/>
            <a:chExt cx="8222519" cy="2287306"/>
          </a:xfrm>
        </p:grpSpPr>
        <p:grpSp>
          <p:nvGrpSpPr>
            <p:cNvPr id="925" name="Google Shape;925;p36"/>
            <p:cNvGrpSpPr/>
            <p:nvPr/>
          </p:nvGrpSpPr>
          <p:grpSpPr>
            <a:xfrm>
              <a:off x="474881" y="1824651"/>
              <a:ext cx="1475700" cy="2275931"/>
              <a:chOff x="474881" y="1824651"/>
              <a:chExt cx="1475700" cy="2275931"/>
            </a:xfrm>
          </p:grpSpPr>
          <p:pic>
            <p:nvPicPr>
              <p:cNvPr id="926" name="Google Shape;926;p36"/>
              <p:cNvPicPr preferRelativeResize="0"/>
              <p:nvPr/>
            </p:nvPicPr>
            <p:blipFill rotWithShape="1">
              <a:blip r:embed="rId3">
                <a:alphaModFix/>
              </a:blip>
              <a:srcRect b="1390" l="1399" r="1390" t="1399"/>
              <a:stretch/>
            </p:blipFill>
            <p:spPr>
              <a:xfrm>
                <a:off x="474881" y="1824651"/>
                <a:ext cx="1475700" cy="1479300"/>
              </a:xfrm>
              <a:prstGeom prst="ellipse">
                <a:avLst/>
              </a:prstGeom>
              <a:noFill/>
              <a:ln>
                <a:noFill/>
              </a:ln>
            </p:spPr>
          </p:pic>
          <p:grpSp>
            <p:nvGrpSpPr>
              <p:cNvPr id="927" name="Google Shape;927;p36"/>
              <p:cNvGrpSpPr/>
              <p:nvPr/>
            </p:nvGrpSpPr>
            <p:grpSpPr>
              <a:xfrm>
                <a:off x="474881" y="3505875"/>
                <a:ext cx="1475700" cy="594706"/>
                <a:chOff x="474850" y="3505875"/>
                <a:chExt cx="1475700" cy="594706"/>
              </a:xfrm>
            </p:grpSpPr>
            <p:sp>
              <p:nvSpPr>
                <p:cNvPr id="928" name="Google Shape;928;p36"/>
                <p:cNvSpPr txBox="1"/>
                <p:nvPr/>
              </p:nvSpPr>
              <p:spPr>
                <a:xfrm>
                  <a:off x="474850" y="3505875"/>
                  <a:ext cx="1475700" cy="15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2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James Smith</a:t>
                  </a:r>
                  <a:endParaRPr b="1" sz="12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29" name="Google Shape;929;p36"/>
                <p:cNvSpPr txBox="1"/>
                <p:nvPr/>
              </p:nvSpPr>
              <p:spPr>
                <a:xfrm>
                  <a:off x="474850" y="3823381"/>
                  <a:ext cx="14757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Briefly tell us about your great team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930" name="Google Shape;930;p36"/>
            <p:cNvGrpSpPr/>
            <p:nvPr/>
          </p:nvGrpSpPr>
          <p:grpSpPr>
            <a:xfrm>
              <a:off x="2161566" y="1824651"/>
              <a:ext cx="1475700" cy="2275931"/>
              <a:chOff x="2161566" y="1824651"/>
              <a:chExt cx="1475700" cy="2275931"/>
            </a:xfrm>
          </p:grpSpPr>
          <p:pic>
            <p:nvPicPr>
              <p:cNvPr id="931" name="Google Shape;931;p36"/>
              <p:cNvPicPr preferRelativeResize="0"/>
              <p:nvPr/>
            </p:nvPicPr>
            <p:blipFill rotWithShape="1">
              <a:blip r:embed="rId4">
                <a:alphaModFix/>
              </a:blip>
              <a:srcRect b="1737" l="1746" r="1737" t="1746"/>
              <a:stretch/>
            </p:blipFill>
            <p:spPr>
              <a:xfrm>
                <a:off x="2161566" y="1824651"/>
                <a:ext cx="1475700" cy="1479300"/>
              </a:xfrm>
              <a:prstGeom prst="ellipse">
                <a:avLst/>
              </a:prstGeom>
              <a:noFill/>
              <a:ln>
                <a:noFill/>
              </a:ln>
            </p:spPr>
          </p:pic>
          <p:grpSp>
            <p:nvGrpSpPr>
              <p:cNvPr id="932" name="Google Shape;932;p36"/>
              <p:cNvGrpSpPr/>
              <p:nvPr/>
            </p:nvGrpSpPr>
            <p:grpSpPr>
              <a:xfrm>
                <a:off x="2161566" y="3505875"/>
                <a:ext cx="1475700" cy="594706"/>
                <a:chOff x="474850" y="3505875"/>
                <a:chExt cx="1475700" cy="594706"/>
              </a:xfrm>
            </p:grpSpPr>
            <p:sp>
              <p:nvSpPr>
                <p:cNvPr id="933" name="Google Shape;933;p36"/>
                <p:cNvSpPr txBox="1"/>
                <p:nvPr/>
              </p:nvSpPr>
              <p:spPr>
                <a:xfrm>
                  <a:off x="474850" y="3505875"/>
                  <a:ext cx="1475700" cy="15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2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Patricia Brown</a:t>
                  </a:r>
                  <a:endParaRPr b="1" sz="12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34" name="Google Shape;934;p36"/>
                <p:cNvSpPr txBox="1"/>
                <p:nvPr/>
              </p:nvSpPr>
              <p:spPr>
                <a:xfrm>
                  <a:off x="474850" y="3823381"/>
                  <a:ext cx="14757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Briefly tell us about your great team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935" name="Google Shape;935;p36"/>
            <p:cNvGrpSpPr/>
            <p:nvPr/>
          </p:nvGrpSpPr>
          <p:grpSpPr>
            <a:xfrm>
              <a:off x="3848275" y="1824651"/>
              <a:ext cx="1475700" cy="2275931"/>
              <a:chOff x="3848275" y="1824651"/>
              <a:chExt cx="1475700" cy="2275931"/>
            </a:xfrm>
          </p:grpSpPr>
          <p:pic>
            <p:nvPicPr>
              <p:cNvPr id="936" name="Google Shape;936;p36"/>
              <p:cNvPicPr preferRelativeResize="0"/>
              <p:nvPr/>
            </p:nvPicPr>
            <p:blipFill rotWithShape="1">
              <a:blip r:embed="rId5">
                <a:alphaModFix/>
              </a:blip>
              <a:srcRect b="1932" l="1932" r="1932" t="1932"/>
              <a:stretch/>
            </p:blipFill>
            <p:spPr>
              <a:xfrm>
                <a:off x="3848275" y="1824651"/>
                <a:ext cx="1475700" cy="1479300"/>
              </a:xfrm>
              <a:prstGeom prst="ellipse">
                <a:avLst/>
              </a:prstGeom>
              <a:noFill/>
              <a:ln>
                <a:noFill/>
              </a:ln>
            </p:spPr>
          </p:pic>
          <p:grpSp>
            <p:nvGrpSpPr>
              <p:cNvPr id="937" name="Google Shape;937;p36"/>
              <p:cNvGrpSpPr/>
              <p:nvPr/>
            </p:nvGrpSpPr>
            <p:grpSpPr>
              <a:xfrm>
                <a:off x="3848275" y="3505875"/>
                <a:ext cx="1475700" cy="594706"/>
                <a:chOff x="474850" y="3505875"/>
                <a:chExt cx="1475700" cy="594706"/>
              </a:xfrm>
            </p:grpSpPr>
            <p:sp>
              <p:nvSpPr>
                <p:cNvPr id="938" name="Google Shape;938;p36"/>
                <p:cNvSpPr txBox="1"/>
                <p:nvPr/>
              </p:nvSpPr>
              <p:spPr>
                <a:xfrm>
                  <a:off x="474850" y="3505875"/>
                  <a:ext cx="1475700" cy="15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2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David Jones</a:t>
                  </a:r>
                  <a:endParaRPr b="1" sz="12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39" name="Google Shape;939;p36"/>
                <p:cNvSpPr txBox="1"/>
                <p:nvPr/>
              </p:nvSpPr>
              <p:spPr>
                <a:xfrm>
                  <a:off x="474850" y="3823381"/>
                  <a:ext cx="14757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Briefly tell us about your great team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940" name="Google Shape;940;p36"/>
            <p:cNvGrpSpPr/>
            <p:nvPr/>
          </p:nvGrpSpPr>
          <p:grpSpPr>
            <a:xfrm>
              <a:off x="5523650" y="1813275"/>
              <a:ext cx="1498500" cy="2287306"/>
              <a:chOff x="5523650" y="1813275"/>
              <a:chExt cx="1498500" cy="2287306"/>
            </a:xfrm>
          </p:grpSpPr>
          <p:pic>
            <p:nvPicPr>
              <p:cNvPr id="941" name="Google Shape;941;p36"/>
              <p:cNvPicPr preferRelativeResize="0"/>
              <p:nvPr/>
            </p:nvPicPr>
            <p:blipFill rotWithShape="1">
              <a:blip r:embed="rId6">
                <a:alphaModFix/>
              </a:blip>
              <a:srcRect b="-761" l="-771" r="-761" t="-771"/>
              <a:stretch/>
            </p:blipFill>
            <p:spPr>
              <a:xfrm>
                <a:off x="5523650" y="1813275"/>
                <a:ext cx="1498500" cy="1502100"/>
              </a:xfrm>
              <a:prstGeom prst="ellipse">
                <a:avLst/>
              </a:prstGeom>
              <a:noFill/>
              <a:ln>
                <a:noFill/>
              </a:ln>
            </p:spPr>
          </p:pic>
          <p:grpSp>
            <p:nvGrpSpPr>
              <p:cNvPr id="942" name="Google Shape;942;p36"/>
              <p:cNvGrpSpPr/>
              <p:nvPr/>
            </p:nvGrpSpPr>
            <p:grpSpPr>
              <a:xfrm>
                <a:off x="5535050" y="3505875"/>
                <a:ext cx="1475700" cy="594706"/>
                <a:chOff x="474850" y="3505875"/>
                <a:chExt cx="1475700" cy="594706"/>
              </a:xfrm>
            </p:grpSpPr>
            <p:sp>
              <p:nvSpPr>
                <p:cNvPr id="943" name="Google Shape;943;p36"/>
                <p:cNvSpPr txBox="1"/>
                <p:nvPr/>
              </p:nvSpPr>
              <p:spPr>
                <a:xfrm>
                  <a:off x="474850" y="3505875"/>
                  <a:ext cx="1475700" cy="15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2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Robert Williams</a:t>
                  </a:r>
                  <a:endParaRPr b="1" sz="12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44" name="Google Shape;944;p36"/>
                <p:cNvSpPr txBox="1"/>
                <p:nvPr/>
              </p:nvSpPr>
              <p:spPr>
                <a:xfrm>
                  <a:off x="474850" y="3823381"/>
                  <a:ext cx="14757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Briefly tell us about your great team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945" name="Google Shape;945;p36"/>
            <p:cNvGrpSpPr/>
            <p:nvPr/>
          </p:nvGrpSpPr>
          <p:grpSpPr>
            <a:xfrm>
              <a:off x="7221638" y="1824651"/>
              <a:ext cx="1475763" cy="2275931"/>
              <a:chOff x="7221638" y="1824651"/>
              <a:chExt cx="1475763" cy="2275931"/>
            </a:xfrm>
          </p:grpSpPr>
          <p:pic>
            <p:nvPicPr>
              <p:cNvPr id="946" name="Google Shape;946;p36"/>
              <p:cNvPicPr preferRelativeResize="0"/>
              <p:nvPr/>
            </p:nvPicPr>
            <p:blipFill rotWithShape="1">
              <a:blip r:embed="rId7">
                <a:alphaModFix/>
              </a:blip>
              <a:srcRect b="1662" l="1662" r="1672" t="1662"/>
              <a:stretch/>
            </p:blipFill>
            <p:spPr>
              <a:xfrm>
                <a:off x="7221700" y="1824651"/>
                <a:ext cx="1475700" cy="1479300"/>
              </a:xfrm>
              <a:prstGeom prst="ellipse">
                <a:avLst/>
              </a:prstGeom>
              <a:noFill/>
              <a:ln>
                <a:noFill/>
              </a:ln>
            </p:spPr>
          </p:pic>
          <p:grpSp>
            <p:nvGrpSpPr>
              <p:cNvPr id="947" name="Google Shape;947;p36"/>
              <p:cNvGrpSpPr/>
              <p:nvPr/>
            </p:nvGrpSpPr>
            <p:grpSpPr>
              <a:xfrm>
                <a:off x="7221638" y="3505875"/>
                <a:ext cx="1475700" cy="594706"/>
                <a:chOff x="474850" y="3505875"/>
                <a:chExt cx="1475700" cy="594706"/>
              </a:xfrm>
            </p:grpSpPr>
            <p:sp>
              <p:nvSpPr>
                <p:cNvPr id="948" name="Google Shape;948;p36"/>
                <p:cNvSpPr txBox="1"/>
                <p:nvPr/>
              </p:nvSpPr>
              <p:spPr>
                <a:xfrm>
                  <a:off x="474850" y="3505875"/>
                  <a:ext cx="1475700" cy="15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2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Linda Miller</a:t>
                  </a:r>
                  <a:endParaRPr b="1" sz="12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949" name="Google Shape;949;p36"/>
                <p:cNvSpPr txBox="1"/>
                <p:nvPr/>
              </p:nvSpPr>
              <p:spPr>
                <a:xfrm>
                  <a:off x="474850" y="3823381"/>
                  <a:ext cx="14757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9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Briefly tell us about your great team</a:t>
                  </a:r>
                  <a:endParaRPr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4" name="Google Shape;954;p37"/>
          <p:cNvGrpSpPr/>
          <p:nvPr/>
        </p:nvGrpSpPr>
        <p:grpSpPr>
          <a:xfrm>
            <a:off x="414925" y="347175"/>
            <a:ext cx="8263500" cy="735000"/>
            <a:chOff x="414925" y="1550325"/>
            <a:chExt cx="8263500" cy="735000"/>
          </a:xfrm>
        </p:grpSpPr>
        <p:sp>
          <p:nvSpPr>
            <p:cNvPr id="955" name="Google Shape;955;p37"/>
            <p:cNvSpPr txBox="1"/>
            <p:nvPr/>
          </p:nvSpPr>
          <p:spPr>
            <a:xfrm>
              <a:off x="414925" y="1550325"/>
              <a:ext cx="82635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1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RESOURCE ALLOCATION</a:t>
              </a:r>
              <a:endParaRPr b="1" sz="31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6" name="Google Shape;956;p37"/>
            <p:cNvSpPr txBox="1"/>
            <p:nvPr/>
          </p:nvSpPr>
          <p:spPr>
            <a:xfrm>
              <a:off x="433809" y="2089125"/>
              <a:ext cx="82269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5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Defining roles and responsibilities to ensure effective collaboration and project success.</a:t>
              </a:r>
              <a:endParaRPr sz="1500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57" name="Google Shape;957;p37"/>
          <p:cNvGrpSpPr/>
          <p:nvPr/>
        </p:nvGrpSpPr>
        <p:grpSpPr>
          <a:xfrm>
            <a:off x="451550" y="1576925"/>
            <a:ext cx="8227025" cy="3141375"/>
            <a:chOff x="451550" y="1576925"/>
            <a:chExt cx="8227025" cy="3141375"/>
          </a:xfrm>
        </p:grpSpPr>
        <p:sp>
          <p:nvSpPr>
            <p:cNvPr id="958" name="Google Shape;958;p37"/>
            <p:cNvSpPr/>
            <p:nvPr/>
          </p:nvSpPr>
          <p:spPr>
            <a:xfrm>
              <a:off x="458600" y="1581275"/>
              <a:ext cx="8219700" cy="538500"/>
            </a:xfrm>
            <a:prstGeom prst="rect">
              <a:avLst/>
            </a:prstGeom>
            <a:solidFill>
              <a:srgbClr val="EBF2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451550" y="1576925"/>
              <a:ext cx="8226900" cy="31326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60" name="Google Shape;960;p37"/>
            <p:cNvCxnSpPr/>
            <p:nvPr/>
          </p:nvCxnSpPr>
          <p:spPr>
            <a:xfrm>
              <a:off x="451675" y="2129714"/>
              <a:ext cx="82269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1" name="Google Shape;961;p37"/>
            <p:cNvCxnSpPr/>
            <p:nvPr/>
          </p:nvCxnSpPr>
          <p:spPr>
            <a:xfrm>
              <a:off x="451675" y="2735175"/>
              <a:ext cx="82269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2" name="Google Shape;962;p37"/>
            <p:cNvCxnSpPr/>
            <p:nvPr/>
          </p:nvCxnSpPr>
          <p:spPr>
            <a:xfrm>
              <a:off x="451675" y="3366075"/>
              <a:ext cx="82269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3" name="Google Shape;963;p37"/>
            <p:cNvCxnSpPr/>
            <p:nvPr/>
          </p:nvCxnSpPr>
          <p:spPr>
            <a:xfrm>
              <a:off x="2472201" y="1587500"/>
              <a:ext cx="0" cy="3130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4" name="Google Shape;964;p37"/>
            <p:cNvCxnSpPr/>
            <p:nvPr/>
          </p:nvCxnSpPr>
          <p:spPr>
            <a:xfrm>
              <a:off x="4738175" y="1587500"/>
              <a:ext cx="0" cy="3130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65" name="Google Shape;965;p37"/>
            <p:cNvSpPr txBox="1"/>
            <p:nvPr/>
          </p:nvSpPr>
          <p:spPr>
            <a:xfrm>
              <a:off x="550286" y="1747431"/>
              <a:ext cx="1209900" cy="1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Team</a:t>
              </a:r>
              <a:endParaRPr b="1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6" name="Google Shape;966;p37"/>
            <p:cNvSpPr txBox="1"/>
            <p:nvPr/>
          </p:nvSpPr>
          <p:spPr>
            <a:xfrm>
              <a:off x="2551997" y="1747431"/>
              <a:ext cx="1209900" cy="1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Roles</a:t>
              </a:r>
              <a:endParaRPr b="1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7" name="Google Shape;967;p37"/>
            <p:cNvSpPr txBox="1"/>
            <p:nvPr/>
          </p:nvSpPr>
          <p:spPr>
            <a:xfrm>
              <a:off x="4854275" y="1747425"/>
              <a:ext cx="1821600" cy="18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Responsibilities</a:t>
              </a:r>
              <a:endParaRPr b="1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968" name="Google Shape;968;p37"/>
            <p:cNvGrpSpPr/>
            <p:nvPr/>
          </p:nvGrpSpPr>
          <p:grpSpPr>
            <a:xfrm>
              <a:off x="536175" y="2234000"/>
              <a:ext cx="8029400" cy="330900"/>
              <a:chOff x="536175" y="2234000"/>
              <a:chExt cx="8029400" cy="330900"/>
            </a:xfrm>
          </p:grpSpPr>
          <p:sp>
            <p:nvSpPr>
              <p:cNvPr id="969" name="Google Shape;969;p37"/>
              <p:cNvSpPr txBox="1"/>
              <p:nvPr/>
            </p:nvSpPr>
            <p:spPr>
              <a:xfrm>
                <a:off x="536175" y="2234000"/>
                <a:ext cx="17583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Product Management</a:t>
                </a:r>
                <a:endParaRPr b="1"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70" name="Google Shape;970;p37"/>
              <p:cNvSpPr txBox="1"/>
              <p:nvPr/>
            </p:nvSpPr>
            <p:spPr>
              <a:xfrm>
                <a:off x="2552000" y="2234000"/>
                <a:ext cx="20457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Product Manager, Project </a:t>
                </a:r>
                <a:endParaRPr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Coordinator</a:t>
                </a:r>
                <a:endParaRPr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71" name="Google Shape;971;p37"/>
              <p:cNvSpPr txBox="1"/>
              <p:nvPr/>
            </p:nvSpPr>
            <p:spPr>
              <a:xfrm>
                <a:off x="4854275" y="2234000"/>
                <a:ext cx="37113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Define product vision, prioritize features, manage the roadmap, coordinate teams.</a:t>
                </a:r>
                <a:endParaRPr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cxnSp>
          <p:nvCxnSpPr>
            <p:cNvPr id="972" name="Google Shape;972;p37"/>
            <p:cNvCxnSpPr/>
            <p:nvPr/>
          </p:nvCxnSpPr>
          <p:spPr>
            <a:xfrm>
              <a:off x="451675" y="4050450"/>
              <a:ext cx="82269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73" name="Google Shape;973;p37"/>
            <p:cNvGrpSpPr/>
            <p:nvPr/>
          </p:nvGrpSpPr>
          <p:grpSpPr>
            <a:xfrm>
              <a:off x="536175" y="2876168"/>
              <a:ext cx="8029400" cy="330903"/>
              <a:chOff x="536175" y="2233997"/>
              <a:chExt cx="8029400" cy="330903"/>
            </a:xfrm>
          </p:grpSpPr>
          <p:sp>
            <p:nvSpPr>
              <p:cNvPr id="974" name="Google Shape;974;p37"/>
              <p:cNvSpPr txBox="1"/>
              <p:nvPr/>
            </p:nvSpPr>
            <p:spPr>
              <a:xfrm>
                <a:off x="536175" y="2234000"/>
                <a:ext cx="17583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Design Team</a:t>
                </a:r>
                <a:endParaRPr b="1"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75" name="Google Shape;975;p37"/>
              <p:cNvSpPr txBox="1"/>
              <p:nvPr/>
            </p:nvSpPr>
            <p:spPr>
              <a:xfrm>
                <a:off x="2552000" y="2233997"/>
                <a:ext cx="20871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UX/UI Designers, Prototypers</a:t>
                </a:r>
                <a:endParaRPr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76" name="Google Shape;976;p37"/>
              <p:cNvSpPr txBox="1"/>
              <p:nvPr/>
            </p:nvSpPr>
            <p:spPr>
              <a:xfrm>
                <a:off x="4854275" y="2234000"/>
                <a:ext cx="37113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Create wireframes, design user interfaces, build prototypes, conduct usability testing.</a:t>
                </a:r>
                <a:endParaRPr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977" name="Google Shape;977;p37"/>
            <p:cNvGrpSpPr/>
            <p:nvPr/>
          </p:nvGrpSpPr>
          <p:grpSpPr>
            <a:xfrm>
              <a:off x="536175" y="3518338"/>
              <a:ext cx="8029400" cy="330903"/>
              <a:chOff x="536175" y="2233997"/>
              <a:chExt cx="8029400" cy="330903"/>
            </a:xfrm>
          </p:grpSpPr>
          <p:sp>
            <p:nvSpPr>
              <p:cNvPr id="978" name="Google Shape;978;p37"/>
              <p:cNvSpPr txBox="1"/>
              <p:nvPr/>
            </p:nvSpPr>
            <p:spPr>
              <a:xfrm>
                <a:off x="536175" y="2234000"/>
                <a:ext cx="17583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Development Team</a:t>
                </a:r>
                <a:endParaRPr b="1"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79" name="Google Shape;979;p37"/>
              <p:cNvSpPr txBox="1"/>
              <p:nvPr/>
            </p:nvSpPr>
            <p:spPr>
              <a:xfrm>
                <a:off x="2552000" y="2233997"/>
                <a:ext cx="20871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Front-end Developers, Back-end Developers, QA Engineers</a:t>
                </a:r>
                <a:endParaRPr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80" name="Google Shape;980;p37"/>
              <p:cNvSpPr txBox="1"/>
              <p:nvPr/>
            </p:nvSpPr>
            <p:spPr>
              <a:xfrm>
                <a:off x="4854275" y="2234000"/>
                <a:ext cx="37113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Develop core features, integrate APIs, perform code reviews, testing, and bug fixing.</a:t>
                </a:r>
                <a:endParaRPr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981" name="Google Shape;981;p37"/>
            <p:cNvGrpSpPr/>
            <p:nvPr/>
          </p:nvGrpSpPr>
          <p:grpSpPr>
            <a:xfrm>
              <a:off x="536175" y="4160508"/>
              <a:ext cx="8029400" cy="330903"/>
              <a:chOff x="536175" y="2233997"/>
              <a:chExt cx="8029400" cy="330903"/>
            </a:xfrm>
          </p:grpSpPr>
          <p:sp>
            <p:nvSpPr>
              <p:cNvPr id="982" name="Google Shape;982;p37"/>
              <p:cNvSpPr txBox="1"/>
              <p:nvPr/>
            </p:nvSpPr>
            <p:spPr>
              <a:xfrm>
                <a:off x="536175" y="2234000"/>
                <a:ext cx="17583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Marketing Team	</a:t>
                </a:r>
                <a:endParaRPr b="1"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83" name="Google Shape;983;p37"/>
              <p:cNvSpPr txBox="1"/>
              <p:nvPr/>
            </p:nvSpPr>
            <p:spPr>
              <a:xfrm>
                <a:off x="2552000" y="2233997"/>
                <a:ext cx="20871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Marketing Strategist, Content Creator, Social Media Manager</a:t>
                </a:r>
                <a:endParaRPr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84" name="Google Shape;984;p37"/>
              <p:cNvSpPr txBox="1"/>
              <p:nvPr/>
            </p:nvSpPr>
            <p:spPr>
              <a:xfrm>
                <a:off x="4854275" y="2234000"/>
                <a:ext cx="37113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0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Develop and execute marketing campaigns, create content, manage social media presence.</a:t>
                </a:r>
                <a:endParaRPr sz="10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Google Shape;989;p38"/>
          <p:cNvPicPr preferRelativeResize="0"/>
          <p:nvPr/>
        </p:nvPicPr>
        <p:blipFill rotWithShape="1">
          <a:blip r:embed="rId3">
            <a:alphaModFix/>
          </a:blip>
          <a:srcRect b="1456" l="1446" r="1456" t="1446"/>
          <a:stretch/>
        </p:blipFill>
        <p:spPr>
          <a:xfrm>
            <a:off x="3964" y="-1"/>
            <a:ext cx="91360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0" name="Google Shape;990;p38"/>
          <p:cNvGrpSpPr/>
          <p:nvPr/>
        </p:nvGrpSpPr>
        <p:grpSpPr>
          <a:xfrm>
            <a:off x="762000" y="1543563"/>
            <a:ext cx="7620000" cy="2056375"/>
            <a:chOff x="762000" y="1522496"/>
            <a:chExt cx="7620000" cy="2056375"/>
          </a:xfrm>
        </p:grpSpPr>
        <p:sp>
          <p:nvSpPr>
            <p:cNvPr id="991" name="Google Shape;991;p38"/>
            <p:cNvSpPr txBox="1"/>
            <p:nvPr/>
          </p:nvSpPr>
          <p:spPr>
            <a:xfrm>
              <a:off x="762000" y="1522496"/>
              <a:ext cx="7620000" cy="175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uk" sz="6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WHAT ARE THE </a:t>
              </a:r>
              <a:endParaRPr b="1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6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NEXT STEPS?</a:t>
              </a:r>
              <a:endParaRPr b="1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92" name="Google Shape;992;p38"/>
            <p:cNvSpPr txBox="1"/>
            <p:nvPr/>
          </p:nvSpPr>
          <p:spPr>
            <a:xfrm>
              <a:off x="762000" y="3330171"/>
              <a:ext cx="7620000" cy="24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7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Key points for follow-up</a:t>
              </a:r>
              <a:endParaRPr sz="1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Google Shape;997;p39"/>
          <p:cNvPicPr preferRelativeResize="0"/>
          <p:nvPr/>
        </p:nvPicPr>
        <p:blipFill rotWithShape="1">
          <a:blip r:embed="rId3">
            <a:alphaModFix/>
          </a:blip>
          <a:srcRect b="1512" l="1522" r="1512" t="1522"/>
          <a:stretch/>
        </p:blipFill>
        <p:spPr>
          <a:xfrm>
            <a:off x="-11" y="0"/>
            <a:ext cx="423497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8" name="Google Shape;998;p39"/>
          <p:cNvGrpSpPr/>
          <p:nvPr/>
        </p:nvGrpSpPr>
        <p:grpSpPr>
          <a:xfrm>
            <a:off x="4534276" y="313900"/>
            <a:ext cx="4253980" cy="4397000"/>
            <a:chOff x="4534276" y="313900"/>
            <a:chExt cx="4253980" cy="4397000"/>
          </a:xfrm>
        </p:grpSpPr>
        <p:grpSp>
          <p:nvGrpSpPr>
            <p:cNvPr id="999" name="Google Shape;999;p39"/>
            <p:cNvGrpSpPr/>
            <p:nvPr/>
          </p:nvGrpSpPr>
          <p:grpSpPr>
            <a:xfrm>
              <a:off x="4534276" y="313900"/>
              <a:ext cx="4253980" cy="2015658"/>
              <a:chOff x="377201" y="1416775"/>
              <a:chExt cx="4253980" cy="2015658"/>
            </a:xfrm>
          </p:grpSpPr>
          <p:sp>
            <p:nvSpPr>
              <p:cNvPr id="1000" name="Google Shape;1000;p39"/>
              <p:cNvSpPr txBox="1"/>
              <p:nvPr/>
            </p:nvSpPr>
            <p:spPr>
              <a:xfrm>
                <a:off x="377201" y="1416775"/>
                <a:ext cx="4234800" cy="147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uk" sz="48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rPr>
                  <a:t>FEEDBACK </a:t>
                </a:r>
                <a:endParaRPr b="1" sz="48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48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rPr>
                  <a:t>COLLECTION</a:t>
                </a:r>
                <a:endParaRPr b="1" sz="48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001" name="Google Shape;1001;p39"/>
              <p:cNvSpPr txBox="1"/>
              <p:nvPr/>
            </p:nvSpPr>
            <p:spPr>
              <a:xfrm>
                <a:off x="396081" y="3051433"/>
                <a:ext cx="42351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Regular input from stakeholders, users, and teams 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through surveys, meetings, and support channels.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002" name="Google Shape;1002;p39"/>
            <p:cNvGrpSpPr/>
            <p:nvPr/>
          </p:nvGrpSpPr>
          <p:grpSpPr>
            <a:xfrm>
              <a:off x="4554119" y="2594163"/>
              <a:ext cx="1526482" cy="865313"/>
              <a:chOff x="4554119" y="2594163"/>
              <a:chExt cx="1526482" cy="865313"/>
            </a:xfrm>
          </p:grpSpPr>
          <p:sp>
            <p:nvSpPr>
              <p:cNvPr id="1003" name="Google Shape;1003;p39"/>
              <p:cNvSpPr txBox="1"/>
              <p:nvPr/>
            </p:nvSpPr>
            <p:spPr>
              <a:xfrm>
                <a:off x="4554119" y="2594163"/>
                <a:ext cx="15195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46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rPr>
                  <a:t>251</a:t>
                </a:r>
                <a:endParaRPr b="1" sz="46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004" name="Google Shape;1004;p39"/>
              <p:cNvSpPr txBox="1"/>
              <p:nvPr/>
            </p:nvSpPr>
            <p:spPr>
              <a:xfrm>
                <a:off x="4561101" y="3290275"/>
                <a:ext cx="15195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Happy Clients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005" name="Google Shape;1005;p39"/>
            <p:cNvGrpSpPr/>
            <p:nvPr/>
          </p:nvGrpSpPr>
          <p:grpSpPr>
            <a:xfrm>
              <a:off x="4554119" y="3633776"/>
              <a:ext cx="1526482" cy="1077113"/>
              <a:chOff x="4554119" y="2594163"/>
              <a:chExt cx="1526482" cy="1077113"/>
            </a:xfrm>
          </p:grpSpPr>
          <p:sp>
            <p:nvSpPr>
              <p:cNvPr id="1006" name="Google Shape;1006;p39"/>
              <p:cNvSpPr txBox="1"/>
              <p:nvPr/>
            </p:nvSpPr>
            <p:spPr>
              <a:xfrm>
                <a:off x="4554119" y="2594163"/>
                <a:ext cx="15195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4600">
                    <a:solidFill>
                      <a:srgbClr val="5F8088"/>
                    </a:solidFill>
                    <a:latin typeface="Roboto"/>
                    <a:ea typeface="Roboto"/>
                    <a:cs typeface="Roboto"/>
                    <a:sym typeface="Roboto"/>
                  </a:rPr>
                  <a:t>351</a:t>
                </a:r>
                <a:endParaRPr b="1" sz="4600">
                  <a:solidFill>
                    <a:srgbClr val="5F808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007" name="Google Shape;1007;p39"/>
              <p:cNvSpPr txBox="1"/>
              <p:nvPr/>
            </p:nvSpPr>
            <p:spPr>
              <a:xfrm>
                <a:off x="4561101" y="3290275"/>
                <a:ext cx="15195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Customers Complaints 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Received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008" name="Google Shape;1008;p39"/>
            <p:cNvGrpSpPr/>
            <p:nvPr/>
          </p:nvGrpSpPr>
          <p:grpSpPr>
            <a:xfrm>
              <a:off x="6635519" y="2594163"/>
              <a:ext cx="1526482" cy="865313"/>
              <a:chOff x="4554119" y="2594163"/>
              <a:chExt cx="1526482" cy="865313"/>
            </a:xfrm>
          </p:grpSpPr>
          <p:sp>
            <p:nvSpPr>
              <p:cNvPr id="1009" name="Google Shape;1009;p39"/>
              <p:cNvSpPr txBox="1"/>
              <p:nvPr/>
            </p:nvSpPr>
            <p:spPr>
              <a:xfrm>
                <a:off x="4554119" y="2594163"/>
                <a:ext cx="15195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4600">
                    <a:solidFill>
                      <a:srgbClr val="345E68"/>
                    </a:solidFill>
                    <a:latin typeface="Roboto"/>
                    <a:ea typeface="Roboto"/>
                    <a:cs typeface="Roboto"/>
                    <a:sym typeface="Roboto"/>
                  </a:rPr>
                  <a:t>150</a:t>
                </a:r>
                <a:endParaRPr b="1" sz="4600">
                  <a:solidFill>
                    <a:srgbClr val="345E6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010" name="Google Shape;1010;p39"/>
              <p:cNvSpPr txBox="1"/>
              <p:nvPr/>
            </p:nvSpPr>
            <p:spPr>
              <a:xfrm>
                <a:off x="4561101" y="3290275"/>
                <a:ext cx="15195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Complaint Resolved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011" name="Google Shape;1011;p39"/>
            <p:cNvGrpSpPr/>
            <p:nvPr/>
          </p:nvGrpSpPr>
          <p:grpSpPr>
            <a:xfrm>
              <a:off x="6635519" y="3633776"/>
              <a:ext cx="1808480" cy="1077124"/>
              <a:chOff x="4554119" y="2594163"/>
              <a:chExt cx="1808480" cy="1077124"/>
            </a:xfrm>
          </p:grpSpPr>
          <p:sp>
            <p:nvSpPr>
              <p:cNvPr id="1012" name="Google Shape;1012;p39"/>
              <p:cNvSpPr txBox="1"/>
              <p:nvPr/>
            </p:nvSpPr>
            <p:spPr>
              <a:xfrm>
                <a:off x="4554119" y="2594163"/>
                <a:ext cx="15195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4600">
                    <a:solidFill>
                      <a:srgbClr val="7F9AA0"/>
                    </a:solidFill>
                    <a:latin typeface="Roboto"/>
                    <a:ea typeface="Roboto"/>
                    <a:cs typeface="Roboto"/>
                    <a:sym typeface="Roboto"/>
                  </a:rPr>
                  <a:t>55</a:t>
                </a:r>
                <a:endParaRPr b="1" sz="4600">
                  <a:solidFill>
                    <a:srgbClr val="7F9AA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013" name="Google Shape;1013;p39"/>
              <p:cNvSpPr txBox="1"/>
              <p:nvPr/>
            </p:nvSpPr>
            <p:spPr>
              <a:xfrm>
                <a:off x="4561100" y="3290286"/>
                <a:ext cx="18015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Working Hours Towards 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Customer Service</a:t>
                </a:r>
                <a:endParaRPr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40"/>
          <p:cNvGrpSpPr/>
          <p:nvPr/>
        </p:nvGrpSpPr>
        <p:grpSpPr>
          <a:xfrm>
            <a:off x="464188" y="455663"/>
            <a:ext cx="8679862" cy="4232175"/>
            <a:chOff x="464188" y="455663"/>
            <a:chExt cx="8679862" cy="4232175"/>
          </a:xfrm>
        </p:grpSpPr>
        <p:pic>
          <p:nvPicPr>
            <p:cNvPr id="1019" name="Google Shape;1019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4188" y="455663"/>
              <a:ext cx="8215624" cy="42321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20" name="Google Shape;1020;p40"/>
            <p:cNvGrpSpPr/>
            <p:nvPr/>
          </p:nvGrpSpPr>
          <p:grpSpPr>
            <a:xfrm>
              <a:off x="5501750" y="1286550"/>
              <a:ext cx="3642300" cy="2570400"/>
              <a:chOff x="5501750" y="1286550"/>
              <a:chExt cx="3642300" cy="2570400"/>
            </a:xfrm>
          </p:grpSpPr>
          <p:sp>
            <p:nvSpPr>
              <p:cNvPr id="1021" name="Google Shape;1021;p40"/>
              <p:cNvSpPr/>
              <p:nvPr/>
            </p:nvSpPr>
            <p:spPr>
              <a:xfrm>
                <a:off x="5501750" y="1286550"/>
                <a:ext cx="3642300" cy="2570400"/>
              </a:xfrm>
              <a:prstGeom prst="rect">
                <a:avLst/>
              </a:prstGeom>
              <a:solidFill>
                <a:srgbClr val="A3B6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22" name="Google Shape;1022;p40"/>
              <p:cNvGrpSpPr/>
              <p:nvPr/>
            </p:nvGrpSpPr>
            <p:grpSpPr>
              <a:xfrm>
                <a:off x="5752750" y="1526575"/>
                <a:ext cx="3103500" cy="1682850"/>
                <a:chOff x="323202" y="1276575"/>
                <a:chExt cx="3103500" cy="1682850"/>
              </a:xfrm>
            </p:grpSpPr>
            <p:sp>
              <p:nvSpPr>
                <p:cNvPr id="1023" name="Google Shape;1023;p40"/>
                <p:cNvSpPr txBox="1"/>
                <p:nvPr/>
              </p:nvSpPr>
              <p:spPr>
                <a:xfrm>
                  <a:off x="323202" y="1276575"/>
                  <a:ext cx="3103500" cy="923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30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REVIEW &amp; </a:t>
                  </a:r>
                  <a:endParaRPr b="1" sz="30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30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PRIORITIZE</a:t>
                  </a:r>
                  <a:endParaRPr b="1" sz="30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1024" name="Google Shape;1024;p40"/>
                <p:cNvSpPr txBox="1"/>
                <p:nvPr/>
              </p:nvSpPr>
              <p:spPr>
                <a:xfrm>
                  <a:off x="323203" y="2366925"/>
                  <a:ext cx="3103500" cy="592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231F20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Periodically review feedback and </a:t>
                  </a:r>
                  <a:endParaRPr sz="11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uk" sz="1100">
                      <a:solidFill>
                        <a:srgbClr val="231F20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prioritize changes using frameworks </a:t>
                  </a:r>
                  <a:endParaRPr sz="11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231F20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(e.g., MoSCoW, RICE).</a:t>
                  </a:r>
                  <a:endParaRPr sz="12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41"/>
          <p:cNvPicPr preferRelativeResize="0"/>
          <p:nvPr/>
        </p:nvPicPr>
        <p:blipFill rotWithShape="1">
          <a:blip r:embed="rId3">
            <a:alphaModFix/>
          </a:blip>
          <a:srcRect b="941" l="951" r="941" t="951"/>
          <a:stretch/>
        </p:blipFill>
        <p:spPr>
          <a:xfrm>
            <a:off x="4740354" y="0"/>
            <a:ext cx="393454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41"/>
          <p:cNvSpPr/>
          <p:nvPr/>
        </p:nvSpPr>
        <p:spPr>
          <a:xfrm>
            <a:off x="451550" y="3997200"/>
            <a:ext cx="903000" cy="11463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31" name="Google Shape;1031;p41"/>
          <p:cNvGrpSpPr/>
          <p:nvPr/>
        </p:nvGrpSpPr>
        <p:grpSpPr>
          <a:xfrm>
            <a:off x="425092" y="313900"/>
            <a:ext cx="4120500" cy="1811050"/>
            <a:chOff x="377200" y="1416775"/>
            <a:chExt cx="4120500" cy="1811050"/>
          </a:xfrm>
        </p:grpSpPr>
        <p:sp>
          <p:nvSpPr>
            <p:cNvPr id="1032" name="Google Shape;1032;p41"/>
            <p:cNvSpPr txBox="1"/>
            <p:nvPr/>
          </p:nvSpPr>
          <p:spPr>
            <a:xfrm>
              <a:off x="377200" y="1416775"/>
              <a:ext cx="41205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uk" sz="41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CONTINUOUS</a:t>
              </a:r>
              <a:endParaRPr b="1" sz="41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41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IMPROVEMENT</a:t>
              </a:r>
              <a:endParaRPr b="1" sz="41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3" name="Google Shape;1033;p41"/>
            <p:cNvSpPr txBox="1"/>
            <p:nvPr/>
          </p:nvSpPr>
          <p:spPr>
            <a:xfrm>
              <a:off x="396075" y="2846825"/>
              <a:ext cx="41016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Keep adapting based on feedback, metrics, and market changes.</a:t>
              </a:r>
              <a:endParaRPr sz="900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5"/>
          <p:cNvPicPr preferRelativeResize="0"/>
          <p:nvPr/>
        </p:nvPicPr>
        <p:blipFill rotWithShape="1">
          <a:blip r:embed="rId3">
            <a:alphaModFix/>
          </a:blip>
          <a:srcRect b="1333" l="1323" r="1333" t="1323"/>
          <a:stretch/>
        </p:blipFill>
        <p:spPr>
          <a:xfrm>
            <a:off x="4901794" y="0"/>
            <a:ext cx="42422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5"/>
          <p:cNvSpPr/>
          <p:nvPr/>
        </p:nvSpPr>
        <p:spPr>
          <a:xfrm>
            <a:off x="450000" y="4675200"/>
            <a:ext cx="4024500" cy="4803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5"/>
          <p:cNvGrpSpPr/>
          <p:nvPr/>
        </p:nvGrpSpPr>
        <p:grpSpPr>
          <a:xfrm>
            <a:off x="414932" y="328331"/>
            <a:ext cx="4052793" cy="3452594"/>
            <a:chOff x="414932" y="328331"/>
            <a:chExt cx="4052793" cy="3452594"/>
          </a:xfrm>
        </p:grpSpPr>
        <p:grpSp>
          <p:nvGrpSpPr>
            <p:cNvPr id="130" name="Google Shape;130;p15"/>
            <p:cNvGrpSpPr/>
            <p:nvPr/>
          </p:nvGrpSpPr>
          <p:grpSpPr>
            <a:xfrm>
              <a:off x="414932" y="328331"/>
              <a:ext cx="3577461" cy="1770099"/>
              <a:chOff x="414932" y="1531481"/>
              <a:chExt cx="3577461" cy="1770099"/>
            </a:xfrm>
          </p:grpSpPr>
          <p:sp>
            <p:nvSpPr>
              <p:cNvPr id="131" name="Google Shape;131;p15"/>
              <p:cNvSpPr txBox="1"/>
              <p:nvPr/>
            </p:nvSpPr>
            <p:spPr>
              <a:xfrm>
                <a:off x="414932" y="1531481"/>
                <a:ext cx="3558600" cy="147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uk" sz="48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rPr>
                  <a:t>PRODUCT </a:t>
                </a:r>
                <a:endParaRPr b="1" sz="48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48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rPr>
                  <a:t>OVERVIEW</a:t>
                </a:r>
                <a:endParaRPr b="1" sz="48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32" name="Google Shape;132;p15"/>
              <p:cNvSpPr txBox="1"/>
              <p:nvPr/>
            </p:nvSpPr>
            <p:spPr>
              <a:xfrm>
                <a:off x="433793" y="3105379"/>
                <a:ext cx="3558600" cy="19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5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Brief description of the product</a:t>
                </a:r>
                <a:endParaRPr sz="15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133" name="Google Shape;133;p15"/>
            <p:cNvSpPr txBox="1"/>
            <p:nvPr/>
          </p:nvSpPr>
          <p:spPr>
            <a:xfrm>
              <a:off x="443225" y="2430325"/>
              <a:ext cx="4024500" cy="135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300">
                  <a:solidFill>
                    <a:srgbClr val="484546"/>
                  </a:solidFill>
                  <a:latin typeface="Open Sans"/>
                  <a:ea typeface="Open Sans"/>
                  <a:cs typeface="Open Sans"/>
                  <a:sym typeface="Open Sans"/>
                </a:rPr>
                <a:t>Our product, [Product Name], is an innovative solution designed to address [specific problem or need] for [target audience or market]. It offers a comprehensive set of features that enable users to [key functionality or benefit], ensuring a seamless and efficient experience.</a:t>
              </a:r>
              <a:endParaRPr sz="1300">
                <a:solidFill>
                  <a:srgbClr val="48454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Google Shape;1038;p42"/>
          <p:cNvPicPr preferRelativeResize="0"/>
          <p:nvPr/>
        </p:nvPicPr>
        <p:blipFill rotWithShape="1">
          <a:blip r:embed="rId3">
            <a:alphaModFix/>
          </a:blip>
          <a:srcRect b="1932" l="1932" r="1932" t="1932"/>
          <a:stretch/>
        </p:blipFill>
        <p:spPr>
          <a:xfrm>
            <a:off x="0" y="3"/>
            <a:ext cx="9144003" cy="2870895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42"/>
          <p:cNvSpPr txBox="1"/>
          <p:nvPr/>
        </p:nvSpPr>
        <p:spPr>
          <a:xfrm>
            <a:off x="451547" y="3478125"/>
            <a:ext cx="24075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50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rPr>
              <a:t>THANK </a:t>
            </a:r>
            <a:endParaRPr b="1" sz="5000">
              <a:solidFill>
                <a:srgbClr val="0438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50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rPr>
              <a:t>YOU</a:t>
            </a:r>
            <a:endParaRPr b="1" sz="5000">
              <a:solidFill>
                <a:srgbClr val="0438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040" name="Google Shape;1040;p42"/>
          <p:cNvGrpSpPr/>
          <p:nvPr/>
        </p:nvGrpSpPr>
        <p:grpSpPr>
          <a:xfrm>
            <a:off x="3005150" y="3479889"/>
            <a:ext cx="5947648" cy="1215714"/>
            <a:chOff x="3005150" y="3479889"/>
            <a:chExt cx="5947648" cy="1215714"/>
          </a:xfrm>
        </p:grpSpPr>
        <p:sp>
          <p:nvSpPr>
            <p:cNvPr id="1041" name="Google Shape;1041;p42"/>
            <p:cNvSpPr txBox="1"/>
            <p:nvPr/>
          </p:nvSpPr>
          <p:spPr>
            <a:xfrm>
              <a:off x="3323154" y="3479889"/>
              <a:ext cx="53058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800">
                  <a:solidFill>
                    <a:srgbClr val="5F8088"/>
                  </a:solidFill>
                  <a:latin typeface="Roboto"/>
                  <a:ea typeface="Roboto"/>
                  <a:cs typeface="Roboto"/>
                  <a:sym typeface="Roboto"/>
                </a:rPr>
                <a:t>GET IN TOUCH</a:t>
              </a:r>
              <a:endParaRPr b="1" sz="3800">
                <a:solidFill>
                  <a:srgbClr val="5F808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042" name="Google Shape;1042;p42"/>
            <p:cNvGrpSpPr/>
            <p:nvPr/>
          </p:nvGrpSpPr>
          <p:grpSpPr>
            <a:xfrm>
              <a:off x="5053523" y="4183325"/>
              <a:ext cx="1863300" cy="511356"/>
              <a:chOff x="5053523" y="4183325"/>
              <a:chExt cx="1863300" cy="511356"/>
            </a:xfrm>
          </p:grpSpPr>
          <p:sp>
            <p:nvSpPr>
              <p:cNvPr id="1043" name="Google Shape;1043;p42"/>
              <p:cNvSpPr txBox="1"/>
              <p:nvPr/>
            </p:nvSpPr>
            <p:spPr>
              <a:xfrm>
                <a:off x="5053524" y="4183325"/>
                <a:ext cx="1819500" cy="15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200">
                    <a:solidFill>
                      <a:srgbClr val="043844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Address</a:t>
                </a:r>
                <a:endParaRPr b="1" sz="1200">
                  <a:solidFill>
                    <a:srgbClr val="04384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44" name="Google Shape;1044;p42"/>
              <p:cNvSpPr txBox="1"/>
              <p:nvPr/>
            </p:nvSpPr>
            <p:spPr>
              <a:xfrm>
                <a:off x="5053523" y="4417481"/>
                <a:ext cx="18633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1960 Wilson Avenue, Seagoville, Texas 75159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045" name="Google Shape;1045;p42"/>
            <p:cNvGrpSpPr/>
            <p:nvPr/>
          </p:nvGrpSpPr>
          <p:grpSpPr>
            <a:xfrm>
              <a:off x="7089498" y="4183325"/>
              <a:ext cx="1863300" cy="372756"/>
              <a:chOff x="5053523" y="4183325"/>
              <a:chExt cx="1863300" cy="372756"/>
            </a:xfrm>
          </p:grpSpPr>
          <p:sp>
            <p:nvSpPr>
              <p:cNvPr id="1046" name="Google Shape;1046;p42"/>
              <p:cNvSpPr txBox="1"/>
              <p:nvPr/>
            </p:nvSpPr>
            <p:spPr>
              <a:xfrm>
                <a:off x="5053524" y="4183325"/>
                <a:ext cx="1819500" cy="15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200">
                    <a:solidFill>
                      <a:srgbClr val="043844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Contact</a:t>
                </a:r>
                <a:endParaRPr b="1" sz="1200">
                  <a:solidFill>
                    <a:srgbClr val="04384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47" name="Google Shape;1047;p42"/>
              <p:cNvSpPr txBox="1"/>
              <p:nvPr/>
            </p:nvSpPr>
            <p:spPr>
              <a:xfrm>
                <a:off x="5053523" y="4417481"/>
                <a:ext cx="18633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P:</a:t>
                </a:r>
                <a:r>
                  <a:rPr lang="uk" sz="9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+1-012-345-6789</a:t>
                </a:r>
                <a:endParaRPr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1048" name="Google Shape;1048;p42"/>
            <p:cNvSpPr txBox="1"/>
            <p:nvPr/>
          </p:nvSpPr>
          <p:spPr>
            <a:xfrm>
              <a:off x="7089498" y="4557003"/>
              <a:ext cx="1863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M: </a:t>
              </a:r>
              <a:r>
                <a:rPr lang="uk" sz="9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productroadmap@mail.ltd</a:t>
              </a:r>
              <a:endParaRPr sz="900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1049" name="Google Shape;1049;p42"/>
            <p:cNvGrpSpPr/>
            <p:nvPr/>
          </p:nvGrpSpPr>
          <p:grpSpPr>
            <a:xfrm>
              <a:off x="3323142" y="4183320"/>
              <a:ext cx="1248911" cy="479071"/>
              <a:chOff x="3323142" y="4183320"/>
              <a:chExt cx="1248911" cy="479071"/>
            </a:xfrm>
          </p:grpSpPr>
          <p:sp>
            <p:nvSpPr>
              <p:cNvPr id="1050" name="Google Shape;1050;p42"/>
              <p:cNvSpPr txBox="1"/>
              <p:nvPr/>
            </p:nvSpPr>
            <p:spPr>
              <a:xfrm>
                <a:off x="3323153" y="4183320"/>
                <a:ext cx="1248900" cy="15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200">
                    <a:solidFill>
                      <a:srgbClr val="043844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Social Media</a:t>
                </a:r>
                <a:endParaRPr b="1" sz="1200">
                  <a:solidFill>
                    <a:srgbClr val="04384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pic>
            <p:nvPicPr>
              <p:cNvPr id="1051" name="Google Shape;1051;p4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323142" y="4408342"/>
                <a:ext cx="254025" cy="254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2" name="Google Shape;1052;p4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755736" y="4408342"/>
                <a:ext cx="254025" cy="254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3" name="Google Shape;1053;p4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188329" y="4408342"/>
                <a:ext cx="254025" cy="2540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54" name="Google Shape;1054;p42"/>
            <p:cNvSpPr/>
            <p:nvPr/>
          </p:nvSpPr>
          <p:spPr>
            <a:xfrm>
              <a:off x="3005150" y="3527425"/>
              <a:ext cx="55500" cy="1134900"/>
            </a:xfrm>
            <a:prstGeom prst="rect">
              <a:avLst/>
            </a:prstGeom>
            <a:solidFill>
              <a:srgbClr val="0438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/>
          <p:nvPr/>
        </p:nvSpPr>
        <p:spPr>
          <a:xfrm>
            <a:off x="453700" y="4925425"/>
            <a:ext cx="8208900" cy="2181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F4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9" name="Google Shape;139;p16"/>
          <p:cNvGrpSpPr/>
          <p:nvPr/>
        </p:nvGrpSpPr>
        <p:grpSpPr>
          <a:xfrm>
            <a:off x="0" y="6"/>
            <a:ext cx="9144003" cy="2071688"/>
            <a:chOff x="0" y="6"/>
            <a:chExt cx="9144003" cy="2071688"/>
          </a:xfrm>
        </p:grpSpPr>
        <p:pic>
          <p:nvPicPr>
            <p:cNvPr id="140" name="Google Shape;140;p16"/>
            <p:cNvPicPr preferRelativeResize="0"/>
            <p:nvPr/>
          </p:nvPicPr>
          <p:blipFill rotWithShape="1">
            <a:blip r:embed="rId3">
              <a:alphaModFix/>
            </a:blip>
            <a:srcRect b="2308" l="2308" r="2308" t="2308"/>
            <a:stretch/>
          </p:blipFill>
          <p:spPr>
            <a:xfrm>
              <a:off x="0" y="6"/>
              <a:ext cx="9144003" cy="207168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1" name="Google Shape;141;p16"/>
            <p:cNvGrpSpPr/>
            <p:nvPr/>
          </p:nvGrpSpPr>
          <p:grpSpPr>
            <a:xfrm>
              <a:off x="414925" y="328324"/>
              <a:ext cx="5886713" cy="920752"/>
              <a:chOff x="414932" y="1531481"/>
              <a:chExt cx="3577461" cy="920752"/>
            </a:xfrm>
          </p:grpSpPr>
          <p:sp>
            <p:nvSpPr>
              <p:cNvPr id="142" name="Google Shape;142;p16"/>
              <p:cNvSpPr txBox="1"/>
              <p:nvPr/>
            </p:nvSpPr>
            <p:spPr>
              <a:xfrm>
                <a:off x="414932" y="1531481"/>
                <a:ext cx="3558600" cy="67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44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PRODUCT VISION</a:t>
                </a:r>
                <a:endParaRPr b="1" sz="44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43" name="Google Shape;143;p16"/>
              <p:cNvSpPr txBox="1"/>
              <p:nvPr/>
            </p:nvSpPr>
            <p:spPr>
              <a:xfrm>
                <a:off x="433793" y="2256033"/>
                <a:ext cx="3558600" cy="19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5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Vision statement for the product</a:t>
                </a:r>
                <a:endParaRPr sz="15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144" name="Google Shape;144;p16"/>
          <p:cNvGrpSpPr/>
          <p:nvPr/>
        </p:nvGrpSpPr>
        <p:grpSpPr>
          <a:xfrm>
            <a:off x="421950" y="2488717"/>
            <a:ext cx="8114491" cy="1965616"/>
            <a:chOff x="421950" y="2488717"/>
            <a:chExt cx="8114491" cy="1965616"/>
          </a:xfrm>
        </p:grpSpPr>
        <p:grpSp>
          <p:nvGrpSpPr>
            <p:cNvPr id="145" name="Google Shape;145;p16"/>
            <p:cNvGrpSpPr/>
            <p:nvPr/>
          </p:nvGrpSpPr>
          <p:grpSpPr>
            <a:xfrm>
              <a:off x="421950" y="2488717"/>
              <a:ext cx="1780366" cy="1770616"/>
              <a:chOff x="421950" y="2488717"/>
              <a:chExt cx="1780366" cy="1770616"/>
            </a:xfrm>
          </p:grpSpPr>
          <p:grpSp>
            <p:nvGrpSpPr>
              <p:cNvPr id="146" name="Google Shape;146;p16"/>
              <p:cNvGrpSpPr/>
              <p:nvPr/>
            </p:nvGrpSpPr>
            <p:grpSpPr>
              <a:xfrm>
                <a:off x="443116" y="3192592"/>
                <a:ext cx="1759200" cy="1066741"/>
                <a:chOff x="443225" y="1407742"/>
                <a:chExt cx="1759200" cy="1066741"/>
              </a:xfrm>
            </p:grpSpPr>
            <p:sp>
              <p:nvSpPr>
                <p:cNvPr id="147" name="Google Shape;147;p16"/>
                <p:cNvSpPr txBox="1"/>
                <p:nvPr/>
              </p:nvSpPr>
              <p:spPr>
                <a:xfrm>
                  <a:off x="443225" y="1407742"/>
                  <a:ext cx="1759200" cy="183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Innovation</a:t>
                  </a:r>
                  <a:endParaRPr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148" name="Google Shape;148;p16"/>
                <p:cNvSpPr txBox="1"/>
                <p:nvPr/>
              </p:nvSpPr>
              <p:spPr>
                <a:xfrm>
                  <a:off x="443225" y="1915883"/>
                  <a:ext cx="1759200" cy="55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Continuously evolving our product with cutting-edge features and technologies.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149" name="Google Shape;149;p16"/>
              <p:cNvSpPr txBox="1"/>
              <p:nvPr/>
            </p:nvSpPr>
            <p:spPr>
              <a:xfrm>
                <a:off x="421950" y="2488717"/>
                <a:ext cx="1055400" cy="69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53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rPr>
                  <a:t>01</a:t>
                </a:r>
                <a:endParaRPr b="1" sz="53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50" name="Google Shape;150;p16"/>
            <p:cNvGrpSpPr/>
            <p:nvPr/>
          </p:nvGrpSpPr>
          <p:grpSpPr>
            <a:xfrm>
              <a:off x="2533325" y="2488717"/>
              <a:ext cx="1780366" cy="1965616"/>
              <a:chOff x="421950" y="2488717"/>
              <a:chExt cx="1780366" cy="1965616"/>
            </a:xfrm>
          </p:grpSpPr>
          <p:grpSp>
            <p:nvGrpSpPr>
              <p:cNvPr id="151" name="Google Shape;151;p16"/>
              <p:cNvGrpSpPr/>
              <p:nvPr/>
            </p:nvGrpSpPr>
            <p:grpSpPr>
              <a:xfrm>
                <a:off x="443116" y="3192592"/>
                <a:ext cx="1759200" cy="1261741"/>
                <a:chOff x="443225" y="1407742"/>
                <a:chExt cx="1759200" cy="1261741"/>
              </a:xfrm>
            </p:grpSpPr>
            <p:sp>
              <p:nvSpPr>
                <p:cNvPr id="152" name="Google Shape;152;p16"/>
                <p:cNvSpPr txBox="1"/>
                <p:nvPr/>
              </p:nvSpPr>
              <p:spPr>
                <a:xfrm>
                  <a:off x="443225" y="1407742"/>
                  <a:ext cx="1759200" cy="183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User-Centricity</a:t>
                  </a:r>
                  <a:endParaRPr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153" name="Google Shape;153;p16"/>
                <p:cNvSpPr txBox="1"/>
                <p:nvPr/>
              </p:nvSpPr>
              <p:spPr>
                <a:xfrm>
                  <a:off x="443225" y="1915883"/>
                  <a:ext cx="1759200" cy="753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Designing with the user 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experience at the </a:t>
                  </a: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f</a:t>
                  </a: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orefront, ensuring simplicity and accessibility.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154" name="Google Shape;154;p16"/>
              <p:cNvSpPr txBox="1"/>
              <p:nvPr/>
            </p:nvSpPr>
            <p:spPr>
              <a:xfrm>
                <a:off x="421950" y="2488717"/>
                <a:ext cx="1055400" cy="69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5300">
                    <a:solidFill>
                      <a:srgbClr val="345E68"/>
                    </a:solidFill>
                    <a:latin typeface="Roboto"/>
                    <a:ea typeface="Roboto"/>
                    <a:cs typeface="Roboto"/>
                    <a:sym typeface="Roboto"/>
                  </a:rPr>
                  <a:t>02</a:t>
                </a:r>
                <a:endParaRPr b="1" sz="5300">
                  <a:solidFill>
                    <a:srgbClr val="345E6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55" name="Google Shape;155;p16"/>
            <p:cNvGrpSpPr/>
            <p:nvPr/>
          </p:nvGrpSpPr>
          <p:grpSpPr>
            <a:xfrm>
              <a:off x="4644700" y="2488717"/>
              <a:ext cx="1780366" cy="1770616"/>
              <a:chOff x="421950" y="2488717"/>
              <a:chExt cx="1780366" cy="1770616"/>
            </a:xfrm>
          </p:grpSpPr>
          <p:grpSp>
            <p:nvGrpSpPr>
              <p:cNvPr id="156" name="Google Shape;156;p16"/>
              <p:cNvGrpSpPr/>
              <p:nvPr/>
            </p:nvGrpSpPr>
            <p:grpSpPr>
              <a:xfrm>
                <a:off x="443116" y="3192592"/>
                <a:ext cx="1759200" cy="1066741"/>
                <a:chOff x="443225" y="1407742"/>
                <a:chExt cx="1759200" cy="1066741"/>
              </a:xfrm>
            </p:grpSpPr>
            <p:sp>
              <p:nvSpPr>
                <p:cNvPr id="157" name="Google Shape;157;p16"/>
                <p:cNvSpPr txBox="1"/>
                <p:nvPr/>
              </p:nvSpPr>
              <p:spPr>
                <a:xfrm>
                  <a:off x="443225" y="1407742"/>
                  <a:ext cx="1759200" cy="36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uk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Scalability and </a:t>
                  </a:r>
                  <a:endParaRPr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Adaptability</a:t>
                  </a:r>
                  <a:endParaRPr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158" name="Google Shape;158;p16"/>
                <p:cNvSpPr txBox="1"/>
                <p:nvPr/>
              </p:nvSpPr>
              <p:spPr>
                <a:xfrm>
                  <a:off x="443225" y="1915883"/>
                  <a:ext cx="1759200" cy="55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Providing solutions that 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grow and adapt with our 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users' needs.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159" name="Google Shape;159;p16"/>
              <p:cNvSpPr txBox="1"/>
              <p:nvPr/>
            </p:nvSpPr>
            <p:spPr>
              <a:xfrm>
                <a:off x="421950" y="2488717"/>
                <a:ext cx="1055400" cy="69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5300">
                    <a:solidFill>
                      <a:srgbClr val="5F8088"/>
                    </a:solidFill>
                    <a:latin typeface="Roboto"/>
                    <a:ea typeface="Roboto"/>
                    <a:cs typeface="Roboto"/>
                    <a:sym typeface="Roboto"/>
                  </a:rPr>
                  <a:t>03</a:t>
                </a:r>
                <a:endParaRPr b="1" sz="5300">
                  <a:solidFill>
                    <a:srgbClr val="5F808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60" name="Google Shape;160;p16"/>
            <p:cNvGrpSpPr/>
            <p:nvPr/>
          </p:nvGrpSpPr>
          <p:grpSpPr>
            <a:xfrm>
              <a:off x="6756075" y="2488717"/>
              <a:ext cx="1780366" cy="1965616"/>
              <a:chOff x="421950" y="2488717"/>
              <a:chExt cx="1780366" cy="1965616"/>
            </a:xfrm>
          </p:grpSpPr>
          <p:grpSp>
            <p:nvGrpSpPr>
              <p:cNvPr id="161" name="Google Shape;161;p16"/>
              <p:cNvGrpSpPr/>
              <p:nvPr/>
            </p:nvGrpSpPr>
            <p:grpSpPr>
              <a:xfrm>
                <a:off x="443116" y="3192592"/>
                <a:ext cx="1759200" cy="1261741"/>
                <a:chOff x="443225" y="1407742"/>
                <a:chExt cx="1759200" cy="1261741"/>
              </a:xfrm>
            </p:grpSpPr>
            <p:sp>
              <p:nvSpPr>
                <p:cNvPr id="162" name="Google Shape;162;p16"/>
                <p:cNvSpPr txBox="1"/>
                <p:nvPr/>
              </p:nvSpPr>
              <p:spPr>
                <a:xfrm>
                  <a:off x="443225" y="1407742"/>
                  <a:ext cx="1759200" cy="183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>
                      <a:solidFill>
                        <a:srgbClr val="121E31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Impact</a:t>
                  </a:r>
                  <a:endParaRPr>
                    <a:solidFill>
                      <a:srgbClr val="121E31"/>
                    </a:solidFill>
                    <a:latin typeface="Roboto Medium"/>
                    <a:ea typeface="Roboto Medium"/>
                    <a:cs typeface="Roboto Medium"/>
                    <a:sym typeface="Roboto Medium"/>
                  </a:endParaRPr>
                </a:p>
              </p:txBody>
            </p:sp>
            <p:sp>
              <p:nvSpPr>
                <p:cNvPr id="163" name="Google Shape;163;p16"/>
                <p:cNvSpPr txBox="1"/>
                <p:nvPr/>
              </p:nvSpPr>
              <p:spPr>
                <a:xfrm>
                  <a:off x="443225" y="1915883"/>
                  <a:ext cx="1759200" cy="753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Creating meaningful, positive change in the way our users achieve [specific outcome or goal].</a:t>
                  </a:r>
                  <a:endParaRPr sz="11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164" name="Google Shape;164;p16"/>
              <p:cNvSpPr txBox="1"/>
              <p:nvPr/>
            </p:nvSpPr>
            <p:spPr>
              <a:xfrm>
                <a:off x="421950" y="2488717"/>
                <a:ext cx="1055400" cy="69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5300">
                    <a:solidFill>
                      <a:srgbClr val="7F9AA0"/>
                    </a:solidFill>
                    <a:latin typeface="Roboto"/>
                    <a:ea typeface="Roboto"/>
                    <a:cs typeface="Roboto"/>
                    <a:sym typeface="Roboto"/>
                  </a:rPr>
                  <a:t>04</a:t>
                </a:r>
                <a:endParaRPr b="1" sz="5300">
                  <a:solidFill>
                    <a:srgbClr val="7F9AA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17"/>
          <p:cNvGrpSpPr/>
          <p:nvPr/>
        </p:nvGrpSpPr>
        <p:grpSpPr>
          <a:xfrm>
            <a:off x="3289425" y="1352350"/>
            <a:ext cx="5854500" cy="2216100"/>
            <a:chOff x="3289425" y="1352350"/>
            <a:chExt cx="5854500" cy="2216100"/>
          </a:xfrm>
        </p:grpSpPr>
        <p:sp>
          <p:nvSpPr>
            <p:cNvPr id="170" name="Google Shape;170;p17"/>
            <p:cNvSpPr/>
            <p:nvPr/>
          </p:nvSpPr>
          <p:spPr>
            <a:xfrm>
              <a:off x="3289425" y="1352350"/>
              <a:ext cx="5854500" cy="221610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1" name="Google Shape;171;p17"/>
            <p:cNvGrpSpPr/>
            <p:nvPr/>
          </p:nvGrpSpPr>
          <p:grpSpPr>
            <a:xfrm>
              <a:off x="3832675" y="1684035"/>
              <a:ext cx="4875600" cy="1552731"/>
              <a:chOff x="3832675" y="1655644"/>
              <a:chExt cx="4875600" cy="1552731"/>
            </a:xfrm>
          </p:grpSpPr>
          <p:sp>
            <p:nvSpPr>
              <p:cNvPr id="172" name="Google Shape;172;p17"/>
              <p:cNvSpPr txBox="1"/>
              <p:nvPr/>
            </p:nvSpPr>
            <p:spPr>
              <a:xfrm>
                <a:off x="3832675" y="1655644"/>
                <a:ext cx="4875600" cy="124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i="1" lang="uk" sz="2300">
                    <a:solidFill>
                      <a:srgbClr val="043844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“Add an inspirational quote </a:t>
                </a:r>
                <a:endParaRPr i="1" sz="2300">
                  <a:solidFill>
                    <a:srgbClr val="04384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i="1" lang="uk" sz="2300">
                    <a:solidFill>
                      <a:srgbClr val="043844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from someone famous in your </a:t>
                </a:r>
                <a:endParaRPr i="1" sz="2300">
                  <a:solidFill>
                    <a:srgbClr val="04384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uk" sz="2300">
                    <a:solidFill>
                      <a:srgbClr val="043844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business or enterprise.”</a:t>
                </a:r>
                <a:endParaRPr i="1" sz="2300">
                  <a:solidFill>
                    <a:srgbClr val="04384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grpSp>
            <p:nvGrpSpPr>
              <p:cNvPr id="173" name="Google Shape;173;p17"/>
              <p:cNvGrpSpPr/>
              <p:nvPr/>
            </p:nvGrpSpPr>
            <p:grpSpPr>
              <a:xfrm>
                <a:off x="5089988" y="3008275"/>
                <a:ext cx="2360975" cy="200100"/>
                <a:chOff x="5095125" y="3008275"/>
                <a:chExt cx="2360975" cy="200100"/>
              </a:xfrm>
            </p:grpSpPr>
            <p:sp>
              <p:nvSpPr>
                <p:cNvPr id="174" name="Google Shape;174;p17"/>
                <p:cNvSpPr txBox="1"/>
                <p:nvPr/>
              </p:nvSpPr>
              <p:spPr>
                <a:xfrm>
                  <a:off x="5274963" y="3008275"/>
                  <a:ext cx="2001300" cy="20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300">
                      <a:solidFill>
                        <a:srgbClr val="043844"/>
                      </a:solidFill>
                      <a:latin typeface="Open Sans Medium"/>
                      <a:ea typeface="Open Sans Medium"/>
                      <a:cs typeface="Open Sans Medium"/>
                      <a:sym typeface="Open Sans Medium"/>
                    </a:rPr>
                    <a:t>Inspire the audience</a:t>
                  </a:r>
                  <a:endParaRPr sz="1300">
                    <a:solidFill>
                      <a:srgbClr val="043844"/>
                    </a:solidFill>
                    <a:latin typeface="Open Sans Medium"/>
                    <a:ea typeface="Open Sans Medium"/>
                    <a:cs typeface="Open Sans Medium"/>
                    <a:sym typeface="Open Sans Medium"/>
                  </a:endParaRPr>
                </a:p>
              </p:txBody>
            </p:sp>
            <p:grpSp>
              <p:nvGrpSpPr>
                <p:cNvPr id="175" name="Google Shape;175;p17"/>
                <p:cNvGrpSpPr/>
                <p:nvPr/>
              </p:nvGrpSpPr>
              <p:grpSpPr>
                <a:xfrm>
                  <a:off x="5095125" y="3118850"/>
                  <a:ext cx="2360975" cy="0"/>
                  <a:chOff x="5095125" y="3118850"/>
                  <a:chExt cx="2360975" cy="0"/>
                </a:xfrm>
              </p:grpSpPr>
              <p:cxnSp>
                <p:nvCxnSpPr>
                  <p:cNvPr id="176" name="Google Shape;176;p17"/>
                  <p:cNvCxnSpPr/>
                  <p:nvPr/>
                </p:nvCxnSpPr>
                <p:spPr>
                  <a:xfrm rot="10800000">
                    <a:off x="5095125" y="3118850"/>
                    <a:ext cx="2496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043844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177" name="Google Shape;177;p17"/>
                  <p:cNvCxnSpPr/>
                  <p:nvPr/>
                </p:nvCxnSpPr>
                <p:spPr>
                  <a:xfrm rot="10800000">
                    <a:off x="7206500" y="3118850"/>
                    <a:ext cx="2496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043844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</p:grpSp>
          </p:grpSp>
        </p:grpSp>
      </p:grpSp>
      <p:pic>
        <p:nvPicPr>
          <p:cNvPr id="178" name="Google Shape;178;p17"/>
          <p:cNvPicPr preferRelativeResize="0"/>
          <p:nvPr/>
        </p:nvPicPr>
        <p:blipFill rotWithShape="1">
          <a:blip r:embed="rId3">
            <a:alphaModFix/>
          </a:blip>
          <a:srcRect b="583" l="583" r="583" t="583"/>
          <a:stretch/>
        </p:blipFill>
        <p:spPr>
          <a:xfrm>
            <a:off x="-672" y="-1000"/>
            <a:ext cx="3400072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8"/>
          <p:cNvPicPr preferRelativeResize="0"/>
          <p:nvPr/>
        </p:nvPicPr>
        <p:blipFill rotWithShape="1">
          <a:blip r:embed="rId3">
            <a:alphaModFix/>
          </a:blip>
          <a:srcRect b="1361" l="1371" r="1361" t="1371"/>
          <a:stretch/>
        </p:blipFill>
        <p:spPr>
          <a:xfrm>
            <a:off x="0" y="-2"/>
            <a:ext cx="9144003" cy="2482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Google Shape;184;p18"/>
          <p:cNvGrpSpPr/>
          <p:nvPr/>
        </p:nvGrpSpPr>
        <p:grpSpPr>
          <a:xfrm>
            <a:off x="450000" y="1723950"/>
            <a:ext cx="3022500" cy="3419400"/>
            <a:chOff x="450000" y="1723950"/>
            <a:chExt cx="3022500" cy="3419400"/>
          </a:xfrm>
        </p:grpSpPr>
        <p:sp>
          <p:nvSpPr>
            <p:cNvPr id="185" name="Google Shape;185;p18"/>
            <p:cNvSpPr/>
            <p:nvPr/>
          </p:nvSpPr>
          <p:spPr>
            <a:xfrm>
              <a:off x="450000" y="1723950"/>
              <a:ext cx="3022500" cy="3419400"/>
            </a:xfrm>
            <a:prstGeom prst="rect">
              <a:avLst/>
            </a:prstGeom>
            <a:solidFill>
              <a:srgbClr val="A3B6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8"/>
            <p:cNvSpPr txBox="1"/>
            <p:nvPr/>
          </p:nvSpPr>
          <p:spPr>
            <a:xfrm>
              <a:off x="727127" y="2023533"/>
              <a:ext cx="2544300" cy="12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uk" sz="39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PRODUCT </a:t>
              </a:r>
              <a:endParaRPr b="1" sz="39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9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MISSION</a:t>
              </a:r>
              <a:endParaRPr b="1" sz="39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7" name="Google Shape;187;p18"/>
            <p:cNvSpPr txBox="1"/>
            <p:nvPr/>
          </p:nvSpPr>
          <p:spPr>
            <a:xfrm>
              <a:off x="727125" y="3346450"/>
              <a:ext cx="2396100" cy="145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Our mission is to deliver a powerful, user-friendly, and innovative solution that enables our customers to [achieve a specific goal or solve a specific problem] efficiently and effectively.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88" name="Google Shape;188;p18"/>
          <p:cNvGrpSpPr/>
          <p:nvPr/>
        </p:nvGrpSpPr>
        <p:grpSpPr>
          <a:xfrm>
            <a:off x="3825150" y="2760125"/>
            <a:ext cx="4929500" cy="1956692"/>
            <a:chOff x="3825150" y="2760125"/>
            <a:chExt cx="4929500" cy="1956692"/>
          </a:xfrm>
        </p:grpSpPr>
        <p:grpSp>
          <p:nvGrpSpPr>
            <p:cNvPr id="189" name="Google Shape;189;p18"/>
            <p:cNvGrpSpPr/>
            <p:nvPr/>
          </p:nvGrpSpPr>
          <p:grpSpPr>
            <a:xfrm>
              <a:off x="3825150" y="2760125"/>
              <a:ext cx="4929500" cy="363900"/>
              <a:chOff x="3825150" y="2760125"/>
              <a:chExt cx="4929500" cy="363900"/>
            </a:xfrm>
          </p:grpSpPr>
          <p:sp>
            <p:nvSpPr>
              <p:cNvPr id="190" name="Google Shape;190;p18"/>
              <p:cNvSpPr txBox="1"/>
              <p:nvPr/>
            </p:nvSpPr>
            <p:spPr>
              <a:xfrm>
                <a:off x="3956750" y="2760125"/>
                <a:ext cx="4797900" cy="36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Intuitive and Accessible:</a:t>
                </a:r>
                <a:r>
                  <a:rPr lang="uk" sz="11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Ensuring a seamless experience for users of all skill levels.</a:t>
                </a:r>
                <a:endParaRPr sz="11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1" name="Google Shape;191;p18"/>
              <p:cNvSpPr txBox="1"/>
              <p:nvPr/>
            </p:nvSpPr>
            <p:spPr>
              <a:xfrm>
                <a:off x="3825150" y="2760125"/>
                <a:ext cx="1041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•</a:t>
                </a:r>
                <a:endParaRPr sz="11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92" name="Google Shape;192;p18"/>
            <p:cNvGrpSpPr/>
            <p:nvPr/>
          </p:nvGrpSpPr>
          <p:grpSpPr>
            <a:xfrm>
              <a:off x="3825150" y="3291056"/>
              <a:ext cx="4929500" cy="363900"/>
              <a:chOff x="3825150" y="2760125"/>
              <a:chExt cx="4929500" cy="363900"/>
            </a:xfrm>
          </p:grpSpPr>
          <p:sp>
            <p:nvSpPr>
              <p:cNvPr id="193" name="Google Shape;193;p18"/>
              <p:cNvSpPr txBox="1"/>
              <p:nvPr/>
            </p:nvSpPr>
            <p:spPr>
              <a:xfrm>
                <a:off x="3956750" y="2760125"/>
                <a:ext cx="4797900" cy="36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Reliable and Secure:</a:t>
                </a:r>
                <a:r>
                  <a:rPr lang="uk" sz="11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Maintaining the highest standards of performance and data protection.</a:t>
                </a:r>
                <a:endParaRPr sz="11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4" name="Google Shape;194;p18"/>
              <p:cNvSpPr txBox="1"/>
              <p:nvPr/>
            </p:nvSpPr>
            <p:spPr>
              <a:xfrm>
                <a:off x="3825150" y="2760125"/>
                <a:ext cx="1041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•</a:t>
                </a:r>
                <a:endParaRPr sz="11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95" name="Google Shape;195;p18"/>
            <p:cNvGrpSpPr/>
            <p:nvPr/>
          </p:nvGrpSpPr>
          <p:grpSpPr>
            <a:xfrm>
              <a:off x="3825150" y="3821986"/>
              <a:ext cx="4929500" cy="363900"/>
              <a:chOff x="3825150" y="2760125"/>
              <a:chExt cx="4929500" cy="363900"/>
            </a:xfrm>
          </p:grpSpPr>
          <p:sp>
            <p:nvSpPr>
              <p:cNvPr id="196" name="Google Shape;196;p18"/>
              <p:cNvSpPr txBox="1"/>
              <p:nvPr/>
            </p:nvSpPr>
            <p:spPr>
              <a:xfrm>
                <a:off x="3956750" y="2760125"/>
                <a:ext cx="4797900" cy="36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Flexible and Scalable: </a:t>
                </a:r>
                <a:r>
                  <a:rPr lang="uk" sz="11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Offering customizable solutions that grow and adapt to our customers’ evolving needs.</a:t>
                </a:r>
                <a:endParaRPr sz="11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7" name="Google Shape;197;p18"/>
              <p:cNvSpPr txBox="1"/>
              <p:nvPr/>
            </p:nvSpPr>
            <p:spPr>
              <a:xfrm>
                <a:off x="3825150" y="2760125"/>
                <a:ext cx="1041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•</a:t>
                </a:r>
                <a:endParaRPr sz="11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98" name="Google Shape;198;p18"/>
            <p:cNvGrpSpPr/>
            <p:nvPr/>
          </p:nvGrpSpPr>
          <p:grpSpPr>
            <a:xfrm>
              <a:off x="3825150" y="4352917"/>
              <a:ext cx="4929500" cy="363900"/>
              <a:chOff x="3825150" y="2760125"/>
              <a:chExt cx="4929500" cy="363900"/>
            </a:xfrm>
          </p:grpSpPr>
          <p:sp>
            <p:nvSpPr>
              <p:cNvPr id="199" name="Google Shape;199;p18"/>
              <p:cNvSpPr txBox="1"/>
              <p:nvPr/>
            </p:nvSpPr>
            <p:spPr>
              <a:xfrm>
                <a:off x="3956750" y="2760125"/>
                <a:ext cx="4797900" cy="36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Customer-Focused:</a:t>
                </a:r>
                <a:r>
                  <a:rPr lang="uk" sz="11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Continuously improving based on user feedback and changing market demands.</a:t>
                </a:r>
                <a:endParaRPr sz="11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0" name="Google Shape;200;p18"/>
              <p:cNvSpPr txBox="1"/>
              <p:nvPr/>
            </p:nvSpPr>
            <p:spPr>
              <a:xfrm>
                <a:off x="3825150" y="2760125"/>
                <a:ext cx="1041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1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•</a:t>
                </a:r>
                <a:endParaRPr sz="11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/>
          <p:nvPr/>
        </p:nvSpPr>
        <p:spPr>
          <a:xfrm>
            <a:off x="517900" y="1778000"/>
            <a:ext cx="2461200" cy="2461200"/>
          </a:xfrm>
          <a:prstGeom prst="ellipse">
            <a:avLst/>
          </a:prstGeom>
          <a:solidFill>
            <a:srgbClr val="345E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9"/>
          <p:cNvSpPr/>
          <p:nvPr/>
        </p:nvSpPr>
        <p:spPr>
          <a:xfrm>
            <a:off x="7789325" y="0"/>
            <a:ext cx="903000" cy="7929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7" name="Google Shape;207;p19"/>
          <p:cNvGrpSpPr/>
          <p:nvPr/>
        </p:nvGrpSpPr>
        <p:grpSpPr>
          <a:xfrm>
            <a:off x="414922" y="347186"/>
            <a:ext cx="4849200" cy="734993"/>
            <a:chOff x="414922" y="1550336"/>
            <a:chExt cx="4849200" cy="734993"/>
          </a:xfrm>
        </p:grpSpPr>
        <p:sp>
          <p:nvSpPr>
            <p:cNvPr id="208" name="Google Shape;208;p19"/>
            <p:cNvSpPr txBox="1"/>
            <p:nvPr/>
          </p:nvSpPr>
          <p:spPr>
            <a:xfrm>
              <a:off x="414922" y="1550336"/>
              <a:ext cx="48492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5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MARKET ANALYSIS</a:t>
              </a:r>
              <a:endParaRPr b="1" sz="35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9" name="Google Shape;209;p19"/>
            <p:cNvSpPr txBox="1"/>
            <p:nvPr/>
          </p:nvSpPr>
          <p:spPr>
            <a:xfrm>
              <a:off x="433793" y="2089129"/>
              <a:ext cx="35586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5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Key Trends</a:t>
              </a:r>
              <a:endParaRPr sz="1500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0" name="Google Shape;210;p19"/>
          <p:cNvSpPr txBox="1"/>
          <p:nvPr/>
        </p:nvSpPr>
        <p:spPr>
          <a:xfrm>
            <a:off x="784500" y="2325300"/>
            <a:ext cx="19281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Market Overview:</a:t>
            </a:r>
            <a:endParaRPr sz="15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11" name="Google Shape;211;p19"/>
          <p:cNvSpPr txBox="1"/>
          <p:nvPr/>
        </p:nvSpPr>
        <p:spPr>
          <a:xfrm>
            <a:off x="784500" y="2659320"/>
            <a:ext cx="19281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The [product category/industry] market, valued at $X billion, is projected to grow at a CAGR of X% over the next Y years. Key segments include [mention key segments, e.g., SaaS, mobile apps].</a:t>
            </a:r>
            <a:endParaRPr sz="9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212" name="Google Shape;212;p19"/>
          <p:cNvGrpSpPr/>
          <p:nvPr/>
        </p:nvGrpSpPr>
        <p:grpSpPr>
          <a:xfrm>
            <a:off x="234700" y="1347950"/>
            <a:ext cx="8726347" cy="3333075"/>
            <a:chOff x="234700" y="1347950"/>
            <a:chExt cx="8726347" cy="3333075"/>
          </a:xfrm>
        </p:grpSpPr>
        <p:sp>
          <p:nvSpPr>
            <p:cNvPr id="213" name="Google Shape;213;p19"/>
            <p:cNvSpPr/>
            <p:nvPr/>
          </p:nvSpPr>
          <p:spPr>
            <a:xfrm>
              <a:off x="234700" y="1493825"/>
              <a:ext cx="3027600" cy="3027600"/>
            </a:xfrm>
            <a:prstGeom prst="arc">
              <a:avLst>
                <a:gd fmla="val 16200000" name="adj1"/>
                <a:gd fmla="val 5442299" name="adj2"/>
              </a:avLst>
            </a:prstGeom>
            <a:noFill/>
            <a:ln cap="flat" cmpd="sng" w="76200">
              <a:solidFill>
                <a:srgbClr val="EEEE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4" name="Google Shape;214;p19"/>
            <p:cNvGrpSpPr/>
            <p:nvPr/>
          </p:nvGrpSpPr>
          <p:grpSpPr>
            <a:xfrm>
              <a:off x="2155000" y="1347950"/>
              <a:ext cx="6100068" cy="513300"/>
              <a:chOff x="2155000" y="1347950"/>
              <a:chExt cx="6100068" cy="513300"/>
            </a:xfrm>
          </p:grpSpPr>
          <p:sp>
            <p:nvSpPr>
              <p:cNvPr id="215" name="Google Shape;215;p19"/>
              <p:cNvSpPr/>
              <p:nvPr/>
            </p:nvSpPr>
            <p:spPr>
              <a:xfrm>
                <a:off x="2155000" y="1474850"/>
                <a:ext cx="259500" cy="259500"/>
              </a:xfrm>
              <a:prstGeom prst="ellipse">
                <a:avLst/>
              </a:prstGeom>
              <a:solidFill>
                <a:srgbClr val="04384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16" name="Google Shape;216;p19"/>
              <p:cNvGrpSpPr/>
              <p:nvPr/>
            </p:nvGrpSpPr>
            <p:grpSpPr>
              <a:xfrm>
                <a:off x="4081275" y="1347950"/>
                <a:ext cx="513300" cy="513300"/>
                <a:chOff x="4081275" y="1347950"/>
                <a:chExt cx="513300" cy="513300"/>
              </a:xfrm>
            </p:grpSpPr>
            <p:sp>
              <p:nvSpPr>
                <p:cNvPr id="217" name="Google Shape;217;p19"/>
                <p:cNvSpPr/>
                <p:nvPr/>
              </p:nvSpPr>
              <p:spPr>
                <a:xfrm>
                  <a:off x="4081275" y="1347950"/>
                  <a:ext cx="513300" cy="513300"/>
                </a:xfrm>
                <a:prstGeom prst="ellipse">
                  <a:avLst/>
                </a:prstGeom>
                <a:solidFill>
                  <a:srgbClr val="04384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8" name="Google Shape;218;p19"/>
                <p:cNvSpPr txBox="1"/>
                <p:nvPr/>
              </p:nvSpPr>
              <p:spPr>
                <a:xfrm>
                  <a:off x="4082674" y="1443050"/>
                  <a:ext cx="5106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2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01</a:t>
                  </a:r>
                  <a:endParaRPr b="1" sz="2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cxnSp>
            <p:nvCxnSpPr>
              <p:cNvPr id="219" name="Google Shape;219;p19"/>
              <p:cNvCxnSpPr>
                <a:stCxn id="215" idx="6"/>
                <a:endCxn id="218" idx="1"/>
              </p:cNvCxnSpPr>
              <p:nvPr/>
            </p:nvCxnSpPr>
            <p:spPr>
              <a:xfrm>
                <a:off x="2414500" y="1604600"/>
                <a:ext cx="16683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220" name="Google Shape;220;p19"/>
              <p:cNvGrpSpPr/>
              <p:nvPr/>
            </p:nvGrpSpPr>
            <p:grpSpPr>
              <a:xfrm>
                <a:off x="4696468" y="1439988"/>
                <a:ext cx="3558600" cy="329225"/>
                <a:chOff x="4696468" y="1440154"/>
                <a:chExt cx="3558600" cy="329225"/>
              </a:xfrm>
            </p:grpSpPr>
            <p:sp>
              <p:nvSpPr>
                <p:cNvPr id="221" name="Google Shape;221;p19"/>
                <p:cNvSpPr txBox="1"/>
                <p:nvPr/>
              </p:nvSpPr>
              <p:spPr>
                <a:xfrm>
                  <a:off x="4696468" y="1440154"/>
                  <a:ext cx="3558600" cy="15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2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Personalization Demand:</a:t>
                  </a:r>
                  <a:endParaRPr b="1" sz="12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222" name="Google Shape;222;p19"/>
                <p:cNvSpPr txBox="1"/>
                <p:nvPr/>
              </p:nvSpPr>
              <p:spPr>
                <a:xfrm>
                  <a:off x="4696468" y="1638579"/>
                  <a:ext cx="3558600" cy="13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0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Growing need for tailored solutions.</a:t>
                  </a:r>
                  <a:endParaRPr sz="10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223" name="Google Shape;223;p19"/>
            <p:cNvGrpSpPr/>
            <p:nvPr/>
          </p:nvGrpSpPr>
          <p:grpSpPr>
            <a:xfrm>
              <a:off x="2928800" y="2052894"/>
              <a:ext cx="5775425" cy="513300"/>
              <a:chOff x="2479644" y="1347950"/>
              <a:chExt cx="5775425" cy="513300"/>
            </a:xfrm>
          </p:grpSpPr>
          <p:sp>
            <p:nvSpPr>
              <p:cNvPr id="224" name="Google Shape;224;p19"/>
              <p:cNvSpPr/>
              <p:nvPr/>
            </p:nvSpPr>
            <p:spPr>
              <a:xfrm>
                <a:off x="2479644" y="1474850"/>
                <a:ext cx="259500" cy="259500"/>
              </a:xfrm>
              <a:prstGeom prst="ellipse">
                <a:avLst/>
              </a:prstGeom>
              <a:solidFill>
                <a:srgbClr val="345E6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25" name="Google Shape;225;p19"/>
              <p:cNvGrpSpPr/>
              <p:nvPr/>
            </p:nvGrpSpPr>
            <p:grpSpPr>
              <a:xfrm>
                <a:off x="4081275" y="1347950"/>
                <a:ext cx="513300" cy="513300"/>
                <a:chOff x="4081275" y="1347950"/>
                <a:chExt cx="513300" cy="513300"/>
              </a:xfrm>
            </p:grpSpPr>
            <p:sp>
              <p:nvSpPr>
                <p:cNvPr id="226" name="Google Shape;226;p19"/>
                <p:cNvSpPr/>
                <p:nvPr/>
              </p:nvSpPr>
              <p:spPr>
                <a:xfrm>
                  <a:off x="4081275" y="1347950"/>
                  <a:ext cx="513300" cy="513300"/>
                </a:xfrm>
                <a:prstGeom prst="ellipse">
                  <a:avLst/>
                </a:prstGeom>
                <a:solidFill>
                  <a:srgbClr val="345E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7" name="Google Shape;227;p19"/>
                <p:cNvSpPr txBox="1"/>
                <p:nvPr/>
              </p:nvSpPr>
              <p:spPr>
                <a:xfrm>
                  <a:off x="4082674" y="1443050"/>
                  <a:ext cx="5106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2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02</a:t>
                  </a:r>
                  <a:endParaRPr b="1" sz="2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cxnSp>
            <p:nvCxnSpPr>
              <p:cNvPr id="228" name="Google Shape;228;p19"/>
              <p:cNvCxnSpPr>
                <a:stCxn id="224" idx="6"/>
                <a:endCxn id="227" idx="1"/>
              </p:cNvCxnSpPr>
              <p:nvPr/>
            </p:nvCxnSpPr>
            <p:spPr>
              <a:xfrm>
                <a:off x="2739144" y="1604600"/>
                <a:ext cx="13434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229" name="Google Shape;229;p19"/>
              <p:cNvGrpSpPr/>
              <p:nvPr/>
            </p:nvGrpSpPr>
            <p:grpSpPr>
              <a:xfrm>
                <a:off x="4696468" y="1439988"/>
                <a:ext cx="3558600" cy="329225"/>
                <a:chOff x="4696468" y="1440154"/>
                <a:chExt cx="3558600" cy="329225"/>
              </a:xfrm>
            </p:grpSpPr>
            <p:sp>
              <p:nvSpPr>
                <p:cNvPr id="230" name="Google Shape;230;p19"/>
                <p:cNvSpPr txBox="1"/>
                <p:nvPr/>
              </p:nvSpPr>
              <p:spPr>
                <a:xfrm>
                  <a:off x="4696468" y="1440154"/>
                  <a:ext cx="3558600" cy="15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2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AI &amp; ML Integration:</a:t>
                  </a:r>
                  <a:endParaRPr b="1" sz="12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231" name="Google Shape;231;p19"/>
                <p:cNvSpPr txBox="1"/>
                <p:nvPr/>
              </p:nvSpPr>
              <p:spPr>
                <a:xfrm>
                  <a:off x="4696468" y="1638579"/>
                  <a:ext cx="3558600" cy="13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0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Enhancing user experience and automation.</a:t>
                  </a:r>
                  <a:endParaRPr sz="10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232" name="Google Shape;232;p19"/>
            <p:cNvGrpSpPr/>
            <p:nvPr/>
          </p:nvGrpSpPr>
          <p:grpSpPr>
            <a:xfrm>
              <a:off x="3102367" y="2757838"/>
              <a:ext cx="5858680" cy="513300"/>
              <a:chOff x="2479644" y="1347950"/>
              <a:chExt cx="5858680" cy="513300"/>
            </a:xfrm>
          </p:grpSpPr>
          <p:sp>
            <p:nvSpPr>
              <p:cNvPr id="233" name="Google Shape;233;p19"/>
              <p:cNvSpPr/>
              <p:nvPr/>
            </p:nvSpPr>
            <p:spPr>
              <a:xfrm>
                <a:off x="2479644" y="1474850"/>
                <a:ext cx="259500" cy="259500"/>
              </a:xfrm>
              <a:prstGeom prst="ellipse">
                <a:avLst/>
              </a:prstGeom>
              <a:solidFill>
                <a:srgbClr val="5F808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34" name="Google Shape;234;p19"/>
              <p:cNvGrpSpPr/>
              <p:nvPr/>
            </p:nvGrpSpPr>
            <p:grpSpPr>
              <a:xfrm>
                <a:off x="4164531" y="1347950"/>
                <a:ext cx="513300" cy="513300"/>
                <a:chOff x="4164531" y="1347950"/>
                <a:chExt cx="513300" cy="513300"/>
              </a:xfrm>
            </p:grpSpPr>
            <p:sp>
              <p:nvSpPr>
                <p:cNvPr id="235" name="Google Shape;235;p19"/>
                <p:cNvSpPr/>
                <p:nvPr/>
              </p:nvSpPr>
              <p:spPr>
                <a:xfrm>
                  <a:off x="4164531" y="1347950"/>
                  <a:ext cx="513300" cy="513300"/>
                </a:xfrm>
                <a:prstGeom prst="ellipse">
                  <a:avLst/>
                </a:prstGeom>
                <a:solidFill>
                  <a:srgbClr val="5F808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6" name="Google Shape;236;p19"/>
                <p:cNvSpPr txBox="1"/>
                <p:nvPr/>
              </p:nvSpPr>
              <p:spPr>
                <a:xfrm>
                  <a:off x="4165874" y="1443050"/>
                  <a:ext cx="5106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2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03</a:t>
                  </a:r>
                  <a:endParaRPr b="1" sz="2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cxnSp>
            <p:nvCxnSpPr>
              <p:cNvPr id="237" name="Google Shape;237;p19"/>
              <p:cNvCxnSpPr>
                <a:stCxn id="233" idx="6"/>
                <a:endCxn id="236" idx="1"/>
              </p:cNvCxnSpPr>
              <p:nvPr/>
            </p:nvCxnSpPr>
            <p:spPr>
              <a:xfrm>
                <a:off x="2739144" y="1604600"/>
                <a:ext cx="14268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238" name="Google Shape;238;p19"/>
              <p:cNvGrpSpPr/>
              <p:nvPr/>
            </p:nvGrpSpPr>
            <p:grpSpPr>
              <a:xfrm>
                <a:off x="4779724" y="1439988"/>
                <a:ext cx="3558600" cy="329225"/>
                <a:chOff x="4779724" y="1440154"/>
                <a:chExt cx="3558600" cy="329225"/>
              </a:xfrm>
            </p:grpSpPr>
            <p:sp>
              <p:nvSpPr>
                <p:cNvPr id="239" name="Google Shape;239;p19"/>
                <p:cNvSpPr txBox="1"/>
                <p:nvPr/>
              </p:nvSpPr>
              <p:spPr>
                <a:xfrm>
                  <a:off x="4779724" y="1440154"/>
                  <a:ext cx="3558600" cy="15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2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Data Privacy Focus:</a:t>
                  </a:r>
                  <a:endParaRPr b="1" sz="12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240" name="Google Shape;240;p19"/>
                <p:cNvSpPr txBox="1"/>
                <p:nvPr/>
              </p:nvSpPr>
              <p:spPr>
                <a:xfrm>
                  <a:off x="4779724" y="1638579"/>
                  <a:ext cx="3558600" cy="13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0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Increased emphasis on secure, compliant solutions.</a:t>
                  </a:r>
                  <a:endParaRPr sz="10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241" name="Google Shape;241;p19"/>
            <p:cNvGrpSpPr/>
            <p:nvPr/>
          </p:nvGrpSpPr>
          <p:grpSpPr>
            <a:xfrm>
              <a:off x="2928800" y="3462781"/>
              <a:ext cx="5775425" cy="513300"/>
              <a:chOff x="2479644" y="1347950"/>
              <a:chExt cx="5775425" cy="513300"/>
            </a:xfrm>
          </p:grpSpPr>
          <p:sp>
            <p:nvSpPr>
              <p:cNvPr id="242" name="Google Shape;242;p19"/>
              <p:cNvSpPr/>
              <p:nvPr/>
            </p:nvSpPr>
            <p:spPr>
              <a:xfrm>
                <a:off x="2479644" y="1474850"/>
                <a:ext cx="259500" cy="259500"/>
              </a:xfrm>
              <a:prstGeom prst="ellipse">
                <a:avLst/>
              </a:prstGeom>
              <a:solidFill>
                <a:srgbClr val="7F9AA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43" name="Google Shape;243;p19"/>
              <p:cNvGrpSpPr/>
              <p:nvPr/>
            </p:nvGrpSpPr>
            <p:grpSpPr>
              <a:xfrm>
                <a:off x="4081275" y="1347950"/>
                <a:ext cx="513300" cy="513300"/>
                <a:chOff x="4081275" y="1347950"/>
                <a:chExt cx="513300" cy="513300"/>
              </a:xfrm>
            </p:grpSpPr>
            <p:sp>
              <p:nvSpPr>
                <p:cNvPr id="244" name="Google Shape;244;p19"/>
                <p:cNvSpPr/>
                <p:nvPr/>
              </p:nvSpPr>
              <p:spPr>
                <a:xfrm>
                  <a:off x="4081275" y="1347950"/>
                  <a:ext cx="513300" cy="513300"/>
                </a:xfrm>
                <a:prstGeom prst="ellipse">
                  <a:avLst/>
                </a:prstGeom>
                <a:solidFill>
                  <a:srgbClr val="7F9AA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5" name="Google Shape;245;p19"/>
                <p:cNvSpPr txBox="1"/>
                <p:nvPr/>
              </p:nvSpPr>
              <p:spPr>
                <a:xfrm>
                  <a:off x="4082674" y="1443050"/>
                  <a:ext cx="5106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2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04</a:t>
                  </a:r>
                  <a:endParaRPr b="1" sz="2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cxnSp>
            <p:nvCxnSpPr>
              <p:cNvPr id="246" name="Google Shape;246;p19"/>
              <p:cNvCxnSpPr>
                <a:stCxn id="242" idx="6"/>
                <a:endCxn id="245" idx="1"/>
              </p:cNvCxnSpPr>
              <p:nvPr/>
            </p:nvCxnSpPr>
            <p:spPr>
              <a:xfrm>
                <a:off x="2739144" y="1604600"/>
                <a:ext cx="13434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247" name="Google Shape;247;p19"/>
              <p:cNvGrpSpPr/>
              <p:nvPr/>
            </p:nvGrpSpPr>
            <p:grpSpPr>
              <a:xfrm>
                <a:off x="4696468" y="1439988"/>
                <a:ext cx="3558600" cy="329225"/>
                <a:chOff x="4696468" y="1440154"/>
                <a:chExt cx="3558600" cy="329225"/>
              </a:xfrm>
            </p:grpSpPr>
            <p:sp>
              <p:nvSpPr>
                <p:cNvPr id="248" name="Google Shape;248;p19"/>
                <p:cNvSpPr txBox="1"/>
                <p:nvPr/>
              </p:nvSpPr>
              <p:spPr>
                <a:xfrm>
                  <a:off x="4696468" y="1440154"/>
                  <a:ext cx="3558600" cy="15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2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Cloud Adoption:</a:t>
                  </a:r>
                  <a:endParaRPr b="1" sz="12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249" name="Google Shape;249;p19"/>
                <p:cNvSpPr txBox="1"/>
                <p:nvPr/>
              </p:nvSpPr>
              <p:spPr>
                <a:xfrm>
                  <a:off x="4696468" y="1638579"/>
                  <a:ext cx="3558600" cy="13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0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Shift towards flexible, cloud-based platforms.</a:t>
                  </a:r>
                  <a:endParaRPr sz="10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250" name="Google Shape;250;p19"/>
            <p:cNvGrpSpPr/>
            <p:nvPr/>
          </p:nvGrpSpPr>
          <p:grpSpPr>
            <a:xfrm>
              <a:off x="2155000" y="4167725"/>
              <a:ext cx="6100068" cy="513300"/>
              <a:chOff x="2155000" y="1347950"/>
              <a:chExt cx="6100068" cy="513300"/>
            </a:xfrm>
          </p:grpSpPr>
          <p:sp>
            <p:nvSpPr>
              <p:cNvPr id="251" name="Google Shape;251;p19"/>
              <p:cNvSpPr/>
              <p:nvPr/>
            </p:nvSpPr>
            <p:spPr>
              <a:xfrm>
                <a:off x="2155000" y="1474850"/>
                <a:ext cx="259500" cy="259500"/>
              </a:xfrm>
              <a:prstGeom prst="ellipse">
                <a:avLst/>
              </a:prstGeom>
              <a:solidFill>
                <a:srgbClr val="A3B6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52" name="Google Shape;252;p19"/>
              <p:cNvGrpSpPr/>
              <p:nvPr/>
            </p:nvGrpSpPr>
            <p:grpSpPr>
              <a:xfrm>
                <a:off x="4081275" y="1347950"/>
                <a:ext cx="513300" cy="513300"/>
                <a:chOff x="4081275" y="1347950"/>
                <a:chExt cx="513300" cy="513300"/>
              </a:xfrm>
            </p:grpSpPr>
            <p:sp>
              <p:nvSpPr>
                <p:cNvPr id="253" name="Google Shape;253;p19"/>
                <p:cNvSpPr/>
                <p:nvPr/>
              </p:nvSpPr>
              <p:spPr>
                <a:xfrm>
                  <a:off x="4081275" y="1347950"/>
                  <a:ext cx="513300" cy="513300"/>
                </a:xfrm>
                <a:prstGeom prst="ellipse">
                  <a:avLst/>
                </a:prstGeom>
                <a:solidFill>
                  <a:srgbClr val="A3B6B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4" name="Google Shape;254;p19"/>
                <p:cNvSpPr txBox="1"/>
                <p:nvPr/>
              </p:nvSpPr>
              <p:spPr>
                <a:xfrm>
                  <a:off x="4082674" y="1443050"/>
                  <a:ext cx="5106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21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05</a:t>
                  </a:r>
                  <a:endParaRPr b="1" sz="21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cxnSp>
            <p:nvCxnSpPr>
              <p:cNvPr id="255" name="Google Shape;255;p19"/>
              <p:cNvCxnSpPr>
                <a:stCxn id="251" idx="6"/>
                <a:endCxn id="254" idx="1"/>
              </p:cNvCxnSpPr>
              <p:nvPr/>
            </p:nvCxnSpPr>
            <p:spPr>
              <a:xfrm>
                <a:off x="2414500" y="1604600"/>
                <a:ext cx="16683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256" name="Google Shape;256;p19"/>
              <p:cNvGrpSpPr/>
              <p:nvPr/>
            </p:nvGrpSpPr>
            <p:grpSpPr>
              <a:xfrm>
                <a:off x="4696468" y="1439988"/>
                <a:ext cx="3558600" cy="329225"/>
                <a:chOff x="4696468" y="1440154"/>
                <a:chExt cx="3558600" cy="329225"/>
              </a:xfrm>
            </p:grpSpPr>
            <p:sp>
              <p:nvSpPr>
                <p:cNvPr id="257" name="Google Shape;257;p19"/>
                <p:cNvSpPr txBox="1"/>
                <p:nvPr/>
              </p:nvSpPr>
              <p:spPr>
                <a:xfrm>
                  <a:off x="4696468" y="1440154"/>
                  <a:ext cx="3558600" cy="15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200">
                      <a:solidFill>
                        <a:srgbClr val="121E3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Growth in Emerging Markets:</a:t>
                  </a:r>
                  <a:endParaRPr b="1" sz="1200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258" name="Google Shape;258;p19"/>
                <p:cNvSpPr txBox="1"/>
                <p:nvPr/>
              </p:nvSpPr>
              <p:spPr>
                <a:xfrm>
                  <a:off x="4696468" y="1638579"/>
                  <a:ext cx="3558600" cy="13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000">
                      <a:solidFill>
                        <a:srgbClr val="484546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Expanding opportunities in regions like Asia-Pacific.</a:t>
                  </a:r>
                  <a:endParaRPr sz="1000">
                    <a:solidFill>
                      <a:srgbClr val="484546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0"/>
          <p:cNvSpPr/>
          <p:nvPr/>
        </p:nvSpPr>
        <p:spPr>
          <a:xfrm>
            <a:off x="7789325" y="0"/>
            <a:ext cx="903000" cy="7929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4" name="Google Shape;264;p20"/>
          <p:cNvGrpSpPr/>
          <p:nvPr/>
        </p:nvGrpSpPr>
        <p:grpSpPr>
          <a:xfrm>
            <a:off x="414922" y="347186"/>
            <a:ext cx="4849200" cy="734993"/>
            <a:chOff x="414922" y="1550336"/>
            <a:chExt cx="4849200" cy="734993"/>
          </a:xfrm>
        </p:grpSpPr>
        <p:sp>
          <p:nvSpPr>
            <p:cNvPr id="265" name="Google Shape;265;p20"/>
            <p:cNvSpPr txBox="1"/>
            <p:nvPr/>
          </p:nvSpPr>
          <p:spPr>
            <a:xfrm>
              <a:off x="414922" y="1550336"/>
              <a:ext cx="48492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5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rPr>
                <a:t>MARKET ANALYSIS</a:t>
              </a:r>
              <a:endParaRPr b="1" sz="3500">
                <a:solidFill>
                  <a:srgbClr val="04384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6" name="Google Shape;266;p20"/>
            <p:cNvSpPr txBox="1"/>
            <p:nvPr/>
          </p:nvSpPr>
          <p:spPr>
            <a:xfrm>
              <a:off x="433793" y="2089129"/>
              <a:ext cx="35586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500"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rPr>
                <a:t>Opportunities &amp; Challenges</a:t>
              </a:r>
              <a:endParaRPr sz="1500">
                <a:solidFill>
                  <a:srgbClr val="121E3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67" name="Google Shape;267;p20"/>
          <p:cNvGrpSpPr/>
          <p:nvPr/>
        </p:nvGrpSpPr>
        <p:grpSpPr>
          <a:xfrm>
            <a:off x="450000" y="1346050"/>
            <a:ext cx="8266000" cy="3320425"/>
            <a:chOff x="450000" y="1346050"/>
            <a:chExt cx="8266000" cy="3320425"/>
          </a:xfrm>
        </p:grpSpPr>
        <p:grpSp>
          <p:nvGrpSpPr>
            <p:cNvPr id="268" name="Google Shape;268;p20"/>
            <p:cNvGrpSpPr/>
            <p:nvPr/>
          </p:nvGrpSpPr>
          <p:grpSpPr>
            <a:xfrm>
              <a:off x="450000" y="1346050"/>
              <a:ext cx="2680200" cy="3320400"/>
              <a:chOff x="450000" y="1346050"/>
              <a:chExt cx="2680200" cy="3320400"/>
            </a:xfrm>
          </p:grpSpPr>
          <p:sp>
            <p:nvSpPr>
              <p:cNvPr id="269" name="Google Shape;269;p20"/>
              <p:cNvSpPr/>
              <p:nvPr/>
            </p:nvSpPr>
            <p:spPr>
              <a:xfrm>
                <a:off x="450000" y="1346050"/>
                <a:ext cx="2680200" cy="3320400"/>
              </a:xfrm>
              <a:prstGeom prst="rect">
                <a:avLst/>
              </a:prstGeom>
              <a:solidFill>
                <a:srgbClr val="A3B6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70" name="Google Shape;270;p20"/>
              <p:cNvGrpSpPr/>
              <p:nvPr/>
            </p:nvGrpSpPr>
            <p:grpSpPr>
              <a:xfrm>
                <a:off x="678998" y="1557392"/>
                <a:ext cx="2252227" cy="2260617"/>
                <a:chOff x="678998" y="1557392"/>
                <a:chExt cx="2252227" cy="2260617"/>
              </a:xfrm>
            </p:grpSpPr>
            <p:sp>
              <p:nvSpPr>
                <p:cNvPr id="271" name="Google Shape;271;p20"/>
                <p:cNvSpPr txBox="1"/>
                <p:nvPr/>
              </p:nvSpPr>
              <p:spPr>
                <a:xfrm>
                  <a:off x="678998" y="1557392"/>
                  <a:ext cx="2252100" cy="23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18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Opportunities</a:t>
                  </a:r>
                  <a:endParaRPr b="1" sz="18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grpSp>
              <p:nvGrpSpPr>
                <p:cNvPr id="272" name="Google Shape;272;p20"/>
                <p:cNvGrpSpPr/>
                <p:nvPr/>
              </p:nvGrpSpPr>
              <p:grpSpPr>
                <a:xfrm>
                  <a:off x="679000" y="1948975"/>
                  <a:ext cx="2252225" cy="609608"/>
                  <a:chOff x="679000" y="1948975"/>
                  <a:chExt cx="2252225" cy="609608"/>
                </a:xfrm>
              </p:grpSpPr>
              <p:sp>
                <p:nvSpPr>
                  <p:cNvPr id="273" name="Google Shape;273;p20"/>
                  <p:cNvSpPr txBox="1"/>
                  <p:nvPr/>
                </p:nvSpPr>
                <p:spPr>
                  <a:xfrm>
                    <a:off x="789525" y="1948983"/>
                    <a:ext cx="2141700" cy="60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3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100"/>
                      <a:buFont typeface="Arial"/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Leveraging cutting-edge </a:t>
                    </a:r>
                    <a:endParaRPr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l">
                      <a:lnSpc>
                        <a:spcPct val="13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100"/>
                      <a:buFont typeface="Arial"/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technologies to differentiate </a:t>
                    </a:r>
                    <a:endParaRPr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l">
                      <a:lnSpc>
                        <a:spcPct val="13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our product.</a:t>
                    </a:r>
                    <a:endParaRPr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274" name="Google Shape;274;p20"/>
                  <p:cNvSpPr txBox="1"/>
                  <p:nvPr/>
                </p:nvSpPr>
                <p:spPr>
                  <a:xfrm>
                    <a:off x="679000" y="1948975"/>
                    <a:ext cx="85500" cy="169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3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275" name="Google Shape;275;p20"/>
                <p:cNvGrpSpPr/>
                <p:nvPr/>
              </p:nvGrpSpPr>
              <p:grpSpPr>
                <a:xfrm>
                  <a:off x="679000" y="2688788"/>
                  <a:ext cx="2252225" cy="389408"/>
                  <a:chOff x="679000" y="1948975"/>
                  <a:chExt cx="2252225" cy="389408"/>
                </a:xfrm>
              </p:grpSpPr>
              <p:sp>
                <p:nvSpPr>
                  <p:cNvPr id="276" name="Google Shape;276;p20"/>
                  <p:cNvSpPr txBox="1"/>
                  <p:nvPr/>
                </p:nvSpPr>
                <p:spPr>
                  <a:xfrm>
                    <a:off x="789525" y="1948983"/>
                    <a:ext cx="2141700" cy="389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3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Expanding into underserved </a:t>
                    </a:r>
                    <a:endParaRPr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l">
                      <a:lnSpc>
                        <a:spcPct val="13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or emerging markets.</a:t>
                    </a:r>
                    <a:endParaRPr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277" name="Google Shape;277;p20"/>
                  <p:cNvSpPr txBox="1"/>
                  <p:nvPr/>
                </p:nvSpPr>
                <p:spPr>
                  <a:xfrm>
                    <a:off x="679000" y="1948975"/>
                    <a:ext cx="85500" cy="169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3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278" name="Google Shape;278;p20"/>
                <p:cNvGrpSpPr/>
                <p:nvPr/>
              </p:nvGrpSpPr>
              <p:grpSpPr>
                <a:xfrm>
                  <a:off x="679000" y="3208400"/>
                  <a:ext cx="2252225" cy="609608"/>
                  <a:chOff x="679000" y="1948975"/>
                  <a:chExt cx="2252225" cy="609608"/>
                </a:xfrm>
              </p:grpSpPr>
              <p:sp>
                <p:nvSpPr>
                  <p:cNvPr id="279" name="Google Shape;279;p20"/>
                  <p:cNvSpPr txBox="1"/>
                  <p:nvPr/>
                </p:nvSpPr>
                <p:spPr>
                  <a:xfrm>
                    <a:off x="789525" y="1948983"/>
                    <a:ext cx="2141700" cy="60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3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Developing strategic </a:t>
                    </a:r>
                    <a:endParaRPr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l">
                      <a:lnSpc>
                        <a:spcPct val="13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partnerships for enhanced </a:t>
                    </a:r>
                    <a:endParaRPr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l">
                      <a:lnSpc>
                        <a:spcPct val="13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capabilities.</a:t>
                    </a:r>
                    <a:endParaRPr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280" name="Google Shape;280;p20"/>
                  <p:cNvSpPr txBox="1"/>
                  <p:nvPr/>
                </p:nvSpPr>
                <p:spPr>
                  <a:xfrm>
                    <a:off x="679000" y="1948975"/>
                    <a:ext cx="85500" cy="169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3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uk" sz="11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•</a:t>
                    </a:r>
                    <a:endParaRPr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</p:grpSp>
        <p:pic>
          <p:nvPicPr>
            <p:cNvPr id="281" name="Google Shape;281;p20"/>
            <p:cNvPicPr preferRelativeResize="0"/>
            <p:nvPr/>
          </p:nvPicPr>
          <p:blipFill rotWithShape="1">
            <a:blip r:embed="rId3">
              <a:alphaModFix/>
            </a:blip>
            <a:srcRect b="1323" l="1323" r="1323" t="1323"/>
            <a:stretch/>
          </p:blipFill>
          <p:spPr>
            <a:xfrm>
              <a:off x="3130325" y="1346050"/>
              <a:ext cx="2905350" cy="3320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2" name="Google Shape;282;p20"/>
            <p:cNvGrpSpPr/>
            <p:nvPr/>
          </p:nvGrpSpPr>
          <p:grpSpPr>
            <a:xfrm>
              <a:off x="6035800" y="1346050"/>
              <a:ext cx="2680200" cy="3320400"/>
              <a:chOff x="6035800" y="1346050"/>
              <a:chExt cx="2680200" cy="3320400"/>
            </a:xfrm>
          </p:grpSpPr>
          <p:sp>
            <p:nvSpPr>
              <p:cNvPr id="283" name="Google Shape;283;p20"/>
              <p:cNvSpPr/>
              <p:nvPr/>
            </p:nvSpPr>
            <p:spPr>
              <a:xfrm>
                <a:off x="6035800" y="1346050"/>
                <a:ext cx="2680200" cy="3320400"/>
              </a:xfrm>
              <a:prstGeom prst="rect">
                <a:avLst/>
              </a:prstGeom>
              <a:solidFill>
                <a:srgbClr val="345E6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20"/>
              <p:cNvSpPr txBox="1"/>
              <p:nvPr/>
            </p:nvSpPr>
            <p:spPr>
              <a:xfrm>
                <a:off x="6214823" y="1557392"/>
                <a:ext cx="2252100" cy="23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8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Challenges</a:t>
                </a:r>
                <a:endParaRPr b="1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285" name="Google Shape;285;p20"/>
              <p:cNvGrpSpPr/>
              <p:nvPr/>
            </p:nvGrpSpPr>
            <p:grpSpPr>
              <a:xfrm>
                <a:off x="6214825" y="1948975"/>
                <a:ext cx="2252225" cy="389408"/>
                <a:chOff x="679000" y="1948975"/>
                <a:chExt cx="2252225" cy="389408"/>
              </a:xfrm>
            </p:grpSpPr>
            <p:sp>
              <p:nvSpPr>
                <p:cNvPr id="286" name="Google Shape;286;p20"/>
                <p:cNvSpPr txBox="1"/>
                <p:nvPr/>
              </p:nvSpPr>
              <p:spPr>
                <a:xfrm>
                  <a:off x="789525" y="1948983"/>
                  <a:ext cx="2141700" cy="38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Intense competition from </a:t>
                  </a:r>
                  <a:endParaRPr sz="11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established players.</a:t>
                  </a:r>
                  <a:endParaRPr sz="11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287" name="Google Shape;287;p20"/>
                <p:cNvSpPr txBox="1"/>
                <p:nvPr/>
              </p:nvSpPr>
              <p:spPr>
                <a:xfrm>
                  <a:off x="679000" y="1948975"/>
                  <a:ext cx="85500" cy="16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11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288" name="Google Shape;288;p20"/>
              <p:cNvGrpSpPr/>
              <p:nvPr/>
            </p:nvGrpSpPr>
            <p:grpSpPr>
              <a:xfrm>
                <a:off x="6214825" y="2470213"/>
                <a:ext cx="2252225" cy="389408"/>
                <a:chOff x="679000" y="1948975"/>
                <a:chExt cx="2252225" cy="389408"/>
              </a:xfrm>
            </p:grpSpPr>
            <p:sp>
              <p:nvSpPr>
                <p:cNvPr id="289" name="Google Shape;289;p20"/>
                <p:cNvSpPr txBox="1"/>
                <p:nvPr/>
              </p:nvSpPr>
              <p:spPr>
                <a:xfrm>
                  <a:off x="789525" y="1948983"/>
                  <a:ext cx="2141700" cy="38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Keeping up with rapid </a:t>
                  </a:r>
                  <a:endParaRPr sz="11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technological changes.</a:t>
                  </a:r>
                  <a:endParaRPr sz="11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290" name="Google Shape;290;p20"/>
                <p:cNvSpPr txBox="1"/>
                <p:nvPr/>
              </p:nvSpPr>
              <p:spPr>
                <a:xfrm>
                  <a:off x="679000" y="1948975"/>
                  <a:ext cx="85500" cy="16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11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291" name="Google Shape;291;p20"/>
              <p:cNvGrpSpPr/>
              <p:nvPr/>
            </p:nvGrpSpPr>
            <p:grpSpPr>
              <a:xfrm>
                <a:off x="6214825" y="2991450"/>
                <a:ext cx="2252225" cy="389408"/>
                <a:chOff x="679000" y="1948975"/>
                <a:chExt cx="2252225" cy="389408"/>
              </a:xfrm>
            </p:grpSpPr>
            <p:sp>
              <p:nvSpPr>
                <p:cNvPr id="292" name="Google Shape;292;p20"/>
                <p:cNvSpPr txBox="1"/>
                <p:nvPr/>
              </p:nvSpPr>
              <p:spPr>
                <a:xfrm>
                  <a:off x="789525" y="1948983"/>
                  <a:ext cx="2141700" cy="38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Navigating regulatory </a:t>
                  </a:r>
                  <a:endParaRPr sz="11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compliance in different regions.</a:t>
                  </a:r>
                  <a:endParaRPr sz="11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293" name="Google Shape;293;p20"/>
                <p:cNvSpPr txBox="1"/>
                <p:nvPr/>
              </p:nvSpPr>
              <p:spPr>
                <a:xfrm>
                  <a:off x="679000" y="1948975"/>
                  <a:ext cx="85500" cy="16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•</a:t>
                  </a:r>
                  <a:endParaRPr sz="11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1"/>
          <p:cNvPicPr preferRelativeResize="0"/>
          <p:nvPr/>
        </p:nvPicPr>
        <p:blipFill rotWithShape="1">
          <a:blip r:embed="rId3">
            <a:alphaModFix/>
          </a:blip>
          <a:srcRect b="2235" l="2233" r="1907" t="2235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21"/>
          <p:cNvGrpSpPr/>
          <p:nvPr/>
        </p:nvGrpSpPr>
        <p:grpSpPr>
          <a:xfrm>
            <a:off x="0" y="1471350"/>
            <a:ext cx="9144000" cy="2205900"/>
            <a:chOff x="0" y="1471350"/>
            <a:chExt cx="9144000" cy="2205900"/>
          </a:xfrm>
        </p:grpSpPr>
        <p:sp>
          <p:nvSpPr>
            <p:cNvPr id="300" name="Google Shape;300;p21"/>
            <p:cNvSpPr/>
            <p:nvPr/>
          </p:nvSpPr>
          <p:spPr>
            <a:xfrm>
              <a:off x="0" y="1471350"/>
              <a:ext cx="9144000" cy="2205900"/>
            </a:xfrm>
            <a:prstGeom prst="rect">
              <a:avLst/>
            </a:prstGeom>
            <a:solidFill>
              <a:srgbClr val="EEEE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01" name="Google Shape;301;p21"/>
            <p:cNvGrpSpPr/>
            <p:nvPr/>
          </p:nvGrpSpPr>
          <p:grpSpPr>
            <a:xfrm>
              <a:off x="1269600" y="1794761"/>
              <a:ext cx="6604800" cy="1559089"/>
              <a:chOff x="1269600" y="1819386"/>
              <a:chExt cx="6604800" cy="1559089"/>
            </a:xfrm>
          </p:grpSpPr>
          <p:sp>
            <p:nvSpPr>
              <p:cNvPr id="302" name="Google Shape;302;p21"/>
              <p:cNvSpPr txBox="1"/>
              <p:nvPr/>
            </p:nvSpPr>
            <p:spPr>
              <a:xfrm>
                <a:off x="1269600" y="1819386"/>
                <a:ext cx="6604800" cy="125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uk" sz="48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rPr>
                  <a:t>ADD GREAT, </a:t>
                </a:r>
                <a:endParaRPr b="1" sz="48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4800">
                    <a:solidFill>
                      <a:srgbClr val="043844"/>
                    </a:solidFill>
                    <a:latin typeface="Roboto"/>
                    <a:ea typeface="Roboto"/>
                    <a:cs typeface="Roboto"/>
                    <a:sym typeface="Roboto"/>
                  </a:rPr>
                  <a:t>FUNNY WORDS</a:t>
                </a:r>
                <a:endParaRPr b="1" sz="4800">
                  <a:solidFill>
                    <a:srgbClr val="04384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03" name="Google Shape;303;p21"/>
              <p:cNvSpPr txBox="1"/>
              <p:nvPr/>
            </p:nvSpPr>
            <p:spPr>
              <a:xfrm>
                <a:off x="1506300" y="3195175"/>
                <a:ext cx="6131400" cy="18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>
                    <a:solidFill>
                      <a:srgbClr val="121E3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To make the information easier to understand</a:t>
                </a:r>
                <a:endParaRPr>
                  <a:solidFill>
                    <a:srgbClr val="121E3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