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ppins"/>
      <p:regular r:id="rId6"/>
      <p:bold r:id="rId7"/>
      <p:italic r:id="rId8"/>
      <p:boldItalic r:id="rId9"/>
    </p:embeddedFont>
    <p:embeddedFont>
      <p:font typeface="Poppins Medium"/>
      <p:regular r:id="rId10"/>
      <p:bold r:id="rId11"/>
      <p:italic r:id="rId12"/>
      <p:boldItalic r:id="rId13"/>
    </p:embeddedFont>
    <p:embeddedFont>
      <p:font typeface="Poppins SemiBold"/>
      <p:regular r:id="rId14"/>
      <p:bold r:id="rId15"/>
      <p:italic r:id="rId16"/>
      <p:boldItalic r:id="rId17"/>
    </p:embeddedFont>
    <p:embeddedFont>
      <p:font typeface="Poppins ExtraLight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ExtraLight-italic.fntdata"/><Relationship Id="rId11" Type="http://schemas.openxmlformats.org/officeDocument/2006/relationships/font" Target="fonts/PoppinsMedium-bold.fntdata"/><Relationship Id="rId10" Type="http://schemas.openxmlformats.org/officeDocument/2006/relationships/font" Target="fonts/PoppinsMedium-regular.fntdata"/><Relationship Id="rId21" Type="http://schemas.openxmlformats.org/officeDocument/2006/relationships/font" Target="fonts/PoppinsExtraLight-boldItalic.fntdata"/><Relationship Id="rId13" Type="http://schemas.openxmlformats.org/officeDocument/2006/relationships/font" Target="fonts/PoppinsMedium-boldItalic.fntdata"/><Relationship Id="rId12" Type="http://schemas.openxmlformats.org/officeDocument/2006/relationships/font" Target="fonts/PoppinsMedium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-boldItalic.fntdata"/><Relationship Id="rId15" Type="http://schemas.openxmlformats.org/officeDocument/2006/relationships/font" Target="fonts/PoppinsSemiBold-bold.fntdata"/><Relationship Id="rId14" Type="http://schemas.openxmlformats.org/officeDocument/2006/relationships/font" Target="fonts/PoppinsSemiBold-regular.fntdata"/><Relationship Id="rId17" Type="http://schemas.openxmlformats.org/officeDocument/2006/relationships/font" Target="fonts/PoppinsSemiBold-boldItalic.fntdata"/><Relationship Id="rId16" Type="http://schemas.openxmlformats.org/officeDocument/2006/relationships/font" Target="fonts/PoppinsSemiBold-italic.fntdata"/><Relationship Id="rId5" Type="http://schemas.openxmlformats.org/officeDocument/2006/relationships/slide" Target="slides/slide1.xml"/><Relationship Id="rId19" Type="http://schemas.openxmlformats.org/officeDocument/2006/relationships/font" Target="fonts/PoppinsExtraLight-bold.fntdata"/><Relationship Id="rId6" Type="http://schemas.openxmlformats.org/officeDocument/2006/relationships/font" Target="fonts/Poppins-regular.fntdata"/><Relationship Id="rId18" Type="http://schemas.openxmlformats.org/officeDocument/2006/relationships/font" Target="fonts/PoppinsExtraLight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860600" y="1456050"/>
            <a:ext cx="2160000" cy="8593800"/>
          </a:xfrm>
          <a:prstGeom prst="rect">
            <a:avLst/>
          </a:prstGeom>
          <a:solidFill>
            <a:srgbClr val="E8EF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/>
          <p:nvPr/>
        </p:nvCxnSpPr>
        <p:spPr>
          <a:xfrm>
            <a:off x="540000" y="1461525"/>
            <a:ext cx="6481200" cy="0"/>
          </a:xfrm>
          <a:prstGeom prst="straightConnector1">
            <a:avLst/>
          </a:prstGeom>
          <a:noFill/>
          <a:ln cap="flat" cmpd="sng" w="28575">
            <a:solidFill>
              <a:srgbClr val="2F6F9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517050" y="444702"/>
            <a:ext cx="378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5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PRODUCT MANAGER</a:t>
            </a:r>
            <a:endParaRPr b="1" sz="25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RESUME</a:t>
            </a:r>
            <a:endParaRPr sz="25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25448" y="1757150"/>
            <a:ext cx="2949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4E4E4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RESUME SUMMARY</a:t>
            </a:r>
            <a:endParaRPr sz="1200">
              <a:solidFill>
                <a:srgbClr val="4E4E4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31189" y="2153065"/>
            <a:ext cx="4163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Dynamic product manager with 8+ years of experience shaping innovative strategies, optimizing product performance, and driving customer-focused solutions. Successfully led cross-functional teams to launch 6 major products, resulting in a 25% increase in market share and a 12% cost reduction. Skilled in market research, product lifecycle management, and revenue growth strategies. Certified in Advanced Product Management from PM Institute.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129999" y="1757150"/>
            <a:ext cx="189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4E4E4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CONTACT</a:t>
            </a:r>
            <a:endParaRPr sz="1200">
              <a:solidFill>
                <a:srgbClr val="4E4E4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135744" y="2153075"/>
            <a:ext cx="189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+1 (123) 456-7890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135744" y="2330043"/>
            <a:ext cx="189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alexandre.j@mail.ltd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135744" y="2507012"/>
            <a:ext cx="189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linkedin.com/in/alexandre-exam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25448" y="3531050"/>
            <a:ext cx="2949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4E4E4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PROFESSIONAL EXPERIENCE</a:t>
            </a:r>
            <a:endParaRPr sz="1200">
              <a:solidFill>
                <a:srgbClr val="4E4E4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31194" y="3926975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Senior Product Manager</a:t>
            </a:r>
            <a:endParaRPr sz="800">
              <a:solidFill>
                <a:srgbClr val="4E4E4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601194" y="3926975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800">
                <a:solidFill>
                  <a:srgbClr val="4E4E4E"/>
                </a:solidFill>
                <a:latin typeface="Poppins ExtraLight"/>
                <a:ea typeface="Poppins ExtraLight"/>
                <a:cs typeface="Poppins ExtraLight"/>
                <a:sym typeface="Poppins ExtraLight"/>
              </a:rPr>
              <a:t>March 2019 – Present</a:t>
            </a:r>
            <a:endParaRPr i="1" sz="800">
              <a:solidFill>
                <a:srgbClr val="4E4E4E"/>
              </a:solidFill>
              <a:latin typeface="Poppins ExtraLight"/>
              <a:ea typeface="Poppins ExtraLight"/>
              <a:cs typeface="Poppins ExtraLight"/>
              <a:sym typeface="Poppins ExtraLigh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31194" y="4107750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Apex Solutions Ltd., Chicago, IL                         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697500" y="4465925"/>
            <a:ext cx="3996900" cy="13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Spearheaded product development for a $6M annual budget while overseeing the release of 4 flagship products.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Increased company revenue by 30% by enhancing product usability and introducing data-driven marketing strategies.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Implemented agile methodologies, improving product delivery timelines by 18% across all departments.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Conducted in-depth market analysis and customer surveys, leading to a 22% rise in customer satisfaction scores.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8" name="Google Shape;68;p13"/>
          <p:cNvCxnSpPr/>
          <p:nvPr/>
        </p:nvCxnSpPr>
        <p:spPr>
          <a:xfrm>
            <a:off x="545650" y="4492625"/>
            <a:ext cx="0" cy="1311000"/>
          </a:xfrm>
          <a:prstGeom prst="straightConnector1">
            <a:avLst/>
          </a:prstGeom>
          <a:noFill/>
          <a:ln cap="flat" cmpd="sng" w="9525">
            <a:solidFill>
              <a:srgbClr val="2F6F9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3"/>
          <p:cNvSpPr txBox="1"/>
          <p:nvPr/>
        </p:nvSpPr>
        <p:spPr>
          <a:xfrm>
            <a:off x="531194" y="6058199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Product Development Specialist                 </a:t>
            </a:r>
            <a:endParaRPr sz="800">
              <a:solidFill>
                <a:srgbClr val="4E4E4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601194" y="6058199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800">
                <a:solidFill>
                  <a:srgbClr val="4E4E4E"/>
                </a:solidFill>
                <a:latin typeface="Poppins ExtraLight"/>
                <a:ea typeface="Poppins ExtraLight"/>
                <a:cs typeface="Poppins ExtraLight"/>
                <a:sym typeface="Poppins ExtraLight"/>
              </a:rPr>
              <a:t>July 2014 – February 2019</a:t>
            </a:r>
            <a:endParaRPr i="1" sz="800">
              <a:solidFill>
                <a:srgbClr val="4E4E4E"/>
              </a:solidFill>
              <a:latin typeface="Poppins ExtraLight"/>
              <a:ea typeface="Poppins ExtraLight"/>
              <a:cs typeface="Poppins ExtraLight"/>
              <a:sym typeface="Poppins ExtraLigh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31194" y="6238974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NovaEdge Tech Inc., Austin, TX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97500" y="6597149"/>
            <a:ext cx="3996900" cy="13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Managed contracts with suppliers, achieving a 7% average reduction in manufacturing costs.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Collaborated with engineering teams to incorporate sustainable materials, reducing production waste by 50%.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Boosted annual sales by 15% through the development of user-centric product features based on customer feedback.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Analyzed market trends, leading to the redesign of underperforming products, resulting in a 20% sales increase.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3" name="Google Shape;73;p13"/>
          <p:cNvCxnSpPr/>
          <p:nvPr/>
        </p:nvCxnSpPr>
        <p:spPr>
          <a:xfrm>
            <a:off x="545650" y="6623849"/>
            <a:ext cx="0" cy="1311000"/>
          </a:xfrm>
          <a:prstGeom prst="straightConnector1">
            <a:avLst/>
          </a:prstGeom>
          <a:noFill/>
          <a:ln cap="flat" cmpd="sng" w="9525">
            <a:solidFill>
              <a:srgbClr val="2F6F9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13"/>
          <p:cNvSpPr txBox="1"/>
          <p:nvPr/>
        </p:nvSpPr>
        <p:spPr>
          <a:xfrm>
            <a:off x="531194" y="8191536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Associate Product Manager</a:t>
            </a:r>
            <a:endParaRPr sz="800">
              <a:solidFill>
                <a:srgbClr val="4E4E4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601194" y="8191536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800">
                <a:solidFill>
                  <a:srgbClr val="4E4E4E"/>
                </a:solidFill>
                <a:latin typeface="Poppins ExtraLight"/>
                <a:ea typeface="Poppins ExtraLight"/>
                <a:cs typeface="Poppins ExtraLight"/>
                <a:sym typeface="Poppins ExtraLight"/>
              </a:rPr>
              <a:t>March 2012 – June 2014</a:t>
            </a:r>
            <a:endParaRPr i="1" sz="800">
              <a:solidFill>
                <a:srgbClr val="4E4E4E"/>
              </a:solidFill>
              <a:latin typeface="Poppins ExtraLight"/>
              <a:ea typeface="Poppins ExtraLight"/>
              <a:cs typeface="Poppins ExtraLight"/>
              <a:sym typeface="Poppins ExtraLight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531194" y="8372311"/>
            <a:ext cx="207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TechSphere Innovations, Boston, MA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697500" y="8730486"/>
            <a:ext cx="3996900" cy="13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Coordinated with cross-functional teams to design and launch 3 software solutions, generating $1.5M in annual revenue.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Designed and implemented a customer onboarding process, improving retention rates by 28% within one year.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Monitored competitor strategies and adjusted product roadmaps accordingly, resulting in an 18% growth in market penetration.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rPr>
              <a:t>Created training materials and conducted workshops for internal teams, boosting collaboration and process efficiency.</a:t>
            </a:r>
            <a:endParaRPr sz="800">
              <a:solidFill>
                <a:srgbClr val="4E4E4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8" name="Google Shape;78;p13"/>
          <p:cNvCxnSpPr/>
          <p:nvPr/>
        </p:nvCxnSpPr>
        <p:spPr>
          <a:xfrm>
            <a:off x="545650" y="8757186"/>
            <a:ext cx="0" cy="1311000"/>
          </a:xfrm>
          <a:prstGeom prst="straightConnector1">
            <a:avLst/>
          </a:prstGeom>
          <a:noFill/>
          <a:ln cap="flat" cmpd="sng" w="9525">
            <a:solidFill>
              <a:srgbClr val="2F6F9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Google Shape;79;p13"/>
          <p:cNvSpPr txBox="1"/>
          <p:nvPr/>
        </p:nvSpPr>
        <p:spPr>
          <a:xfrm>
            <a:off x="5129999" y="2987150"/>
            <a:ext cx="189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4E4E4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EDUCATION</a:t>
            </a:r>
            <a:endParaRPr sz="1200">
              <a:solidFill>
                <a:srgbClr val="4E4E4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80" name="Google Shape;80;p13"/>
          <p:cNvGrpSpPr/>
          <p:nvPr/>
        </p:nvGrpSpPr>
        <p:grpSpPr>
          <a:xfrm>
            <a:off x="5135744" y="3383075"/>
            <a:ext cx="1890000" cy="476936"/>
            <a:chOff x="5135744" y="3383075"/>
            <a:chExt cx="1890000" cy="476936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5135744" y="3383075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M.S., Business Administration</a:t>
              </a:r>
              <a:endParaRPr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5135744" y="3560043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Stanford </a:t>
              </a: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University</a:t>
              </a: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, Stanford, CA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5135744" y="3737012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May 2015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5135744" y="4107750"/>
            <a:ext cx="1890000" cy="476936"/>
            <a:chOff x="5135744" y="3383075"/>
            <a:chExt cx="1890000" cy="476936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5135744" y="3383075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B.A., International Business</a:t>
              </a:r>
              <a:endParaRPr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5135744" y="3560043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University of Texas, Austin, TX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5135744" y="3737012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May 2010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5129999" y="4941825"/>
            <a:ext cx="1895744" cy="2487452"/>
            <a:chOff x="5129999" y="4941825"/>
            <a:chExt cx="1895744" cy="2487452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5129999" y="4941825"/>
              <a:ext cx="189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E4E4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SKILLS</a:t>
              </a:r>
              <a:endParaRPr sz="1200">
                <a:solidFill>
                  <a:srgbClr val="4E4E4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grpSp>
          <p:nvGrpSpPr>
            <p:cNvPr id="90" name="Google Shape;90;p13"/>
            <p:cNvGrpSpPr/>
            <p:nvPr/>
          </p:nvGrpSpPr>
          <p:grpSpPr>
            <a:xfrm>
              <a:off x="5135744" y="5347134"/>
              <a:ext cx="1890000" cy="655736"/>
              <a:chOff x="5135744" y="3383075"/>
              <a:chExt cx="1890000" cy="655736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5135744" y="3383075"/>
                <a:ext cx="189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4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4E4E4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Agile Project Management</a:t>
                </a:r>
                <a:endParaRPr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5135744" y="3737012"/>
                <a:ext cx="1890000" cy="30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4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4E4E4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Market Analysis &amp; Consumer </a:t>
                </a:r>
                <a:endParaRPr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4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4E4E4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Insights</a:t>
                </a:r>
                <a:endParaRPr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93" name="Google Shape;93;p13"/>
            <p:cNvSpPr txBox="1"/>
            <p:nvPr/>
          </p:nvSpPr>
          <p:spPr>
            <a:xfrm>
              <a:off x="5135744" y="6239393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Product Lifecycle Strategy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94" name="Google Shape;94;p13"/>
            <p:cNvGrpSpPr/>
            <p:nvPr/>
          </p:nvGrpSpPr>
          <p:grpSpPr>
            <a:xfrm>
              <a:off x="5135744" y="6595697"/>
              <a:ext cx="1890000" cy="476937"/>
              <a:chOff x="5135744" y="3383075"/>
              <a:chExt cx="1890000" cy="476936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5135744" y="3383075"/>
                <a:ext cx="189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4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4E4E4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Revenue Growth Optimization</a:t>
                </a:r>
                <a:endParaRPr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5135744" y="3737012"/>
                <a:ext cx="189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4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4E4E4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Stakeholder Communication</a:t>
                </a:r>
                <a:endParaRPr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97" name="Google Shape;97;p13"/>
            <p:cNvSpPr txBox="1"/>
            <p:nvPr/>
          </p:nvSpPr>
          <p:spPr>
            <a:xfrm>
              <a:off x="5135744" y="7306277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UX/UI Collaboration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98" name="Google Shape;98;p13"/>
          <p:cNvSpPr txBox="1"/>
          <p:nvPr/>
        </p:nvSpPr>
        <p:spPr>
          <a:xfrm>
            <a:off x="5129999" y="7786425"/>
            <a:ext cx="189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4E4E4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CERTIFICATES</a:t>
            </a:r>
            <a:endParaRPr sz="1200">
              <a:solidFill>
                <a:srgbClr val="4E4E4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99" name="Google Shape;99;p13"/>
          <p:cNvGrpSpPr/>
          <p:nvPr/>
        </p:nvGrpSpPr>
        <p:grpSpPr>
          <a:xfrm>
            <a:off x="5135744" y="8191734"/>
            <a:ext cx="1890000" cy="481510"/>
            <a:chOff x="5135744" y="8191734"/>
            <a:chExt cx="1890000" cy="481510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5135744" y="8191734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Certified ScrumMaster (CSM)</a:t>
              </a:r>
              <a:endParaRPr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5135744" y="8370989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Scrum Alliance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5135744" y="8550244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2015 – Present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5135744" y="8911236"/>
            <a:ext cx="1890000" cy="647017"/>
            <a:chOff x="5135744" y="8911236"/>
            <a:chExt cx="1890000" cy="647017"/>
          </a:xfrm>
        </p:grpSpPr>
        <p:sp>
          <p:nvSpPr>
            <p:cNvPr id="104" name="Google Shape;104;p13"/>
            <p:cNvSpPr txBox="1"/>
            <p:nvPr/>
          </p:nvSpPr>
          <p:spPr>
            <a:xfrm>
              <a:off x="5135744" y="8911236"/>
              <a:ext cx="1890000" cy="30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Google Data Analytics</a:t>
              </a:r>
              <a:endParaRPr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Certificate</a:t>
              </a:r>
              <a:endParaRPr sz="800">
                <a:solidFill>
                  <a:srgbClr val="4E4E4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5135744" y="9262645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Google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5135744" y="9435254"/>
              <a:ext cx="189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4E4E4E"/>
                  </a:solidFill>
                  <a:latin typeface="Poppins"/>
                  <a:ea typeface="Poppins"/>
                  <a:cs typeface="Poppins"/>
                  <a:sym typeface="Poppins"/>
                </a:rPr>
                <a:t>2020 – Present</a:t>
              </a:r>
              <a:endParaRPr sz="800">
                <a:solidFill>
                  <a:srgbClr val="4E4E4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