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Ojuju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F62FF8E-B22C-415D-A876-35B1A6DCD0B4}">
  <a:tblStyle styleId="{BF62FF8E-B22C-415D-A876-35B1A6DCD0B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juju-regular.fntdata"/><Relationship Id="rId8" Type="http://schemas.openxmlformats.org/officeDocument/2006/relationships/font" Target="fonts/Ojuj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75000" y="1167700"/>
            <a:ext cx="3408900" cy="2362800"/>
            <a:chOff x="275000" y="1167700"/>
            <a:chExt cx="3408900" cy="2362800"/>
          </a:xfrm>
        </p:grpSpPr>
        <p:sp>
          <p:nvSpPr>
            <p:cNvPr id="55" name="Google Shape;55;p13"/>
            <p:cNvSpPr/>
            <p:nvPr/>
          </p:nvSpPr>
          <p:spPr>
            <a:xfrm>
              <a:off x="275000" y="1167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BDE3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 rot="10800000">
              <a:off x="275000" y="3186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BDE3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13"/>
          <p:cNvSpPr/>
          <p:nvPr/>
        </p:nvSpPr>
        <p:spPr>
          <a:xfrm>
            <a:off x="270000" y="8783075"/>
            <a:ext cx="7020000" cy="1590000"/>
          </a:xfrm>
          <a:prstGeom prst="roundRect">
            <a:avLst>
              <a:gd fmla="val 9324" name="adj"/>
            </a:avLst>
          </a:prstGeom>
          <a:solidFill>
            <a:srgbClr val="BDE3E5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Ojuju"/>
                <a:ea typeface="Ojuju"/>
                <a:cs typeface="Ojuju"/>
                <a:sym typeface="Ojuju"/>
              </a:rPr>
              <a:t>Notes:</a:t>
            </a:r>
            <a:endParaRPr b="1">
              <a:latin typeface="Ojuju"/>
              <a:ea typeface="Ojuju"/>
              <a:cs typeface="Ojuju"/>
              <a:sym typeface="Ojuju"/>
            </a:endParaRPr>
          </a:p>
        </p:txBody>
      </p:sp>
      <p:graphicFrame>
        <p:nvGraphicFramePr>
          <p:cNvPr id="58" name="Google Shape;58;p13"/>
          <p:cNvGraphicFramePr/>
          <p:nvPr/>
        </p:nvGraphicFramePr>
        <p:xfrm>
          <a:off x="275000" y="1167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{BF62FF8E-B22C-415D-A876-35B1A6DCD0B4}</a:tableStyleId>
              </a:tblPr>
              <a:tblGrid>
                <a:gridCol w="2495525"/>
                <a:gridCol w="913375"/>
              </a:tblGrid>
              <a:tr h="336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Income Source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Amount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Total: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59" name="Google Shape;59;p13"/>
          <p:cNvGrpSpPr/>
          <p:nvPr/>
        </p:nvGrpSpPr>
        <p:grpSpPr>
          <a:xfrm>
            <a:off x="3881100" y="1167700"/>
            <a:ext cx="3408900" cy="2362800"/>
            <a:chOff x="275000" y="1167700"/>
            <a:chExt cx="3408900" cy="2362800"/>
          </a:xfrm>
        </p:grpSpPr>
        <p:sp>
          <p:nvSpPr>
            <p:cNvPr id="60" name="Google Shape;60;p13"/>
            <p:cNvSpPr/>
            <p:nvPr/>
          </p:nvSpPr>
          <p:spPr>
            <a:xfrm>
              <a:off x="275000" y="1167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 rot="10800000">
              <a:off x="275000" y="3186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aphicFrame>
        <p:nvGraphicFramePr>
          <p:cNvPr id="62" name="Google Shape;62;p13"/>
          <p:cNvGraphicFramePr/>
          <p:nvPr/>
        </p:nvGraphicFramePr>
        <p:xfrm>
          <a:off x="3881100" y="1167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{BF62FF8E-B22C-415D-A876-35B1A6DCD0B4}</a:tableStyleId>
              </a:tblPr>
              <a:tblGrid>
                <a:gridCol w="1677125"/>
                <a:gridCol w="925125"/>
                <a:gridCol w="806625"/>
              </a:tblGrid>
              <a:tr h="336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Budgeted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Spent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Total: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63" name="Google Shape;63;p13"/>
          <p:cNvGrpSpPr/>
          <p:nvPr/>
        </p:nvGrpSpPr>
        <p:grpSpPr>
          <a:xfrm>
            <a:off x="3881100" y="3691825"/>
            <a:ext cx="3408900" cy="2362800"/>
            <a:chOff x="275000" y="1167700"/>
            <a:chExt cx="3408900" cy="2362800"/>
          </a:xfrm>
        </p:grpSpPr>
        <p:sp>
          <p:nvSpPr>
            <p:cNvPr id="64" name="Google Shape;64;p13"/>
            <p:cNvSpPr/>
            <p:nvPr/>
          </p:nvSpPr>
          <p:spPr>
            <a:xfrm>
              <a:off x="275000" y="1167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 rot="10800000">
              <a:off x="275000" y="3186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aphicFrame>
        <p:nvGraphicFramePr>
          <p:cNvPr id="66" name="Google Shape;66;p13"/>
          <p:cNvGraphicFramePr/>
          <p:nvPr/>
        </p:nvGraphicFramePr>
        <p:xfrm>
          <a:off x="3881100" y="3691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{BF62FF8E-B22C-415D-A876-35B1A6DCD0B4}</a:tableStyleId>
              </a:tblPr>
              <a:tblGrid>
                <a:gridCol w="1677125"/>
                <a:gridCol w="925125"/>
                <a:gridCol w="806625"/>
              </a:tblGrid>
              <a:tr h="336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Budgeted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Spent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Total: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67" name="Google Shape;67;p13"/>
          <p:cNvGrpSpPr/>
          <p:nvPr/>
        </p:nvGrpSpPr>
        <p:grpSpPr>
          <a:xfrm>
            <a:off x="275000" y="3691825"/>
            <a:ext cx="3408900" cy="2362800"/>
            <a:chOff x="275000" y="1167700"/>
            <a:chExt cx="3408900" cy="2362800"/>
          </a:xfrm>
        </p:grpSpPr>
        <p:sp>
          <p:nvSpPr>
            <p:cNvPr id="68" name="Google Shape;68;p13"/>
            <p:cNvSpPr/>
            <p:nvPr/>
          </p:nvSpPr>
          <p:spPr>
            <a:xfrm>
              <a:off x="275000" y="1167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 rot="10800000">
              <a:off x="275000" y="3186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aphicFrame>
        <p:nvGraphicFramePr>
          <p:cNvPr id="70" name="Google Shape;70;p13"/>
          <p:cNvGraphicFramePr/>
          <p:nvPr/>
        </p:nvGraphicFramePr>
        <p:xfrm>
          <a:off x="275000" y="3691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{BF62FF8E-B22C-415D-A876-35B1A6DCD0B4}</a:tableStyleId>
              </a:tblPr>
              <a:tblGrid>
                <a:gridCol w="1677125"/>
                <a:gridCol w="925125"/>
                <a:gridCol w="806625"/>
              </a:tblGrid>
              <a:tr h="336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Budgeted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Spent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Total: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71" name="Google Shape;71;p13"/>
          <p:cNvGrpSpPr/>
          <p:nvPr/>
        </p:nvGrpSpPr>
        <p:grpSpPr>
          <a:xfrm>
            <a:off x="3881100" y="6237450"/>
            <a:ext cx="3408900" cy="2362800"/>
            <a:chOff x="275000" y="1167700"/>
            <a:chExt cx="3408900" cy="2362800"/>
          </a:xfrm>
        </p:grpSpPr>
        <p:sp>
          <p:nvSpPr>
            <p:cNvPr id="72" name="Google Shape;72;p13"/>
            <p:cNvSpPr/>
            <p:nvPr/>
          </p:nvSpPr>
          <p:spPr>
            <a:xfrm>
              <a:off x="275000" y="1167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 rot="10800000">
              <a:off x="275000" y="3186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aphicFrame>
        <p:nvGraphicFramePr>
          <p:cNvPr id="74" name="Google Shape;74;p13"/>
          <p:cNvGraphicFramePr/>
          <p:nvPr/>
        </p:nvGraphicFramePr>
        <p:xfrm>
          <a:off x="3881100" y="6237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{BF62FF8E-B22C-415D-A876-35B1A6DCD0B4}</a:tableStyleId>
              </a:tblPr>
              <a:tblGrid>
                <a:gridCol w="1677125"/>
                <a:gridCol w="925125"/>
                <a:gridCol w="806625"/>
              </a:tblGrid>
              <a:tr h="336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Budgeted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Spent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Total: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75" name="Google Shape;75;p13"/>
          <p:cNvGrpSpPr/>
          <p:nvPr/>
        </p:nvGrpSpPr>
        <p:grpSpPr>
          <a:xfrm>
            <a:off x="275000" y="6237450"/>
            <a:ext cx="3408900" cy="2362800"/>
            <a:chOff x="275000" y="1167700"/>
            <a:chExt cx="3408900" cy="2362800"/>
          </a:xfrm>
        </p:grpSpPr>
        <p:sp>
          <p:nvSpPr>
            <p:cNvPr id="76" name="Google Shape;76;p13"/>
            <p:cNvSpPr/>
            <p:nvPr/>
          </p:nvSpPr>
          <p:spPr>
            <a:xfrm>
              <a:off x="275000" y="1167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 rot="10800000">
              <a:off x="275000" y="3186700"/>
              <a:ext cx="3408900" cy="343800"/>
            </a:xfrm>
            <a:prstGeom prst="round2SameRect">
              <a:avLst>
                <a:gd fmla="val 29145" name="adj1"/>
                <a:gd fmla="val 0" name="adj2"/>
              </a:avLst>
            </a:prstGeom>
            <a:solidFill>
              <a:srgbClr val="E5D3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aphicFrame>
        <p:nvGraphicFramePr>
          <p:cNvPr id="78" name="Google Shape;78;p13"/>
          <p:cNvGraphicFramePr/>
          <p:nvPr/>
        </p:nvGraphicFramePr>
        <p:xfrm>
          <a:off x="275000" y="6237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{BF62FF8E-B22C-415D-A876-35B1A6DCD0B4}</a:tableStyleId>
              </a:tblPr>
              <a:tblGrid>
                <a:gridCol w="1677125"/>
                <a:gridCol w="925125"/>
                <a:gridCol w="806625"/>
              </a:tblGrid>
              <a:tr h="336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Budgeted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Spent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Ojuju"/>
                          <a:ea typeface="Ojuju"/>
                          <a:cs typeface="Ojuju"/>
                          <a:sym typeface="Ojuju"/>
                        </a:rPr>
                        <a:t>Total:</a:t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Ojuju"/>
                        <a:ea typeface="Ojuju"/>
                        <a:cs typeface="Ojuju"/>
                        <a:sym typeface="Ojuju"/>
                      </a:endParaRPr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54000" marB="54000" marR="54000" marL="54000" anchor="ctr">
                    <a:lnL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31F2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9" name="Google Shape;79;p13"/>
          <p:cNvSpPr/>
          <p:nvPr/>
        </p:nvSpPr>
        <p:spPr>
          <a:xfrm>
            <a:off x="276225" y="481975"/>
            <a:ext cx="1819200" cy="342900"/>
          </a:xfrm>
          <a:prstGeom prst="roundRect">
            <a:avLst>
              <a:gd fmla="val 16667" name="adj"/>
            </a:avLst>
          </a:prstGeom>
          <a:solidFill>
            <a:srgbClr val="BDE3E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Ojuju"/>
                <a:ea typeface="Ojuju"/>
                <a:cs typeface="Ojuju"/>
                <a:sym typeface="Ojuju"/>
              </a:rPr>
              <a:t>Month:</a:t>
            </a:r>
            <a:endParaRPr b="1" sz="1200">
              <a:latin typeface="Ojuju"/>
              <a:ea typeface="Ojuju"/>
              <a:cs typeface="Ojuju"/>
              <a:sym typeface="Ojuju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5470800" y="481975"/>
            <a:ext cx="1819200" cy="342900"/>
          </a:xfrm>
          <a:prstGeom prst="roundRect">
            <a:avLst>
              <a:gd fmla="val 16667" name="adj"/>
            </a:avLst>
          </a:prstGeom>
          <a:solidFill>
            <a:srgbClr val="BDE3E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Ojuju"/>
                <a:ea typeface="Ojuju"/>
                <a:cs typeface="Ojuju"/>
                <a:sym typeface="Ojuju"/>
              </a:rPr>
              <a:t>Year:</a:t>
            </a:r>
            <a:endParaRPr b="1" sz="1200">
              <a:latin typeface="Ojuju"/>
              <a:ea typeface="Ojuju"/>
              <a:cs typeface="Ojuju"/>
              <a:sym typeface="Ojuju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195550" y="491875"/>
            <a:ext cx="3168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200">
                <a:solidFill>
                  <a:srgbClr val="231F20"/>
                </a:solidFill>
                <a:latin typeface="Ojuju"/>
                <a:ea typeface="Ojuju"/>
                <a:cs typeface="Ojuju"/>
                <a:sym typeface="Ojuju"/>
              </a:rPr>
              <a:t>MONTHLY BUDGET</a:t>
            </a:r>
            <a:endParaRPr b="1" sz="2200">
              <a:solidFill>
                <a:srgbClr val="231F20"/>
              </a:solidFill>
              <a:latin typeface="Ojuju"/>
              <a:ea typeface="Ojuju"/>
              <a:cs typeface="Ojuju"/>
              <a:sym typeface="Ojuj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