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Rubik Medium"/>
      <p:regular r:id="rId6"/>
      <p:bold r:id="rId7"/>
      <p:italic r:id="rId8"/>
      <p:boldItalic r:id="rId9"/>
    </p:embeddedFont>
    <p:embeddedFont>
      <p:font typeface="Rubik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ubik-bold.fntdata"/><Relationship Id="rId10" Type="http://schemas.openxmlformats.org/officeDocument/2006/relationships/font" Target="fonts/Rubik-regular.fntdata"/><Relationship Id="rId13" Type="http://schemas.openxmlformats.org/officeDocument/2006/relationships/font" Target="fonts/Rubik-boldItalic.fntdata"/><Relationship Id="rId12" Type="http://schemas.openxmlformats.org/officeDocument/2006/relationships/font" Target="fonts/Rubik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ubikMedium-boldItalic.fntdata"/><Relationship Id="rId5" Type="http://schemas.openxmlformats.org/officeDocument/2006/relationships/slide" Target="slides/slide1.xml"/><Relationship Id="rId6" Type="http://schemas.openxmlformats.org/officeDocument/2006/relationships/font" Target="fonts/RubikMedium-regular.fntdata"/><Relationship Id="rId7" Type="http://schemas.openxmlformats.org/officeDocument/2006/relationships/font" Target="fonts/RubikMedium-bold.fntdata"/><Relationship Id="rId8" Type="http://schemas.openxmlformats.org/officeDocument/2006/relationships/font" Target="fonts/RubikMedium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1285950"/>
            <a:ext cx="7560000" cy="337200"/>
          </a:xfrm>
          <a:prstGeom prst="rect">
            <a:avLst/>
          </a:prstGeom>
          <a:solidFill>
            <a:srgbClr val="F2F2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685800" y="595092"/>
            <a:ext cx="61884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737375"/>
                </a:solidFill>
                <a:latin typeface="Rubik"/>
                <a:ea typeface="Rubik"/>
                <a:cs typeface="Rubik"/>
                <a:sym typeface="Rubik"/>
              </a:rPr>
              <a:t>L E T T E R  O F  R E C O M M E N D A T I O N</a:t>
            </a:r>
            <a:endParaRPr sz="2100">
              <a:solidFill>
                <a:srgbClr val="737375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68942" y="2094467"/>
            <a:ext cx="2511900" cy="3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39393"/>
                </a:solidFill>
                <a:latin typeface="Rubik"/>
                <a:ea typeface="Rubik"/>
                <a:cs typeface="Rubik"/>
                <a:sym typeface="Rubik"/>
              </a:rPr>
              <a:t>Recipient Name</a:t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39393"/>
                </a:solidFill>
                <a:latin typeface="Rubik"/>
                <a:ea typeface="Rubik"/>
                <a:cs typeface="Rubik"/>
                <a:sym typeface="Rubik"/>
              </a:rPr>
              <a:t>Recipient Title</a:t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360942" y="2094467"/>
            <a:ext cx="251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39393"/>
                </a:solidFill>
                <a:latin typeface="Rubik"/>
                <a:ea typeface="Rubik"/>
                <a:cs typeface="Rubik"/>
                <a:sym typeface="Rubik"/>
              </a:rPr>
              <a:t>July 7, 2027</a:t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68942" y="2692267"/>
            <a:ext cx="251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39393"/>
                </a:solidFill>
                <a:latin typeface="Rubik"/>
                <a:ea typeface="Rubik"/>
                <a:cs typeface="Rubik"/>
                <a:sym typeface="Rubik"/>
              </a:rPr>
              <a:t>Dear </a:t>
            </a:r>
            <a:r>
              <a:rPr lang="en" sz="1100">
                <a:solidFill>
                  <a:srgbClr val="939393"/>
                </a:solidFill>
                <a:latin typeface="Rubik Medium"/>
                <a:ea typeface="Rubik Medium"/>
                <a:cs typeface="Rubik Medium"/>
                <a:sym typeface="Rubik Medium"/>
              </a:rPr>
              <a:t>Recipient Name,</a:t>
            </a:r>
            <a:endParaRPr sz="1100">
              <a:solidFill>
                <a:srgbClr val="939393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68962" y="3096879"/>
            <a:ext cx="6205200" cy="50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39393"/>
                </a:solidFill>
                <a:latin typeface="Rubik"/>
                <a:ea typeface="Rubik"/>
                <a:cs typeface="Rubik"/>
                <a:sym typeface="Rubik"/>
              </a:rPr>
              <a:t>It is my genuine pleasure to recommend Jordan Ellis for the position of Marketing Analyst at Riverstone Insights. I had the opportunity to work closely with Jordan during his time as a research assistant in the Department of Behavioral Economics at Westbrook University. Throughout our collaboration, Jordan consistently demonstrated sharp analytical thinking, creative problem-solving, and unwavering dedication to quality work.</a:t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39393"/>
                </a:solidFill>
                <a:latin typeface="Rubik"/>
                <a:ea typeface="Rubik"/>
                <a:cs typeface="Rubik"/>
                <a:sym typeface="Rubik"/>
              </a:rPr>
              <a:t>During his time in our department, Jordan conducted complex data analysis for multiple large-scale studies, helping refine survey models and improve reporting efficiency by over 30%. He also co-authored a publication that was accepted by the Journal of Economic Behavior, a testament to his academic rigor and communication skills. His proficiency with tools like R, Tableau, and SPSS made him an indispensable part of the team.</a:t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39393"/>
                </a:solidFill>
                <a:latin typeface="Rubik"/>
                <a:ea typeface="Rubik"/>
                <a:cs typeface="Rubik"/>
                <a:sym typeface="Rubik"/>
              </a:rPr>
              <a:t>Beyond his technical expertise, Jordan brings enthusiasm, professionalism, and a collaborative spirit to every task. His ability to communicate clearly and work seamlessly across interdisciplinary teams made him a standout contributor. I especially recall his initiative in mentoring two junior assistants—his guidance was both patient and empowering.</a:t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39393"/>
                </a:solidFill>
                <a:latin typeface="Rubik"/>
                <a:ea typeface="Rubik"/>
                <a:cs typeface="Rubik"/>
                <a:sym typeface="Rubik"/>
              </a:rPr>
              <a:t>Jordan’s unique combination of analytical insight, attention to detail, and strong interpersonal skills would make him an outstanding asset to any organization. I have no doubt he will bring value, perspective, and integrity to any role he undertakes. If you require further information, please don’t hesitate to reach out to me at clara.howard@westbrook.ltd or call me at 123-456-7890.</a:t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39393"/>
                </a:solidFill>
                <a:latin typeface="Rubik"/>
                <a:ea typeface="Rubik"/>
                <a:cs typeface="Rubik"/>
                <a:sym typeface="Rubik"/>
              </a:rPr>
              <a:t>Thank you for considering Jordan for this opportunity. I am confident he will thrive in all his future pursuits.</a:t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668942" y="8332243"/>
            <a:ext cx="2511900" cy="5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39393"/>
                </a:solidFill>
                <a:latin typeface="Rubik"/>
                <a:ea typeface="Rubik"/>
                <a:cs typeface="Rubik"/>
                <a:sym typeface="Rubik"/>
              </a:rPr>
              <a:t>Sincerely,</a:t>
            </a:r>
            <a:endParaRPr sz="1100">
              <a:solidFill>
                <a:srgbClr val="939393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668942" y="9910218"/>
            <a:ext cx="251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39393"/>
                </a:solidFill>
                <a:latin typeface="Rubik Medium"/>
                <a:ea typeface="Rubik Medium"/>
                <a:cs typeface="Rubik Medium"/>
                <a:sym typeface="Rubik Medium"/>
              </a:rPr>
              <a:t>Clara Howard</a:t>
            </a:r>
            <a:endParaRPr sz="1100">
              <a:solidFill>
                <a:srgbClr val="939393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pic>
        <p:nvPicPr>
          <p:cNvPr id="62" name="Google Shape;62;p13" title="Ресурс 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4" y="9121230"/>
            <a:ext cx="1906207" cy="5757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3" name="Google Shape;63;p13"/>
          <p:cNvGrpSpPr/>
          <p:nvPr/>
        </p:nvGrpSpPr>
        <p:grpSpPr>
          <a:xfrm>
            <a:off x="685796" y="1369950"/>
            <a:ext cx="1374059" cy="169200"/>
            <a:chOff x="877946" y="1425748"/>
            <a:chExt cx="1374059" cy="169200"/>
          </a:xfrm>
        </p:grpSpPr>
        <p:sp>
          <p:nvSpPr>
            <p:cNvPr id="64" name="Google Shape;64;p13"/>
            <p:cNvSpPr txBox="1"/>
            <p:nvPr/>
          </p:nvSpPr>
          <p:spPr>
            <a:xfrm>
              <a:off x="1067004" y="1425748"/>
              <a:ext cx="11850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27373"/>
                  </a:solidFill>
                  <a:latin typeface="Rubik"/>
                  <a:ea typeface="Rubik"/>
                  <a:cs typeface="Rubik"/>
                  <a:sym typeface="Rubik"/>
                </a:rPr>
                <a:t>(123) 456-7890</a:t>
              </a:r>
              <a:endParaRPr sz="1100">
                <a:solidFill>
                  <a:srgbClr val="727373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pic>
          <p:nvPicPr>
            <p:cNvPr id="65" name="Google Shape;65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77946" y="1439048"/>
              <a:ext cx="124000" cy="1426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6" name="Google Shape;66;p13"/>
          <p:cNvGrpSpPr/>
          <p:nvPr/>
        </p:nvGrpSpPr>
        <p:grpSpPr>
          <a:xfrm>
            <a:off x="2270588" y="1369950"/>
            <a:ext cx="2275580" cy="169200"/>
            <a:chOff x="2299021" y="1421725"/>
            <a:chExt cx="2275580" cy="169200"/>
          </a:xfrm>
        </p:grpSpPr>
        <p:sp>
          <p:nvSpPr>
            <p:cNvPr id="67" name="Google Shape;67;p13"/>
            <p:cNvSpPr txBox="1"/>
            <p:nvPr/>
          </p:nvSpPr>
          <p:spPr>
            <a:xfrm>
              <a:off x="2511500" y="1421725"/>
              <a:ext cx="20631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27373"/>
                  </a:solidFill>
                  <a:latin typeface="Rubik"/>
                  <a:ea typeface="Rubik"/>
                  <a:cs typeface="Rubik"/>
                  <a:sym typeface="Rubik"/>
                </a:rPr>
                <a:t>clara.howard@westbrook.ltd</a:t>
              </a:r>
              <a:endParaRPr sz="1100">
                <a:solidFill>
                  <a:srgbClr val="727373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pic>
          <p:nvPicPr>
            <p:cNvPr id="68" name="Google Shape;68;p13" title="Ресурс 3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299021" y="1450525"/>
              <a:ext cx="142600" cy="1116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9" name="Google Shape;69;p13"/>
          <p:cNvGrpSpPr/>
          <p:nvPr/>
        </p:nvGrpSpPr>
        <p:grpSpPr>
          <a:xfrm>
            <a:off x="4813771" y="1369950"/>
            <a:ext cx="2111779" cy="169200"/>
            <a:chOff x="4761096" y="1369950"/>
            <a:chExt cx="2111779" cy="169200"/>
          </a:xfrm>
        </p:grpSpPr>
        <p:sp>
          <p:nvSpPr>
            <p:cNvPr id="70" name="Google Shape;70;p13"/>
            <p:cNvSpPr txBox="1"/>
            <p:nvPr/>
          </p:nvSpPr>
          <p:spPr>
            <a:xfrm>
              <a:off x="4966675" y="1369950"/>
              <a:ext cx="19062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27373"/>
                  </a:solidFill>
                  <a:latin typeface="Rubik"/>
                  <a:ea typeface="Rubik"/>
                  <a:cs typeface="Rubik"/>
                  <a:sym typeface="Rubik"/>
                </a:rPr>
                <a:t>linkedin.com/in/yourname</a:t>
              </a:r>
              <a:endParaRPr sz="1100">
                <a:solidFill>
                  <a:srgbClr val="727373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pic>
          <p:nvPicPr>
            <p:cNvPr id="71" name="Google Shape;71;p13" title="Ресурс 4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761096" y="1389450"/>
              <a:ext cx="124000" cy="1302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