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matic SC"/>
      <p:regular r:id="rId7"/>
      <p:bold r:id="rId8"/>
    </p:embeddedFont>
    <p:embeddedFont>
      <p:font typeface="Montserrat Medium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Medium-italic.fntdata"/><Relationship Id="rId10" Type="http://schemas.openxmlformats.org/officeDocument/2006/relationships/font" Target="fonts/MontserratMedium-bold.fntdata"/><Relationship Id="rId12" Type="http://schemas.openxmlformats.org/officeDocument/2006/relationships/font" Target="fonts/MontserratMedium-boldItalic.fntdata"/><Relationship Id="rId9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75" y="0"/>
            <a:ext cx="7560000" cy="10692000"/>
            <a:chOff x="75" y="0"/>
            <a:chExt cx="7560000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75" y="0"/>
              <a:ext cx="7560000" cy="10692000"/>
            </a:xfrm>
            <a:prstGeom prst="rect">
              <a:avLst/>
            </a:prstGeom>
            <a:solidFill>
              <a:srgbClr val="F6F2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544" l="544" r="544" t="544"/>
            <a:stretch/>
          </p:blipFill>
          <p:spPr>
            <a:xfrm>
              <a:off x="75" y="18100"/>
              <a:ext cx="7559999" cy="10655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12154" l="10204" r="10196" t="4933"/>
          <a:stretch/>
        </p:blipFill>
        <p:spPr>
          <a:xfrm>
            <a:off x="3075929" y="6222224"/>
            <a:ext cx="1329389" cy="135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855" l="855" r="855" t="855"/>
          <a:stretch/>
        </p:blipFill>
        <p:spPr>
          <a:xfrm>
            <a:off x="0" y="-12"/>
            <a:ext cx="7560003" cy="1771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3"/>
          <p:cNvGrpSpPr/>
          <p:nvPr/>
        </p:nvGrpSpPr>
        <p:grpSpPr>
          <a:xfrm>
            <a:off x="0" y="8039525"/>
            <a:ext cx="7560015" cy="2652485"/>
            <a:chOff x="0" y="8039525"/>
            <a:chExt cx="7560015" cy="2652485"/>
          </a:xfrm>
        </p:grpSpPr>
        <p:pic>
          <p:nvPicPr>
            <p:cNvPr id="60" name="Google Shape;60;p13"/>
            <p:cNvPicPr preferRelativeResize="0"/>
            <p:nvPr/>
          </p:nvPicPr>
          <p:blipFill rotWithShape="1">
            <a:blip r:embed="rId6">
              <a:alphaModFix/>
            </a:blip>
            <a:srcRect b="475" l="485" r="475" t="485"/>
            <a:stretch/>
          </p:blipFill>
          <p:spPr>
            <a:xfrm>
              <a:off x="13" y="8938591"/>
              <a:ext cx="7560003" cy="1753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0" y="8039525"/>
              <a:ext cx="774725" cy="19780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3"/>
          <p:cNvSpPr txBox="1"/>
          <p:nvPr/>
        </p:nvSpPr>
        <p:spPr>
          <a:xfrm>
            <a:off x="1825494" y="1726024"/>
            <a:ext cx="390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300">
                <a:solidFill>
                  <a:srgbClr val="232322"/>
                </a:solidFill>
                <a:latin typeface="Amatic SC"/>
                <a:ea typeface="Amatic SC"/>
                <a:cs typeface="Amatic SC"/>
                <a:sym typeface="Amatic SC"/>
              </a:rPr>
              <a:t>join us for</a:t>
            </a:r>
            <a:endParaRPr sz="3300">
              <a:solidFill>
                <a:srgbClr val="23232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825494" y="2115574"/>
            <a:ext cx="39090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900">
                <a:solidFill>
                  <a:srgbClr val="232322"/>
                </a:solidFill>
                <a:latin typeface="Amatic SC"/>
                <a:ea typeface="Amatic SC"/>
                <a:cs typeface="Amatic SC"/>
                <a:sym typeface="Amatic SC"/>
              </a:rPr>
              <a:t>Potluck</a:t>
            </a:r>
            <a:endParaRPr b="1" sz="11900">
              <a:solidFill>
                <a:srgbClr val="23232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825494" y="3616839"/>
            <a:ext cx="39090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7100">
                <a:solidFill>
                  <a:srgbClr val="232322"/>
                </a:solidFill>
                <a:latin typeface="Amatic SC"/>
                <a:ea typeface="Amatic SC"/>
                <a:cs typeface="Amatic SC"/>
                <a:sym typeface="Amatic SC"/>
              </a:rPr>
              <a:t>party</a:t>
            </a:r>
            <a:endParaRPr sz="7100">
              <a:solidFill>
                <a:srgbClr val="23232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29175" y="4910806"/>
            <a:ext cx="6301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2323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Great company,  music and a boost of mood. </a:t>
            </a:r>
            <a:endParaRPr sz="1600">
              <a:solidFill>
                <a:srgbClr val="2323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2323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Please bring your own drinks and appetizers to share.</a:t>
            </a:r>
            <a:endParaRPr sz="1600">
              <a:solidFill>
                <a:srgbClr val="2323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920449" y="6609417"/>
            <a:ext cx="5719250" cy="689028"/>
            <a:chOff x="1094837" y="6529050"/>
            <a:chExt cx="5370188" cy="646975"/>
          </a:xfrm>
        </p:grpSpPr>
        <p:grpSp>
          <p:nvGrpSpPr>
            <p:cNvPr id="67" name="Google Shape;67;p13"/>
            <p:cNvGrpSpPr/>
            <p:nvPr/>
          </p:nvGrpSpPr>
          <p:grpSpPr>
            <a:xfrm>
              <a:off x="1094837" y="6529050"/>
              <a:ext cx="1731413" cy="646975"/>
              <a:chOff x="1094837" y="6529050"/>
              <a:chExt cx="1731413" cy="646975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1094837" y="6629350"/>
                <a:ext cx="1731300" cy="41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2900">
                    <a:solidFill>
                      <a:srgbClr val="232322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October 31</a:t>
                </a:r>
                <a:endParaRPr b="1" sz="2900">
                  <a:solidFill>
                    <a:srgbClr val="232322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  <p:cxnSp>
            <p:nvCxnSpPr>
              <p:cNvPr id="69" name="Google Shape;69;p13"/>
              <p:cNvCxnSpPr/>
              <p:nvPr/>
            </p:nvCxnSpPr>
            <p:spPr>
              <a:xfrm>
                <a:off x="1094950" y="6529050"/>
                <a:ext cx="1731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3232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13"/>
              <p:cNvCxnSpPr/>
              <p:nvPr/>
            </p:nvCxnSpPr>
            <p:spPr>
              <a:xfrm>
                <a:off x="1094950" y="7176025"/>
                <a:ext cx="1731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3232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1" name="Google Shape;71;p13"/>
            <p:cNvGrpSpPr/>
            <p:nvPr/>
          </p:nvGrpSpPr>
          <p:grpSpPr>
            <a:xfrm>
              <a:off x="4729512" y="6529050"/>
              <a:ext cx="1735513" cy="646975"/>
              <a:chOff x="1090737" y="6529050"/>
              <a:chExt cx="1735513" cy="646975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1090737" y="6629350"/>
                <a:ext cx="1731300" cy="41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2900">
                    <a:solidFill>
                      <a:srgbClr val="232322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5 PM - 8 PM</a:t>
                </a:r>
                <a:endParaRPr b="1" sz="2900">
                  <a:solidFill>
                    <a:srgbClr val="232322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  <p:cxnSp>
            <p:nvCxnSpPr>
              <p:cNvPr id="73" name="Google Shape;73;p13"/>
              <p:cNvCxnSpPr/>
              <p:nvPr/>
            </p:nvCxnSpPr>
            <p:spPr>
              <a:xfrm>
                <a:off x="1094950" y="6529050"/>
                <a:ext cx="1731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3232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>
                <a:off x="1094950" y="7176025"/>
                <a:ext cx="1731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3232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5" name="Google Shape;75;p13"/>
          <p:cNvSpPr txBox="1"/>
          <p:nvPr/>
        </p:nvSpPr>
        <p:spPr>
          <a:xfrm>
            <a:off x="2768800" y="7742501"/>
            <a:ext cx="20223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232322"/>
                </a:solidFill>
                <a:latin typeface="Amatic SC"/>
                <a:ea typeface="Amatic SC"/>
                <a:cs typeface="Amatic SC"/>
                <a:sym typeface="Amatic SC"/>
              </a:rPr>
              <a:t>2026</a:t>
            </a:r>
            <a:endParaRPr b="1" sz="3100">
              <a:solidFill>
                <a:srgbClr val="23232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2768826" y="5703086"/>
            <a:ext cx="20223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232322"/>
                </a:solidFill>
                <a:latin typeface="Amatic SC"/>
                <a:ea typeface="Amatic SC"/>
                <a:cs typeface="Amatic SC"/>
                <a:sym typeface="Amatic SC"/>
              </a:rPr>
              <a:t>Saturday</a:t>
            </a:r>
            <a:endParaRPr b="1" sz="3100">
              <a:solidFill>
                <a:srgbClr val="23232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697936" y="8456091"/>
            <a:ext cx="4164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2323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123 Mansfield Ave Suite 123</a:t>
            </a:r>
            <a:endParaRPr sz="1600">
              <a:solidFill>
                <a:srgbClr val="2323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2323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 Angeles, CA</a:t>
            </a:r>
            <a:endParaRPr sz="1600">
              <a:solidFill>
                <a:srgbClr val="2323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