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Lst>
  <p:sldSz cy="10692000" cx="7560000"/>
  <p:notesSz cx="6858000" cy="9144000"/>
  <p:embeddedFontLst>
    <p:embeddedFont>
      <p:font typeface="Roboto Black"/>
      <p:bold r:id="rId7"/>
      <p:boldItalic r:id="rId8"/>
    </p:embeddedFont>
    <p:embeddedFont>
      <p:font typeface="Roboto Medium"/>
      <p:regular r:id="rId9"/>
      <p:bold r:id="rId10"/>
      <p:italic r:id="rId11"/>
      <p:boldItalic r:id="rId12"/>
    </p:embeddedFont>
    <p:embeddedFont>
      <p:font typeface="Roboto"/>
      <p:regular r:id="rId13"/>
      <p:bold r:id="rId14"/>
      <p:italic r:id="rId15"/>
      <p:boldItalic r:id="rId16"/>
    </p:embeddedFont>
    <p:embeddedFont>
      <p:font typeface="Roboto Light"/>
      <p:regular r:id="rId17"/>
      <p:bold r:id="rId18"/>
      <p:italic r:id="rId19"/>
      <p:boldItalic r:id="rId2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474">
          <p15:clr>
            <a:srgbClr val="747775"/>
          </p15:clr>
        </p15:guide>
        <p15:guide id="2" pos="283">
          <p15:clr>
            <a:srgbClr val="747775"/>
          </p15:clr>
        </p15:guide>
        <p15:guide id="3" pos="1531">
          <p15:clr>
            <a:srgbClr val="747775"/>
          </p15:clr>
        </p15:guide>
        <p15:guide id="4" pos="1814">
          <p15:clr>
            <a:srgbClr val="747775"/>
          </p15:clr>
        </p15:guide>
        <p15:guide id="5" pos="4445">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474" orient="horz"/>
        <p:guide pos="283"/>
        <p:guide pos="1531"/>
        <p:guide pos="1814"/>
        <p:guide pos="4445"/>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Light-boldItalic.fntdata"/><Relationship Id="rId11" Type="http://schemas.openxmlformats.org/officeDocument/2006/relationships/font" Target="fonts/RobotoMedium-italic.fntdata"/><Relationship Id="rId10" Type="http://schemas.openxmlformats.org/officeDocument/2006/relationships/font" Target="fonts/RobotoMedium-bold.fntdata"/><Relationship Id="rId13" Type="http://schemas.openxmlformats.org/officeDocument/2006/relationships/font" Target="fonts/Roboto-regular.fntdata"/><Relationship Id="rId12" Type="http://schemas.openxmlformats.org/officeDocument/2006/relationships/font" Target="fonts/RobotoMedium-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font" Target="fonts/RobotoMedium-regular.fntdata"/><Relationship Id="rId15" Type="http://schemas.openxmlformats.org/officeDocument/2006/relationships/font" Target="fonts/Roboto-italic.fntdata"/><Relationship Id="rId14" Type="http://schemas.openxmlformats.org/officeDocument/2006/relationships/font" Target="fonts/Roboto-bold.fntdata"/><Relationship Id="rId17" Type="http://schemas.openxmlformats.org/officeDocument/2006/relationships/font" Target="fonts/RobotoLight-regular.fntdata"/><Relationship Id="rId16" Type="http://schemas.openxmlformats.org/officeDocument/2006/relationships/font" Target="fonts/Roboto-boldItalic.fntdata"/><Relationship Id="rId5" Type="http://schemas.openxmlformats.org/officeDocument/2006/relationships/notesMaster" Target="notesMasters/notesMaster1.xml"/><Relationship Id="rId19" Type="http://schemas.openxmlformats.org/officeDocument/2006/relationships/font" Target="fonts/RobotoLight-italic.fntdata"/><Relationship Id="rId6" Type="http://schemas.openxmlformats.org/officeDocument/2006/relationships/slide" Target="slides/slide1.xml"/><Relationship Id="rId18" Type="http://schemas.openxmlformats.org/officeDocument/2006/relationships/font" Target="fonts/RobotoLight-bold.fntdata"/><Relationship Id="rId7" Type="http://schemas.openxmlformats.org/officeDocument/2006/relationships/font" Target="fonts/RobotoBlack-bold.fntdata"/><Relationship Id="rId8" Type="http://schemas.openxmlformats.org/officeDocument/2006/relationships/font" Target="fonts/RobotoBlack-bold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257712" y="1547778"/>
            <a:ext cx="7044600" cy="42669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257705" y="5891409"/>
            <a:ext cx="7044600" cy="1647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257705" y="2299346"/>
            <a:ext cx="7044600" cy="4081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257705" y="6552657"/>
            <a:ext cx="7044600" cy="27039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257705" y="4471058"/>
            <a:ext cx="7044600" cy="17499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257705" y="925091"/>
            <a:ext cx="7044600" cy="11904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257705" y="2395696"/>
            <a:ext cx="7044600" cy="71019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257705" y="925091"/>
            <a:ext cx="7044600" cy="11904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257705" y="2395696"/>
            <a:ext cx="3306900" cy="7101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3995291" y="2395696"/>
            <a:ext cx="3306900" cy="7101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257705" y="925091"/>
            <a:ext cx="7044600" cy="11904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257705" y="1154948"/>
            <a:ext cx="2321700" cy="15708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257705" y="2888617"/>
            <a:ext cx="2321700" cy="66090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05325" y="935745"/>
            <a:ext cx="5264700" cy="8503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3780000" y="-260"/>
            <a:ext cx="3780000" cy="10692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19508" y="2563450"/>
            <a:ext cx="3344400" cy="3081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19508" y="5826865"/>
            <a:ext cx="3344400" cy="25674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083839" y="1505164"/>
            <a:ext cx="3172200" cy="76812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257705" y="8794266"/>
            <a:ext cx="4959600" cy="12579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57705" y="925091"/>
            <a:ext cx="7044600" cy="11904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257705" y="2395696"/>
            <a:ext cx="7044600" cy="71019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ru"/>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grpSp>
        <p:nvGrpSpPr>
          <p:cNvPr id="54" name="Google Shape;54;p13"/>
          <p:cNvGrpSpPr/>
          <p:nvPr/>
        </p:nvGrpSpPr>
        <p:grpSpPr>
          <a:xfrm>
            <a:off x="0" y="0"/>
            <a:ext cx="7560000" cy="10692000"/>
            <a:chOff x="1387350" y="-62125"/>
            <a:chExt cx="7560000" cy="10692000"/>
          </a:xfrm>
        </p:grpSpPr>
        <p:sp>
          <p:nvSpPr>
            <p:cNvPr id="55" name="Google Shape;55;p13"/>
            <p:cNvSpPr/>
            <p:nvPr/>
          </p:nvSpPr>
          <p:spPr>
            <a:xfrm>
              <a:off x="3104550" y="-62125"/>
              <a:ext cx="5842800" cy="10692000"/>
            </a:xfrm>
            <a:prstGeom prst="rect">
              <a:avLst/>
            </a:prstGeom>
            <a:solidFill>
              <a:srgbClr val="F5F6F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13"/>
            <p:cNvSpPr/>
            <p:nvPr/>
          </p:nvSpPr>
          <p:spPr>
            <a:xfrm>
              <a:off x="1387350" y="-62125"/>
              <a:ext cx="2430000" cy="106920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7" name="Google Shape;57;p13"/>
          <p:cNvGrpSpPr/>
          <p:nvPr/>
        </p:nvGrpSpPr>
        <p:grpSpPr>
          <a:xfrm>
            <a:off x="451925" y="604875"/>
            <a:ext cx="6604800" cy="1735050"/>
            <a:chOff x="451925" y="604875"/>
            <a:chExt cx="6604800" cy="1735050"/>
          </a:xfrm>
        </p:grpSpPr>
        <p:sp>
          <p:nvSpPr>
            <p:cNvPr id="58" name="Google Shape;58;p13"/>
            <p:cNvSpPr/>
            <p:nvPr/>
          </p:nvSpPr>
          <p:spPr>
            <a:xfrm>
              <a:off x="451925" y="743925"/>
              <a:ext cx="6604800" cy="1596000"/>
            </a:xfrm>
            <a:prstGeom prst="rect">
              <a:avLst/>
            </a:prstGeom>
            <a:solidFill>
              <a:schemeClr val="lt1"/>
            </a:solidFill>
            <a:ln cap="flat" cmpd="sng" w="19050">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13"/>
            <p:cNvSpPr/>
            <p:nvPr/>
          </p:nvSpPr>
          <p:spPr>
            <a:xfrm>
              <a:off x="848200" y="604875"/>
              <a:ext cx="1581900" cy="3684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60" name="Google Shape;60;p13"/>
          <p:cNvPicPr preferRelativeResize="0"/>
          <p:nvPr/>
        </p:nvPicPr>
        <p:blipFill>
          <a:blip r:embed="rId3">
            <a:alphaModFix/>
          </a:blip>
          <a:stretch>
            <a:fillRect/>
          </a:stretch>
        </p:blipFill>
        <p:spPr>
          <a:xfrm>
            <a:off x="4646875" y="0"/>
            <a:ext cx="2014550" cy="1946725"/>
          </a:xfrm>
          <a:prstGeom prst="rect">
            <a:avLst/>
          </a:prstGeom>
          <a:noFill/>
          <a:ln>
            <a:noFill/>
          </a:ln>
        </p:spPr>
      </p:pic>
      <p:sp>
        <p:nvSpPr>
          <p:cNvPr id="61" name="Google Shape;61;p13"/>
          <p:cNvSpPr txBox="1"/>
          <p:nvPr/>
        </p:nvSpPr>
        <p:spPr>
          <a:xfrm>
            <a:off x="848210" y="444953"/>
            <a:ext cx="3775200" cy="1293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ru" sz="3600">
                <a:solidFill>
                  <a:srgbClr val="2D2D2D"/>
                </a:solidFill>
                <a:latin typeface="Roboto Medium"/>
                <a:ea typeface="Roboto Medium"/>
                <a:cs typeface="Roboto Medium"/>
                <a:sym typeface="Roboto Medium"/>
              </a:rPr>
              <a:t>EMILY </a:t>
            </a:r>
            <a:endParaRPr sz="3600">
              <a:solidFill>
                <a:srgbClr val="2D2D2D"/>
              </a:solidFill>
              <a:latin typeface="Roboto Medium"/>
              <a:ea typeface="Roboto Medium"/>
              <a:cs typeface="Roboto Medium"/>
              <a:sym typeface="Roboto Medium"/>
            </a:endParaRPr>
          </a:p>
          <a:p>
            <a:pPr indent="0" lvl="0" marL="0" rtl="0" algn="l">
              <a:spcBef>
                <a:spcPts val="0"/>
              </a:spcBef>
              <a:spcAft>
                <a:spcPts val="0"/>
              </a:spcAft>
              <a:buNone/>
            </a:pPr>
            <a:r>
              <a:rPr lang="ru" sz="3600">
                <a:solidFill>
                  <a:srgbClr val="2D2D2D"/>
                </a:solidFill>
                <a:latin typeface="Roboto Medium"/>
                <a:ea typeface="Roboto Medium"/>
                <a:cs typeface="Roboto Medium"/>
                <a:sym typeface="Roboto Medium"/>
              </a:rPr>
              <a:t>HARRINGTON</a:t>
            </a:r>
            <a:endParaRPr sz="3600">
              <a:solidFill>
                <a:srgbClr val="2D2D2D"/>
              </a:solidFill>
              <a:latin typeface="Roboto Medium"/>
              <a:ea typeface="Roboto Medium"/>
              <a:cs typeface="Roboto Medium"/>
              <a:sym typeface="Roboto Medium"/>
            </a:endParaRPr>
          </a:p>
        </p:txBody>
      </p:sp>
      <p:sp>
        <p:nvSpPr>
          <p:cNvPr id="62" name="Google Shape;62;p13"/>
          <p:cNvSpPr txBox="1"/>
          <p:nvPr/>
        </p:nvSpPr>
        <p:spPr>
          <a:xfrm>
            <a:off x="924410" y="1758720"/>
            <a:ext cx="3775200" cy="2154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a:solidFill>
                  <a:srgbClr val="2D2D2D"/>
                </a:solidFill>
                <a:latin typeface="Roboto Light"/>
                <a:ea typeface="Roboto Light"/>
                <a:cs typeface="Roboto Light"/>
                <a:sym typeface="Roboto Light"/>
              </a:rPr>
              <a:t> Chief Executive Officer (CEO)</a:t>
            </a:r>
            <a:endParaRPr>
              <a:solidFill>
                <a:srgbClr val="2D2D2D"/>
              </a:solidFill>
              <a:latin typeface="Roboto Light"/>
              <a:ea typeface="Roboto Light"/>
              <a:cs typeface="Roboto Light"/>
              <a:sym typeface="Roboto Light"/>
            </a:endParaRPr>
          </a:p>
        </p:txBody>
      </p:sp>
      <p:sp>
        <p:nvSpPr>
          <p:cNvPr id="63" name="Google Shape;63;p13"/>
          <p:cNvSpPr txBox="1"/>
          <p:nvPr/>
        </p:nvSpPr>
        <p:spPr>
          <a:xfrm>
            <a:off x="451925" y="2871408"/>
            <a:ext cx="1978200" cy="3639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Clr>
                <a:schemeClr val="dk1"/>
              </a:buClr>
              <a:buSzPts val="1100"/>
              <a:buFont typeface="Arial"/>
              <a:buNone/>
            </a:pPr>
            <a:r>
              <a:rPr lang="ru" sz="1100">
                <a:solidFill>
                  <a:srgbClr val="2D2D2D"/>
                </a:solidFill>
                <a:latin typeface="Roboto Black"/>
                <a:ea typeface="Roboto Black"/>
                <a:cs typeface="Roboto Black"/>
                <a:sym typeface="Roboto Black"/>
              </a:rPr>
              <a:t>To: Alex Mitchell</a:t>
            </a:r>
            <a:endParaRPr sz="1100">
              <a:solidFill>
                <a:srgbClr val="2D2D2D"/>
              </a:solidFill>
              <a:latin typeface="Roboto Black"/>
              <a:ea typeface="Roboto Black"/>
              <a:cs typeface="Roboto Black"/>
              <a:sym typeface="Roboto Black"/>
            </a:endParaRPr>
          </a:p>
          <a:p>
            <a:pPr indent="0" lvl="0" marL="0" rtl="0" algn="l">
              <a:lnSpc>
                <a:spcPct val="115000"/>
              </a:lnSpc>
              <a:spcBef>
                <a:spcPts val="0"/>
              </a:spcBef>
              <a:spcAft>
                <a:spcPts val="0"/>
              </a:spcAft>
              <a:buNone/>
            </a:pPr>
            <a:r>
              <a:rPr lang="ru" sz="1100">
                <a:solidFill>
                  <a:srgbClr val="2D2D2D"/>
                </a:solidFill>
                <a:latin typeface="Roboto Light"/>
                <a:ea typeface="Roboto Light"/>
                <a:cs typeface="Roboto Light"/>
                <a:sym typeface="Roboto Light"/>
              </a:rPr>
              <a:t>Director of Partnerships</a:t>
            </a:r>
            <a:endParaRPr sz="1100">
              <a:solidFill>
                <a:srgbClr val="2D2D2D"/>
              </a:solidFill>
              <a:latin typeface="Roboto"/>
              <a:ea typeface="Roboto"/>
              <a:cs typeface="Roboto"/>
              <a:sym typeface="Roboto"/>
            </a:endParaRPr>
          </a:p>
        </p:txBody>
      </p:sp>
      <p:sp>
        <p:nvSpPr>
          <p:cNvPr id="64" name="Google Shape;64;p13"/>
          <p:cNvSpPr txBox="1"/>
          <p:nvPr/>
        </p:nvSpPr>
        <p:spPr>
          <a:xfrm>
            <a:off x="451925" y="3531608"/>
            <a:ext cx="1978200" cy="5586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lang="ru" sz="1100">
                <a:solidFill>
                  <a:srgbClr val="2D2D2D"/>
                </a:solidFill>
                <a:latin typeface="Roboto Light"/>
                <a:ea typeface="Roboto Light"/>
                <a:cs typeface="Roboto Light"/>
                <a:sym typeface="Roboto Light"/>
              </a:rPr>
              <a:t>Mitchell@nexustech.com</a:t>
            </a:r>
            <a:endParaRPr sz="1100">
              <a:solidFill>
                <a:srgbClr val="2D2D2D"/>
              </a:solidFill>
              <a:latin typeface="Roboto Light"/>
              <a:ea typeface="Roboto Light"/>
              <a:cs typeface="Roboto Light"/>
              <a:sym typeface="Roboto Light"/>
            </a:endParaRPr>
          </a:p>
          <a:p>
            <a:pPr indent="0" lvl="0" marL="0" rtl="0" algn="l">
              <a:lnSpc>
                <a:spcPct val="115000"/>
              </a:lnSpc>
              <a:spcBef>
                <a:spcPts val="0"/>
              </a:spcBef>
              <a:spcAft>
                <a:spcPts val="0"/>
              </a:spcAft>
              <a:buNone/>
            </a:pPr>
            <a:r>
              <a:rPr lang="ru" sz="1100">
                <a:solidFill>
                  <a:srgbClr val="2D2D2D"/>
                </a:solidFill>
                <a:latin typeface="Roboto Light"/>
                <a:ea typeface="Roboto Light"/>
                <a:cs typeface="Roboto Light"/>
                <a:sym typeface="Roboto Light"/>
              </a:rPr>
              <a:t>+1 (555) 987-6543</a:t>
            </a:r>
            <a:endParaRPr sz="1100">
              <a:solidFill>
                <a:srgbClr val="2D2D2D"/>
              </a:solidFill>
              <a:latin typeface="Roboto Light"/>
              <a:ea typeface="Roboto Light"/>
              <a:cs typeface="Roboto Light"/>
              <a:sym typeface="Roboto Light"/>
            </a:endParaRPr>
          </a:p>
          <a:p>
            <a:pPr indent="0" lvl="0" marL="0" rtl="0" algn="l">
              <a:lnSpc>
                <a:spcPct val="115000"/>
              </a:lnSpc>
              <a:spcBef>
                <a:spcPts val="0"/>
              </a:spcBef>
              <a:spcAft>
                <a:spcPts val="0"/>
              </a:spcAft>
              <a:buNone/>
            </a:pPr>
            <a:r>
              <a:rPr lang="ru" sz="1100">
                <a:solidFill>
                  <a:srgbClr val="2D2D2D"/>
                </a:solidFill>
                <a:latin typeface="Roboto Light"/>
                <a:ea typeface="Roboto Light"/>
                <a:cs typeface="Roboto Light"/>
                <a:sym typeface="Roboto Light"/>
              </a:rPr>
              <a:t>Linkville, Techland, ZIP161</a:t>
            </a:r>
            <a:endParaRPr sz="1100">
              <a:solidFill>
                <a:srgbClr val="2D2D2D"/>
              </a:solidFill>
              <a:latin typeface="Roboto Light"/>
              <a:ea typeface="Roboto Light"/>
              <a:cs typeface="Roboto Light"/>
              <a:sym typeface="Roboto Light"/>
            </a:endParaRPr>
          </a:p>
        </p:txBody>
      </p:sp>
      <p:sp>
        <p:nvSpPr>
          <p:cNvPr id="65" name="Google Shape;65;p13"/>
          <p:cNvSpPr txBox="1"/>
          <p:nvPr/>
        </p:nvSpPr>
        <p:spPr>
          <a:xfrm>
            <a:off x="451925" y="8749095"/>
            <a:ext cx="1978200" cy="5586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lang="ru" sz="1100">
                <a:solidFill>
                  <a:srgbClr val="2D2D2D"/>
                </a:solidFill>
                <a:latin typeface="Roboto Light"/>
                <a:ea typeface="Roboto Light"/>
                <a:cs typeface="Roboto Light"/>
                <a:sym typeface="Roboto Light"/>
              </a:rPr>
              <a:t>+1 (555) 123-4567 </a:t>
            </a:r>
            <a:endParaRPr sz="1100">
              <a:solidFill>
                <a:srgbClr val="2D2D2D"/>
              </a:solidFill>
              <a:latin typeface="Roboto Light"/>
              <a:ea typeface="Roboto Light"/>
              <a:cs typeface="Roboto Light"/>
              <a:sym typeface="Roboto Light"/>
            </a:endParaRPr>
          </a:p>
          <a:p>
            <a:pPr indent="0" lvl="0" marL="0" rtl="0" algn="l">
              <a:lnSpc>
                <a:spcPct val="115000"/>
              </a:lnSpc>
              <a:spcBef>
                <a:spcPts val="0"/>
              </a:spcBef>
              <a:spcAft>
                <a:spcPts val="0"/>
              </a:spcAft>
              <a:buNone/>
            </a:pPr>
            <a:r>
              <a:rPr lang="ru" sz="1100">
                <a:solidFill>
                  <a:srgbClr val="2D2D2D"/>
                </a:solidFill>
                <a:latin typeface="Roboto Light"/>
                <a:ea typeface="Roboto Light"/>
                <a:cs typeface="Roboto Light"/>
                <a:sym typeface="Roboto Light"/>
              </a:rPr>
              <a:t>collins@innovatehub.com</a:t>
            </a:r>
            <a:endParaRPr sz="1100">
              <a:solidFill>
                <a:srgbClr val="2D2D2D"/>
              </a:solidFill>
              <a:latin typeface="Roboto Light"/>
              <a:ea typeface="Roboto Light"/>
              <a:cs typeface="Roboto Light"/>
              <a:sym typeface="Roboto Light"/>
            </a:endParaRPr>
          </a:p>
          <a:p>
            <a:pPr indent="0" lvl="0" marL="0" rtl="0" algn="l">
              <a:lnSpc>
                <a:spcPct val="115000"/>
              </a:lnSpc>
              <a:spcBef>
                <a:spcPts val="0"/>
              </a:spcBef>
              <a:spcAft>
                <a:spcPts val="0"/>
              </a:spcAft>
              <a:buNone/>
            </a:pPr>
            <a:r>
              <a:rPr lang="ru" sz="1100">
                <a:solidFill>
                  <a:srgbClr val="2D2D2D"/>
                </a:solidFill>
                <a:latin typeface="Roboto Light"/>
                <a:ea typeface="Roboto Light"/>
                <a:cs typeface="Roboto Light"/>
                <a:sym typeface="Roboto Light"/>
              </a:rPr>
              <a:t>www.innovatehub.com</a:t>
            </a:r>
            <a:endParaRPr sz="1100">
              <a:solidFill>
                <a:srgbClr val="2D2D2D"/>
              </a:solidFill>
              <a:latin typeface="Roboto Light"/>
              <a:ea typeface="Roboto Light"/>
              <a:cs typeface="Roboto Light"/>
              <a:sym typeface="Roboto Light"/>
            </a:endParaRPr>
          </a:p>
        </p:txBody>
      </p:sp>
      <p:sp>
        <p:nvSpPr>
          <p:cNvPr id="66" name="Google Shape;66;p13"/>
          <p:cNvSpPr txBox="1"/>
          <p:nvPr/>
        </p:nvSpPr>
        <p:spPr>
          <a:xfrm>
            <a:off x="451925" y="9563086"/>
            <a:ext cx="1978200" cy="1692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lang="ru" sz="1100">
                <a:solidFill>
                  <a:srgbClr val="2D2D2D"/>
                </a:solidFill>
                <a:latin typeface="Roboto Black"/>
                <a:ea typeface="Roboto Black"/>
                <a:cs typeface="Roboto Black"/>
                <a:sym typeface="Roboto Black"/>
              </a:rPr>
              <a:t>01 September 2024</a:t>
            </a:r>
            <a:endParaRPr sz="1100">
              <a:solidFill>
                <a:srgbClr val="2D2D2D"/>
              </a:solidFill>
              <a:latin typeface="Roboto Black"/>
              <a:ea typeface="Roboto Black"/>
              <a:cs typeface="Roboto Black"/>
              <a:sym typeface="Roboto Black"/>
            </a:endParaRPr>
          </a:p>
        </p:txBody>
      </p:sp>
      <p:sp>
        <p:nvSpPr>
          <p:cNvPr id="67" name="Google Shape;67;p13"/>
          <p:cNvSpPr txBox="1"/>
          <p:nvPr/>
        </p:nvSpPr>
        <p:spPr>
          <a:xfrm>
            <a:off x="2880000" y="2871408"/>
            <a:ext cx="1978200" cy="1692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lang="ru" sz="1100">
                <a:latin typeface="Roboto"/>
                <a:ea typeface="Roboto"/>
                <a:cs typeface="Roboto"/>
                <a:sym typeface="Roboto"/>
              </a:rPr>
              <a:t>Dear </a:t>
            </a:r>
            <a:r>
              <a:rPr lang="ru" sz="1100">
                <a:latin typeface="Roboto Black"/>
                <a:ea typeface="Roboto Black"/>
                <a:cs typeface="Roboto Black"/>
                <a:sym typeface="Roboto Black"/>
              </a:rPr>
              <a:t>Alex Mitchell,</a:t>
            </a:r>
            <a:endParaRPr sz="1100">
              <a:latin typeface="Roboto"/>
              <a:ea typeface="Roboto"/>
              <a:cs typeface="Roboto"/>
              <a:sym typeface="Roboto"/>
            </a:endParaRPr>
          </a:p>
        </p:txBody>
      </p:sp>
      <p:sp>
        <p:nvSpPr>
          <p:cNvPr id="68" name="Google Shape;68;p13"/>
          <p:cNvSpPr txBox="1"/>
          <p:nvPr/>
        </p:nvSpPr>
        <p:spPr>
          <a:xfrm>
            <a:off x="2880000" y="3288550"/>
            <a:ext cx="4176900" cy="5858400"/>
          </a:xfrm>
          <a:prstGeom prst="rect">
            <a:avLst/>
          </a:prstGeom>
          <a:noFill/>
          <a:ln>
            <a:noFill/>
          </a:ln>
        </p:spPr>
        <p:txBody>
          <a:bodyPr anchorCtr="0" anchor="t" bIns="0" lIns="0" spcFirstLastPara="1" rIns="0" wrap="square" tIns="0">
            <a:spAutoFit/>
          </a:bodyPr>
          <a:lstStyle/>
          <a:p>
            <a:pPr indent="0" lvl="0" marL="0" rtl="0" algn="l">
              <a:lnSpc>
                <a:spcPct val="120000"/>
              </a:lnSpc>
              <a:spcBef>
                <a:spcPts val="0"/>
              </a:spcBef>
              <a:spcAft>
                <a:spcPts val="0"/>
              </a:spcAft>
              <a:buNone/>
            </a:pPr>
            <a:r>
              <a:rPr lang="ru" sz="1100">
                <a:solidFill>
                  <a:srgbClr val="2D2D2D"/>
                </a:solidFill>
                <a:latin typeface="Roboto"/>
                <a:ea typeface="Roboto"/>
                <a:cs typeface="Roboto"/>
                <a:sym typeface="Roboto"/>
              </a:rPr>
              <a:t>I hope this letter finds you well. We are excited to reach out to you on behalf of [Your Company Name]. As a respected leader in the [your industry or field], we are dedicated to delivering innovative solutions and exceptional service.</a:t>
            </a:r>
            <a:endParaRPr sz="1100">
              <a:solidFill>
                <a:srgbClr val="2D2D2D"/>
              </a:solidFill>
              <a:latin typeface="Roboto Light"/>
              <a:ea typeface="Roboto Light"/>
              <a:cs typeface="Roboto Light"/>
              <a:sym typeface="Roboto Light"/>
            </a:endParaRPr>
          </a:p>
          <a:p>
            <a:pPr indent="0" lvl="0" marL="0" rtl="0" algn="l">
              <a:lnSpc>
                <a:spcPct val="120000"/>
              </a:lnSpc>
              <a:spcBef>
                <a:spcPts val="0"/>
              </a:spcBef>
              <a:spcAft>
                <a:spcPts val="0"/>
              </a:spcAft>
              <a:buNone/>
            </a:pPr>
            <a:r>
              <a:t/>
            </a:r>
            <a:endParaRPr sz="1100">
              <a:solidFill>
                <a:srgbClr val="2D2D2D"/>
              </a:solidFill>
              <a:latin typeface="Roboto"/>
              <a:ea typeface="Roboto"/>
              <a:cs typeface="Roboto"/>
              <a:sym typeface="Roboto"/>
            </a:endParaRPr>
          </a:p>
          <a:p>
            <a:pPr indent="0" lvl="0" marL="0" rtl="0" algn="l">
              <a:lnSpc>
                <a:spcPct val="120000"/>
              </a:lnSpc>
              <a:spcBef>
                <a:spcPts val="0"/>
              </a:spcBef>
              <a:spcAft>
                <a:spcPts val="0"/>
              </a:spcAft>
              <a:buNone/>
            </a:pPr>
            <a:r>
              <a:rPr lang="ru" sz="1100">
                <a:solidFill>
                  <a:srgbClr val="2D2D2D"/>
                </a:solidFill>
                <a:latin typeface="Roboto"/>
                <a:ea typeface="Roboto"/>
                <a:cs typeface="Roboto"/>
                <a:sym typeface="Roboto"/>
              </a:rPr>
              <a:t>At [Your Company Name], we are driven by our commitment to [briefly describe your company's mission or core values]. With a talented team of professionals and a track record of success, we have consistently [mention any notable achievements, projects, or partnerships]. Our overarching goal is to [describe your company's overarching objective or vision].</a:t>
            </a:r>
            <a:endParaRPr sz="1100">
              <a:solidFill>
                <a:srgbClr val="2D2D2D"/>
              </a:solidFill>
              <a:latin typeface="Roboto"/>
              <a:ea typeface="Roboto"/>
              <a:cs typeface="Roboto"/>
              <a:sym typeface="Roboto"/>
            </a:endParaRPr>
          </a:p>
          <a:p>
            <a:pPr indent="0" lvl="0" marL="0" rtl="0" algn="l">
              <a:lnSpc>
                <a:spcPct val="120000"/>
              </a:lnSpc>
              <a:spcBef>
                <a:spcPts val="0"/>
              </a:spcBef>
              <a:spcAft>
                <a:spcPts val="0"/>
              </a:spcAft>
              <a:buNone/>
            </a:pPr>
            <a:r>
              <a:rPr lang="ru" sz="1100">
                <a:solidFill>
                  <a:srgbClr val="2D2D2D"/>
                </a:solidFill>
                <a:latin typeface="Roboto"/>
                <a:ea typeface="Roboto"/>
                <a:cs typeface="Roboto"/>
                <a:sym typeface="Roboto"/>
              </a:rPr>
              <a:t> </a:t>
            </a:r>
            <a:endParaRPr sz="1100">
              <a:solidFill>
                <a:srgbClr val="2D2D2D"/>
              </a:solidFill>
              <a:latin typeface="Roboto"/>
              <a:ea typeface="Roboto"/>
              <a:cs typeface="Roboto"/>
              <a:sym typeface="Roboto"/>
            </a:endParaRPr>
          </a:p>
          <a:p>
            <a:pPr indent="0" lvl="0" marL="0" rtl="0" algn="l">
              <a:lnSpc>
                <a:spcPct val="120000"/>
              </a:lnSpc>
              <a:spcBef>
                <a:spcPts val="0"/>
              </a:spcBef>
              <a:spcAft>
                <a:spcPts val="0"/>
              </a:spcAft>
              <a:buNone/>
            </a:pPr>
            <a:r>
              <a:rPr lang="ru" sz="1100">
                <a:solidFill>
                  <a:srgbClr val="2D2D2D"/>
                </a:solidFill>
                <a:latin typeface="Roboto"/>
                <a:ea typeface="Roboto"/>
                <a:cs typeface="Roboto"/>
                <a:sym typeface="Roboto"/>
              </a:rPr>
              <a:t>Your company's focus on mention a specific quality or accomplishment] strongly resonates with our values and aspirations.</a:t>
            </a:r>
            <a:endParaRPr sz="1100">
              <a:solidFill>
                <a:srgbClr val="2D2D2D"/>
              </a:solidFill>
              <a:latin typeface="Roboto"/>
              <a:ea typeface="Roboto"/>
              <a:cs typeface="Roboto"/>
              <a:sym typeface="Roboto"/>
            </a:endParaRPr>
          </a:p>
          <a:p>
            <a:pPr indent="0" lvl="0" marL="0" rtl="0" algn="l">
              <a:lnSpc>
                <a:spcPct val="120000"/>
              </a:lnSpc>
              <a:spcBef>
                <a:spcPts val="0"/>
              </a:spcBef>
              <a:spcAft>
                <a:spcPts val="0"/>
              </a:spcAft>
              <a:buNone/>
            </a:pPr>
            <a:r>
              <a:rPr lang="ru" sz="1100">
                <a:solidFill>
                  <a:srgbClr val="2D2D2D"/>
                </a:solidFill>
                <a:latin typeface="Roboto"/>
                <a:ea typeface="Roboto"/>
                <a:cs typeface="Roboto"/>
                <a:sym typeface="Roboto"/>
              </a:rPr>
              <a:t>We would be honored to schedule a meeting at your convenience.</a:t>
            </a:r>
            <a:endParaRPr sz="1100">
              <a:solidFill>
                <a:srgbClr val="2D2D2D"/>
              </a:solidFill>
              <a:latin typeface="Roboto"/>
              <a:ea typeface="Roboto"/>
              <a:cs typeface="Roboto"/>
              <a:sym typeface="Roboto"/>
            </a:endParaRPr>
          </a:p>
          <a:p>
            <a:pPr indent="0" lvl="0" marL="0" rtl="0" algn="l">
              <a:lnSpc>
                <a:spcPct val="120000"/>
              </a:lnSpc>
              <a:spcBef>
                <a:spcPts val="0"/>
              </a:spcBef>
              <a:spcAft>
                <a:spcPts val="0"/>
              </a:spcAft>
              <a:buNone/>
            </a:pPr>
            <a:r>
              <a:t/>
            </a:r>
            <a:endParaRPr sz="1100">
              <a:solidFill>
                <a:srgbClr val="2D2D2D"/>
              </a:solidFill>
              <a:latin typeface="Roboto"/>
              <a:ea typeface="Roboto"/>
              <a:cs typeface="Roboto"/>
              <a:sym typeface="Roboto"/>
            </a:endParaRPr>
          </a:p>
          <a:p>
            <a:pPr indent="0" lvl="0" marL="0" rtl="0" algn="l">
              <a:lnSpc>
                <a:spcPct val="120000"/>
              </a:lnSpc>
              <a:spcBef>
                <a:spcPts val="0"/>
              </a:spcBef>
              <a:spcAft>
                <a:spcPts val="0"/>
              </a:spcAft>
              <a:buNone/>
            </a:pPr>
            <a:r>
              <a:rPr lang="ru" sz="1100">
                <a:solidFill>
                  <a:srgbClr val="2D2D2D"/>
                </a:solidFill>
                <a:latin typeface="Roboto"/>
                <a:ea typeface="Roboto"/>
                <a:cs typeface="Roboto"/>
                <a:sym typeface="Roboto"/>
              </a:rPr>
              <a:t>Whether it involves [outline potential collaborative areas such as joint projects, strategic partnerships, or product development], we are enthusiastic about the opportunity to leverage our collective expertise for mutual success.</a:t>
            </a:r>
            <a:endParaRPr sz="1100">
              <a:solidFill>
                <a:srgbClr val="2D2D2D"/>
              </a:solidFill>
              <a:latin typeface="Roboto"/>
              <a:ea typeface="Roboto"/>
              <a:cs typeface="Roboto"/>
              <a:sym typeface="Roboto"/>
            </a:endParaRPr>
          </a:p>
          <a:p>
            <a:pPr indent="0" lvl="0" marL="0" rtl="0" algn="l">
              <a:lnSpc>
                <a:spcPct val="120000"/>
              </a:lnSpc>
              <a:spcBef>
                <a:spcPts val="0"/>
              </a:spcBef>
              <a:spcAft>
                <a:spcPts val="0"/>
              </a:spcAft>
              <a:buNone/>
            </a:pPr>
            <a:r>
              <a:t/>
            </a:r>
            <a:endParaRPr sz="1100">
              <a:solidFill>
                <a:srgbClr val="2D2D2D"/>
              </a:solidFill>
              <a:latin typeface="Roboto"/>
              <a:ea typeface="Roboto"/>
              <a:cs typeface="Roboto"/>
              <a:sym typeface="Roboto"/>
            </a:endParaRPr>
          </a:p>
          <a:p>
            <a:pPr indent="0" lvl="0" marL="0" rtl="0" algn="l">
              <a:lnSpc>
                <a:spcPct val="120000"/>
              </a:lnSpc>
              <a:spcBef>
                <a:spcPts val="0"/>
              </a:spcBef>
              <a:spcAft>
                <a:spcPts val="0"/>
              </a:spcAft>
              <a:buNone/>
            </a:pPr>
            <a:r>
              <a:rPr lang="ru" sz="1100">
                <a:solidFill>
                  <a:srgbClr val="2D2D2D"/>
                </a:solidFill>
                <a:latin typeface="Roboto"/>
                <a:ea typeface="Roboto"/>
                <a:cs typeface="Roboto"/>
                <a:sym typeface="Roboto"/>
              </a:rPr>
              <a:t>We would greatly appreciate the opportunity to further explore these possibilities and discuss how we can create value together. Please don't hesitate to contact us via email at. We would be honored to schedule a meeting at your convenience.</a:t>
            </a:r>
            <a:endParaRPr sz="1100">
              <a:solidFill>
                <a:srgbClr val="2D2D2D"/>
              </a:solidFill>
              <a:latin typeface="Roboto"/>
              <a:ea typeface="Roboto"/>
              <a:cs typeface="Roboto"/>
              <a:sym typeface="Roboto"/>
            </a:endParaRPr>
          </a:p>
          <a:p>
            <a:pPr indent="0" lvl="0" marL="0" rtl="0" algn="l">
              <a:lnSpc>
                <a:spcPct val="120000"/>
              </a:lnSpc>
              <a:spcBef>
                <a:spcPts val="0"/>
              </a:spcBef>
              <a:spcAft>
                <a:spcPts val="0"/>
              </a:spcAft>
              <a:buNone/>
            </a:pPr>
            <a:r>
              <a:t/>
            </a:r>
            <a:endParaRPr sz="1100">
              <a:solidFill>
                <a:srgbClr val="2D2D2D"/>
              </a:solidFill>
              <a:latin typeface="Roboto"/>
              <a:ea typeface="Roboto"/>
              <a:cs typeface="Roboto"/>
              <a:sym typeface="Roboto"/>
            </a:endParaRPr>
          </a:p>
          <a:p>
            <a:pPr indent="0" lvl="0" marL="0" rtl="0" algn="l">
              <a:lnSpc>
                <a:spcPct val="120000"/>
              </a:lnSpc>
              <a:spcBef>
                <a:spcPts val="0"/>
              </a:spcBef>
              <a:spcAft>
                <a:spcPts val="0"/>
              </a:spcAft>
              <a:buNone/>
            </a:pPr>
            <a:r>
              <a:rPr lang="ru" sz="1100">
                <a:solidFill>
                  <a:srgbClr val="2D2D2D"/>
                </a:solidFill>
                <a:latin typeface="Roboto"/>
                <a:ea typeface="Roboto"/>
                <a:cs typeface="Roboto"/>
                <a:sym typeface="Roboto"/>
              </a:rPr>
              <a:t>Thank you for considering this collaboration. We look forward to the prospect of working together and achieving new heights.</a:t>
            </a:r>
            <a:endParaRPr sz="1100">
              <a:solidFill>
                <a:srgbClr val="2D2D2D"/>
              </a:solidFill>
              <a:latin typeface="Roboto"/>
              <a:ea typeface="Roboto"/>
              <a:cs typeface="Roboto"/>
              <a:sym typeface="Roboto"/>
            </a:endParaRPr>
          </a:p>
        </p:txBody>
      </p:sp>
      <p:sp>
        <p:nvSpPr>
          <p:cNvPr id="69" name="Google Shape;69;p13"/>
          <p:cNvSpPr txBox="1"/>
          <p:nvPr/>
        </p:nvSpPr>
        <p:spPr>
          <a:xfrm>
            <a:off x="2880000" y="9563086"/>
            <a:ext cx="1978200" cy="1692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lang="ru" sz="1100">
                <a:latin typeface="Roboto"/>
                <a:ea typeface="Roboto"/>
                <a:cs typeface="Roboto"/>
                <a:sym typeface="Roboto"/>
              </a:rPr>
              <a:t>Best regards,</a:t>
            </a:r>
            <a:r>
              <a:rPr lang="ru" sz="1100">
                <a:latin typeface="Roboto Black"/>
                <a:ea typeface="Roboto Black"/>
                <a:cs typeface="Roboto Black"/>
                <a:sym typeface="Roboto Black"/>
              </a:rPr>
              <a:t> Jessica Collins</a:t>
            </a:r>
            <a:endParaRPr sz="1100">
              <a:latin typeface="Roboto Black"/>
              <a:ea typeface="Roboto Black"/>
              <a:cs typeface="Roboto Black"/>
              <a:sym typeface="Roboto Black"/>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