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Mohave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Mohave-boldItalic.fntdata"/><Relationship Id="rId5" Type="http://schemas.openxmlformats.org/officeDocument/2006/relationships/slide" Target="slides/slide1.xml"/><Relationship Id="rId6" Type="http://schemas.openxmlformats.org/officeDocument/2006/relationships/font" Target="fonts/Mohave-regular.fntdata"/><Relationship Id="rId7" Type="http://schemas.openxmlformats.org/officeDocument/2006/relationships/font" Target="fonts/Mohave-bold.fntdata"/><Relationship Id="rId8" Type="http://schemas.openxmlformats.org/officeDocument/2006/relationships/font" Target="fonts/Mohave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2210300" y="261450"/>
            <a:ext cx="3135900" cy="593400"/>
          </a:xfrm>
          <a:prstGeom prst="roundRect">
            <a:avLst>
              <a:gd fmla="val 50000" name="adj"/>
            </a:avLst>
          </a:prstGeom>
          <a:solidFill>
            <a:srgbClr val="C5D5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2900">
                <a:solidFill>
                  <a:schemeClr val="lt1"/>
                </a:solidFill>
                <a:latin typeface="Mohave"/>
                <a:ea typeface="Mohave"/>
                <a:cs typeface="Mohave"/>
                <a:sym typeface="Mohave"/>
              </a:rPr>
              <a:t>PAYCHECK BUDGET</a:t>
            </a:r>
            <a:endParaRPr sz="2900">
              <a:solidFill>
                <a:schemeClr val="lt1"/>
              </a:solidFill>
              <a:latin typeface="Mohave"/>
              <a:ea typeface="Mohave"/>
              <a:cs typeface="Mohave"/>
              <a:sym typeface="Mohave"/>
            </a:endParaRPr>
          </a:p>
        </p:txBody>
      </p:sp>
      <p:grpSp>
        <p:nvGrpSpPr>
          <p:cNvPr id="55" name="Google Shape;55;p13"/>
          <p:cNvGrpSpPr/>
          <p:nvPr/>
        </p:nvGrpSpPr>
        <p:grpSpPr>
          <a:xfrm>
            <a:off x="316375" y="1087200"/>
            <a:ext cx="2252100" cy="283500"/>
            <a:chOff x="316375" y="1508800"/>
            <a:chExt cx="2252100" cy="283500"/>
          </a:xfrm>
        </p:grpSpPr>
        <p:sp>
          <p:nvSpPr>
            <p:cNvPr id="56" name="Google Shape;56;p13"/>
            <p:cNvSpPr/>
            <p:nvPr/>
          </p:nvSpPr>
          <p:spPr>
            <a:xfrm>
              <a:off x="316375" y="1508800"/>
              <a:ext cx="2252100" cy="283500"/>
            </a:xfrm>
            <a:prstGeom prst="roundRect">
              <a:avLst>
                <a:gd fmla="val 50000" name="adj"/>
              </a:avLst>
            </a:prstGeom>
            <a:solidFill>
              <a:srgbClr val="C5D5F3"/>
            </a:solidFill>
            <a:ln>
              <a:noFill/>
            </a:ln>
          </p:spPr>
          <p:txBody>
            <a:bodyPr anchorCtr="0" anchor="ctr" bIns="91425" lIns="54000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Mohave"/>
                  <a:ea typeface="Mohave"/>
                  <a:cs typeface="Mohave"/>
                  <a:sym typeface="Mohave"/>
                </a:rPr>
                <a:t>Paycheck Amount:</a:t>
              </a:r>
              <a:endParaRPr sz="1200"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57" name="Google Shape;57;p13"/>
            <p:cNvSpPr/>
            <p:nvPr/>
          </p:nvSpPr>
          <p:spPr>
            <a:xfrm>
              <a:off x="1803094" y="1525150"/>
              <a:ext cx="745200" cy="2508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latin typeface="Mohave"/>
                <a:ea typeface="Mohave"/>
                <a:cs typeface="Mohave"/>
                <a:sym typeface="Mohave"/>
              </a:endParaRPr>
            </a:p>
          </p:txBody>
        </p:sp>
      </p:grpSp>
      <p:grpSp>
        <p:nvGrpSpPr>
          <p:cNvPr id="58" name="Google Shape;58;p13"/>
          <p:cNvGrpSpPr/>
          <p:nvPr/>
        </p:nvGrpSpPr>
        <p:grpSpPr>
          <a:xfrm>
            <a:off x="2652200" y="1087200"/>
            <a:ext cx="2252100" cy="283500"/>
            <a:chOff x="316375" y="1508800"/>
            <a:chExt cx="2252100" cy="283500"/>
          </a:xfrm>
        </p:grpSpPr>
        <p:sp>
          <p:nvSpPr>
            <p:cNvPr id="59" name="Google Shape;59;p13"/>
            <p:cNvSpPr/>
            <p:nvPr/>
          </p:nvSpPr>
          <p:spPr>
            <a:xfrm>
              <a:off x="316375" y="1508800"/>
              <a:ext cx="2252100" cy="283500"/>
            </a:xfrm>
            <a:prstGeom prst="roundRect">
              <a:avLst>
                <a:gd fmla="val 50000" name="adj"/>
              </a:avLst>
            </a:prstGeom>
            <a:solidFill>
              <a:srgbClr val="C5D5F3"/>
            </a:solidFill>
            <a:ln>
              <a:noFill/>
            </a:ln>
          </p:spPr>
          <p:txBody>
            <a:bodyPr anchorCtr="0" anchor="ctr" bIns="91425" lIns="54000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Mohave"/>
                  <a:ea typeface="Mohave"/>
                  <a:cs typeface="Mohave"/>
                  <a:sym typeface="Mohave"/>
                </a:rPr>
                <a:t>Paycheck Date/Month:</a:t>
              </a:r>
              <a:endParaRPr sz="1200"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1803094" y="1525150"/>
              <a:ext cx="745200" cy="2508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latin typeface="Mohave"/>
                <a:ea typeface="Mohave"/>
                <a:cs typeface="Mohave"/>
                <a:sym typeface="Mohave"/>
              </a:endParaRPr>
            </a:p>
          </p:txBody>
        </p:sp>
      </p:grpSp>
      <p:grpSp>
        <p:nvGrpSpPr>
          <p:cNvPr id="61" name="Google Shape;61;p13"/>
          <p:cNvGrpSpPr/>
          <p:nvPr/>
        </p:nvGrpSpPr>
        <p:grpSpPr>
          <a:xfrm>
            <a:off x="4991525" y="1087200"/>
            <a:ext cx="2252100" cy="283500"/>
            <a:chOff x="316375" y="1508800"/>
            <a:chExt cx="2252100" cy="283500"/>
          </a:xfrm>
        </p:grpSpPr>
        <p:sp>
          <p:nvSpPr>
            <p:cNvPr id="62" name="Google Shape;62;p13"/>
            <p:cNvSpPr/>
            <p:nvPr/>
          </p:nvSpPr>
          <p:spPr>
            <a:xfrm>
              <a:off x="316375" y="1508800"/>
              <a:ext cx="2252100" cy="283500"/>
            </a:xfrm>
            <a:prstGeom prst="roundRect">
              <a:avLst>
                <a:gd fmla="val 50000" name="adj"/>
              </a:avLst>
            </a:prstGeom>
            <a:solidFill>
              <a:srgbClr val="C5D5F3"/>
            </a:solidFill>
            <a:ln>
              <a:noFill/>
            </a:ln>
          </p:spPr>
          <p:txBody>
            <a:bodyPr anchorCtr="0" anchor="ctr" bIns="91425" lIns="54000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latin typeface="Mohave"/>
                  <a:ea typeface="Mohave"/>
                  <a:cs typeface="Mohave"/>
                  <a:sym typeface="Mohave"/>
                </a:rPr>
                <a:t>Paycheck Period:</a:t>
              </a:r>
              <a:endParaRPr sz="1200"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63" name="Google Shape;63;p13"/>
            <p:cNvSpPr/>
            <p:nvPr/>
          </p:nvSpPr>
          <p:spPr>
            <a:xfrm>
              <a:off x="1803094" y="1525150"/>
              <a:ext cx="745200" cy="250800"/>
            </a:xfrm>
            <a:prstGeom prst="roundRect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latin typeface="Mohave"/>
                <a:ea typeface="Mohave"/>
                <a:cs typeface="Mohave"/>
                <a:sym typeface="Mohave"/>
              </a:endParaRPr>
            </a:p>
          </p:txBody>
        </p:sp>
      </p:grpSp>
      <p:sp>
        <p:nvSpPr>
          <p:cNvPr id="64" name="Google Shape;64;p13"/>
          <p:cNvSpPr/>
          <p:nvPr/>
        </p:nvSpPr>
        <p:spPr>
          <a:xfrm>
            <a:off x="316425" y="1527000"/>
            <a:ext cx="3373500" cy="283500"/>
          </a:xfrm>
          <a:prstGeom prst="round2SameRect">
            <a:avLst>
              <a:gd fmla="val 50000" name="adj1"/>
              <a:gd fmla="val 0" name="adj2"/>
            </a:avLst>
          </a:prstGeom>
          <a:solidFill>
            <a:srgbClr val="C5D5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latin typeface="Mohave"/>
                <a:ea typeface="Mohave"/>
                <a:cs typeface="Mohave"/>
                <a:sym typeface="Mohave"/>
              </a:rPr>
              <a:t>Income</a:t>
            </a:r>
            <a:endParaRPr sz="1200">
              <a:latin typeface="Mohave"/>
              <a:ea typeface="Mohave"/>
              <a:cs typeface="Mohave"/>
              <a:sym typeface="Mohave"/>
            </a:endParaRPr>
          </a:p>
        </p:txBody>
      </p:sp>
      <p:grpSp>
        <p:nvGrpSpPr>
          <p:cNvPr id="65" name="Google Shape;65;p13"/>
          <p:cNvGrpSpPr/>
          <p:nvPr/>
        </p:nvGrpSpPr>
        <p:grpSpPr>
          <a:xfrm>
            <a:off x="316425" y="1878250"/>
            <a:ext cx="3373500" cy="1760400"/>
            <a:chOff x="316450" y="1878250"/>
            <a:chExt cx="3373500" cy="1760400"/>
          </a:xfrm>
        </p:grpSpPr>
        <p:sp>
          <p:nvSpPr>
            <p:cNvPr id="66" name="Google Shape;66;p13"/>
            <p:cNvSpPr/>
            <p:nvPr/>
          </p:nvSpPr>
          <p:spPr>
            <a:xfrm rot="10799694">
              <a:off x="316450" y="1883081"/>
              <a:ext cx="3373500" cy="1754700"/>
            </a:xfrm>
            <a:prstGeom prst="round2SameRect">
              <a:avLst>
                <a:gd fmla="val 7617" name="adj1"/>
                <a:gd fmla="val 0" name="adj2"/>
              </a:avLst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67" name="Google Shape;67;p13"/>
            <p:cNvCxnSpPr/>
            <p:nvPr/>
          </p:nvCxnSpPr>
          <p:spPr>
            <a:xfrm>
              <a:off x="321650" y="2133639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" name="Google Shape;68;p13"/>
            <p:cNvCxnSpPr/>
            <p:nvPr/>
          </p:nvCxnSpPr>
          <p:spPr>
            <a:xfrm>
              <a:off x="321650" y="2635068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9" name="Google Shape;69;p13"/>
            <p:cNvCxnSpPr/>
            <p:nvPr/>
          </p:nvCxnSpPr>
          <p:spPr>
            <a:xfrm>
              <a:off x="321650" y="2384354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0" name="Google Shape;70;p13"/>
            <p:cNvCxnSpPr/>
            <p:nvPr/>
          </p:nvCxnSpPr>
          <p:spPr>
            <a:xfrm>
              <a:off x="321650" y="3136496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1" name="Google Shape;71;p13"/>
            <p:cNvCxnSpPr/>
            <p:nvPr/>
          </p:nvCxnSpPr>
          <p:spPr>
            <a:xfrm>
              <a:off x="321650" y="2885782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2" name="Google Shape;72;p13"/>
            <p:cNvCxnSpPr/>
            <p:nvPr/>
          </p:nvCxnSpPr>
          <p:spPr>
            <a:xfrm>
              <a:off x="321650" y="3387211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3" name="Google Shape;73;p13"/>
            <p:cNvCxnSpPr/>
            <p:nvPr/>
          </p:nvCxnSpPr>
          <p:spPr>
            <a:xfrm>
              <a:off x="1787875" y="1878250"/>
              <a:ext cx="0" cy="176040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" name="Google Shape;74;p13"/>
            <p:cNvCxnSpPr/>
            <p:nvPr/>
          </p:nvCxnSpPr>
          <p:spPr>
            <a:xfrm>
              <a:off x="2718975" y="1878250"/>
              <a:ext cx="0" cy="176040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5" name="Google Shape;75;p13"/>
          <p:cNvGrpSpPr/>
          <p:nvPr/>
        </p:nvGrpSpPr>
        <p:grpSpPr>
          <a:xfrm>
            <a:off x="317825" y="1887475"/>
            <a:ext cx="3370700" cy="1750438"/>
            <a:chOff x="316975" y="1887475"/>
            <a:chExt cx="3370700" cy="1750438"/>
          </a:xfrm>
        </p:grpSpPr>
        <p:sp>
          <p:nvSpPr>
            <p:cNvPr id="76" name="Google Shape;76;p13"/>
            <p:cNvSpPr txBox="1"/>
            <p:nvPr/>
          </p:nvSpPr>
          <p:spPr>
            <a:xfrm>
              <a:off x="316975" y="1887475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Mohave"/>
                  <a:ea typeface="Mohave"/>
                  <a:cs typeface="Mohave"/>
                  <a:sym typeface="Mohave"/>
                </a:rPr>
                <a:t>Source</a:t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77" name="Google Shape;77;p13"/>
            <p:cNvSpPr txBox="1"/>
            <p:nvPr/>
          </p:nvSpPr>
          <p:spPr>
            <a:xfrm>
              <a:off x="1787875" y="1887475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Mohave"/>
                  <a:ea typeface="Mohave"/>
                  <a:cs typeface="Mohave"/>
                  <a:sym typeface="Mohave"/>
                </a:rPr>
                <a:t>Budget</a:t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78" name="Google Shape;78;p13"/>
            <p:cNvSpPr txBox="1"/>
            <p:nvPr/>
          </p:nvSpPr>
          <p:spPr>
            <a:xfrm>
              <a:off x="2718975" y="1887475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Mohave"/>
                  <a:ea typeface="Mohave"/>
                  <a:cs typeface="Mohave"/>
                  <a:sym typeface="Mohave"/>
                </a:rPr>
                <a:t>Actual</a:t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79" name="Google Shape;79;p13"/>
            <p:cNvSpPr txBox="1"/>
            <p:nvPr/>
          </p:nvSpPr>
          <p:spPr>
            <a:xfrm>
              <a:off x="316975" y="3391613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Mohave"/>
                  <a:ea typeface="Mohave"/>
                  <a:cs typeface="Mohave"/>
                  <a:sym typeface="Mohave"/>
                </a:rPr>
                <a:t>Total</a:t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80" name="Google Shape;80;p13"/>
            <p:cNvSpPr txBox="1"/>
            <p:nvPr/>
          </p:nvSpPr>
          <p:spPr>
            <a:xfrm>
              <a:off x="316975" y="2138075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81" name="Google Shape;81;p13"/>
            <p:cNvSpPr txBox="1"/>
            <p:nvPr/>
          </p:nvSpPr>
          <p:spPr>
            <a:xfrm>
              <a:off x="1787875" y="2138075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82" name="Google Shape;82;p13"/>
            <p:cNvSpPr txBox="1"/>
            <p:nvPr/>
          </p:nvSpPr>
          <p:spPr>
            <a:xfrm>
              <a:off x="2718975" y="2138075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83" name="Google Shape;83;p13"/>
            <p:cNvSpPr txBox="1"/>
            <p:nvPr/>
          </p:nvSpPr>
          <p:spPr>
            <a:xfrm>
              <a:off x="316975" y="2386563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84" name="Google Shape;84;p13"/>
            <p:cNvSpPr txBox="1"/>
            <p:nvPr/>
          </p:nvSpPr>
          <p:spPr>
            <a:xfrm>
              <a:off x="1787875" y="2386563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85" name="Google Shape;85;p13"/>
            <p:cNvSpPr txBox="1"/>
            <p:nvPr/>
          </p:nvSpPr>
          <p:spPr>
            <a:xfrm>
              <a:off x="2718975" y="2386563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86" name="Google Shape;86;p13"/>
            <p:cNvSpPr txBox="1"/>
            <p:nvPr/>
          </p:nvSpPr>
          <p:spPr>
            <a:xfrm>
              <a:off x="316975" y="2637275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87" name="Google Shape;87;p13"/>
            <p:cNvSpPr txBox="1"/>
            <p:nvPr/>
          </p:nvSpPr>
          <p:spPr>
            <a:xfrm>
              <a:off x="1787875" y="2637275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88" name="Google Shape;88;p13"/>
            <p:cNvSpPr txBox="1"/>
            <p:nvPr/>
          </p:nvSpPr>
          <p:spPr>
            <a:xfrm>
              <a:off x="2718975" y="2637275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89" name="Google Shape;89;p13"/>
            <p:cNvSpPr txBox="1"/>
            <p:nvPr/>
          </p:nvSpPr>
          <p:spPr>
            <a:xfrm>
              <a:off x="316975" y="2887988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90" name="Google Shape;90;p13"/>
            <p:cNvSpPr txBox="1"/>
            <p:nvPr/>
          </p:nvSpPr>
          <p:spPr>
            <a:xfrm>
              <a:off x="1787875" y="2887988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91" name="Google Shape;91;p13"/>
            <p:cNvSpPr txBox="1"/>
            <p:nvPr/>
          </p:nvSpPr>
          <p:spPr>
            <a:xfrm>
              <a:off x="2718975" y="2887988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92" name="Google Shape;92;p13"/>
            <p:cNvSpPr txBox="1"/>
            <p:nvPr/>
          </p:nvSpPr>
          <p:spPr>
            <a:xfrm>
              <a:off x="316975" y="3136463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93" name="Google Shape;93;p13"/>
            <p:cNvSpPr txBox="1"/>
            <p:nvPr/>
          </p:nvSpPr>
          <p:spPr>
            <a:xfrm>
              <a:off x="1787875" y="3136463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94" name="Google Shape;94;p13"/>
            <p:cNvSpPr txBox="1"/>
            <p:nvPr/>
          </p:nvSpPr>
          <p:spPr>
            <a:xfrm>
              <a:off x="2718975" y="3136463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95" name="Google Shape;95;p13"/>
            <p:cNvSpPr txBox="1"/>
            <p:nvPr/>
          </p:nvSpPr>
          <p:spPr>
            <a:xfrm>
              <a:off x="1787875" y="3391613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96" name="Google Shape;96;p13"/>
            <p:cNvSpPr txBox="1"/>
            <p:nvPr/>
          </p:nvSpPr>
          <p:spPr>
            <a:xfrm>
              <a:off x="2718975" y="3391613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</p:grpSp>
      <p:sp>
        <p:nvSpPr>
          <p:cNvPr id="97" name="Google Shape;97;p13"/>
          <p:cNvSpPr/>
          <p:nvPr/>
        </p:nvSpPr>
        <p:spPr>
          <a:xfrm>
            <a:off x="3870100" y="1527000"/>
            <a:ext cx="3373500" cy="283500"/>
          </a:xfrm>
          <a:prstGeom prst="round2SameRect">
            <a:avLst>
              <a:gd fmla="val 50000" name="adj1"/>
              <a:gd fmla="val 0" name="adj2"/>
            </a:avLst>
          </a:prstGeom>
          <a:solidFill>
            <a:srgbClr val="C5D5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latin typeface="Mohave"/>
                <a:ea typeface="Mohave"/>
                <a:cs typeface="Mohave"/>
                <a:sym typeface="Mohave"/>
              </a:rPr>
              <a:t>Savings</a:t>
            </a:r>
            <a:endParaRPr sz="1200">
              <a:latin typeface="Mohave"/>
              <a:ea typeface="Mohave"/>
              <a:cs typeface="Mohave"/>
              <a:sym typeface="Mohave"/>
            </a:endParaRPr>
          </a:p>
        </p:txBody>
      </p:sp>
      <p:grpSp>
        <p:nvGrpSpPr>
          <p:cNvPr id="98" name="Google Shape;98;p13"/>
          <p:cNvGrpSpPr/>
          <p:nvPr/>
        </p:nvGrpSpPr>
        <p:grpSpPr>
          <a:xfrm>
            <a:off x="3870100" y="1878250"/>
            <a:ext cx="3373500" cy="1760400"/>
            <a:chOff x="3870125" y="1878250"/>
            <a:chExt cx="3373500" cy="1760400"/>
          </a:xfrm>
        </p:grpSpPr>
        <p:sp>
          <p:nvSpPr>
            <p:cNvPr id="99" name="Google Shape;99;p13"/>
            <p:cNvSpPr/>
            <p:nvPr/>
          </p:nvSpPr>
          <p:spPr>
            <a:xfrm rot="10799694">
              <a:off x="3870125" y="1883081"/>
              <a:ext cx="3373500" cy="1754700"/>
            </a:xfrm>
            <a:prstGeom prst="round2SameRect">
              <a:avLst>
                <a:gd fmla="val 7617" name="adj1"/>
                <a:gd fmla="val 0" name="adj2"/>
              </a:avLst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00" name="Google Shape;100;p13"/>
            <p:cNvCxnSpPr/>
            <p:nvPr/>
          </p:nvCxnSpPr>
          <p:spPr>
            <a:xfrm>
              <a:off x="3875325" y="2133639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1" name="Google Shape;101;p13"/>
            <p:cNvCxnSpPr/>
            <p:nvPr/>
          </p:nvCxnSpPr>
          <p:spPr>
            <a:xfrm>
              <a:off x="3875325" y="2635068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2" name="Google Shape;102;p13"/>
            <p:cNvCxnSpPr/>
            <p:nvPr/>
          </p:nvCxnSpPr>
          <p:spPr>
            <a:xfrm>
              <a:off x="3875325" y="2384354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3" name="Google Shape;103;p13"/>
            <p:cNvCxnSpPr/>
            <p:nvPr/>
          </p:nvCxnSpPr>
          <p:spPr>
            <a:xfrm>
              <a:off x="3875325" y="3136496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4" name="Google Shape;104;p13"/>
            <p:cNvCxnSpPr/>
            <p:nvPr/>
          </p:nvCxnSpPr>
          <p:spPr>
            <a:xfrm>
              <a:off x="3875325" y="2885782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5" name="Google Shape;105;p13"/>
            <p:cNvCxnSpPr/>
            <p:nvPr/>
          </p:nvCxnSpPr>
          <p:spPr>
            <a:xfrm>
              <a:off x="3875325" y="3387211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6" name="Google Shape;106;p13"/>
            <p:cNvCxnSpPr/>
            <p:nvPr/>
          </p:nvCxnSpPr>
          <p:spPr>
            <a:xfrm>
              <a:off x="5341550" y="1878250"/>
              <a:ext cx="0" cy="176040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7" name="Google Shape;107;p13"/>
            <p:cNvCxnSpPr/>
            <p:nvPr/>
          </p:nvCxnSpPr>
          <p:spPr>
            <a:xfrm>
              <a:off x="6272650" y="1878250"/>
              <a:ext cx="0" cy="176040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08" name="Google Shape;108;p13"/>
          <p:cNvGrpSpPr/>
          <p:nvPr/>
        </p:nvGrpSpPr>
        <p:grpSpPr>
          <a:xfrm>
            <a:off x="3871500" y="1887475"/>
            <a:ext cx="3370700" cy="1750438"/>
            <a:chOff x="3870650" y="1887475"/>
            <a:chExt cx="3370700" cy="1750438"/>
          </a:xfrm>
        </p:grpSpPr>
        <p:sp>
          <p:nvSpPr>
            <p:cNvPr id="109" name="Google Shape;109;p13"/>
            <p:cNvSpPr txBox="1"/>
            <p:nvPr/>
          </p:nvSpPr>
          <p:spPr>
            <a:xfrm>
              <a:off x="3870650" y="1887475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Mohave"/>
                  <a:ea typeface="Mohave"/>
                  <a:cs typeface="Mohave"/>
                  <a:sym typeface="Mohave"/>
                </a:rPr>
                <a:t>Fund</a:t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10" name="Google Shape;110;p13"/>
            <p:cNvSpPr txBox="1"/>
            <p:nvPr/>
          </p:nvSpPr>
          <p:spPr>
            <a:xfrm>
              <a:off x="5341550" y="1887475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Mohave"/>
                  <a:ea typeface="Mohave"/>
                  <a:cs typeface="Mohave"/>
                  <a:sym typeface="Mohave"/>
                </a:rPr>
                <a:t>Budget</a:t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11" name="Google Shape;111;p13"/>
            <p:cNvSpPr txBox="1"/>
            <p:nvPr/>
          </p:nvSpPr>
          <p:spPr>
            <a:xfrm>
              <a:off x="6272650" y="1887475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Mohave"/>
                  <a:ea typeface="Mohave"/>
                  <a:cs typeface="Mohave"/>
                  <a:sym typeface="Mohave"/>
                </a:rPr>
                <a:t>Actual</a:t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12" name="Google Shape;112;p13"/>
            <p:cNvSpPr txBox="1"/>
            <p:nvPr/>
          </p:nvSpPr>
          <p:spPr>
            <a:xfrm>
              <a:off x="3870650" y="3391613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Mohave"/>
                  <a:ea typeface="Mohave"/>
                  <a:cs typeface="Mohave"/>
                  <a:sym typeface="Mohave"/>
                </a:rPr>
                <a:t>Total</a:t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13" name="Google Shape;113;p13"/>
            <p:cNvSpPr txBox="1"/>
            <p:nvPr/>
          </p:nvSpPr>
          <p:spPr>
            <a:xfrm>
              <a:off x="3870650" y="2138075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14" name="Google Shape;114;p13"/>
            <p:cNvSpPr txBox="1"/>
            <p:nvPr/>
          </p:nvSpPr>
          <p:spPr>
            <a:xfrm>
              <a:off x="5341550" y="2138075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15" name="Google Shape;115;p13"/>
            <p:cNvSpPr txBox="1"/>
            <p:nvPr/>
          </p:nvSpPr>
          <p:spPr>
            <a:xfrm>
              <a:off x="6272650" y="2138075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3870650" y="2386563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17" name="Google Shape;117;p13"/>
            <p:cNvSpPr txBox="1"/>
            <p:nvPr/>
          </p:nvSpPr>
          <p:spPr>
            <a:xfrm>
              <a:off x="5341550" y="2386563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18" name="Google Shape;118;p13"/>
            <p:cNvSpPr txBox="1"/>
            <p:nvPr/>
          </p:nvSpPr>
          <p:spPr>
            <a:xfrm>
              <a:off x="6272650" y="2386563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19" name="Google Shape;119;p13"/>
            <p:cNvSpPr txBox="1"/>
            <p:nvPr/>
          </p:nvSpPr>
          <p:spPr>
            <a:xfrm>
              <a:off x="3870650" y="2637275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20" name="Google Shape;120;p13"/>
            <p:cNvSpPr txBox="1"/>
            <p:nvPr/>
          </p:nvSpPr>
          <p:spPr>
            <a:xfrm>
              <a:off x="5341550" y="2637275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21" name="Google Shape;121;p13"/>
            <p:cNvSpPr txBox="1"/>
            <p:nvPr/>
          </p:nvSpPr>
          <p:spPr>
            <a:xfrm>
              <a:off x="6272650" y="2637275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22" name="Google Shape;122;p13"/>
            <p:cNvSpPr txBox="1"/>
            <p:nvPr/>
          </p:nvSpPr>
          <p:spPr>
            <a:xfrm>
              <a:off x="3870650" y="2887988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23" name="Google Shape;123;p13"/>
            <p:cNvSpPr txBox="1"/>
            <p:nvPr/>
          </p:nvSpPr>
          <p:spPr>
            <a:xfrm>
              <a:off x="5341550" y="2887988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24" name="Google Shape;124;p13"/>
            <p:cNvSpPr txBox="1"/>
            <p:nvPr/>
          </p:nvSpPr>
          <p:spPr>
            <a:xfrm>
              <a:off x="6272650" y="2887988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25" name="Google Shape;125;p13"/>
            <p:cNvSpPr txBox="1"/>
            <p:nvPr/>
          </p:nvSpPr>
          <p:spPr>
            <a:xfrm>
              <a:off x="3870650" y="3136463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26" name="Google Shape;126;p13"/>
            <p:cNvSpPr txBox="1"/>
            <p:nvPr/>
          </p:nvSpPr>
          <p:spPr>
            <a:xfrm>
              <a:off x="5341550" y="3136463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27" name="Google Shape;127;p13"/>
            <p:cNvSpPr txBox="1"/>
            <p:nvPr/>
          </p:nvSpPr>
          <p:spPr>
            <a:xfrm>
              <a:off x="6272650" y="3136463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28" name="Google Shape;128;p13"/>
            <p:cNvSpPr txBox="1"/>
            <p:nvPr/>
          </p:nvSpPr>
          <p:spPr>
            <a:xfrm>
              <a:off x="5341550" y="3391613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29" name="Google Shape;129;p13"/>
            <p:cNvSpPr txBox="1"/>
            <p:nvPr/>
          </p:nvSpPr>
          <p:spPr>
            <a:xfrm>
              <a:off x="6272650" y="3391613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</p:grpSp>
      <p:grpSp>
        <p:nvGrpSpPr>
          <p:cNvPr id="130" name="Google Shape;130;p13"/>
          <p:cNvGrpSpPr/>
          <p:nvPr/>
        </p:nvGrpSpPr>
        <p:grpSpPr>
          <a:xfrm>
            <a:off x="316413" y="4226475"/>
            <a:ext cx="3373500" cy="3756475"/>
            <a:chOff x="316450" y="4226475"/>
            <a:chExt cx="3373500" cy="3756475"/>
          </a:xfrm>
        </p:grpSpPr>
        <p:sp>
          <p:nvSpPr>
            <p:cNvPr id="131" name="Google Shape;131;p13"/>
            <p:cNvSpPr/>
            <p:nvPr/>
          </p:nvSpPr>
          <p:spPr>
            <a:xfrm rot="10799694">
              <a:off x="316450" y="4231300"/>
              <a:ext cx="3373500" cy="3751500"/>
            </a:xfrm>
            <a:prstGeom prst="round2SameRect">
              <a:avLst>
                <a:gd fmla="val 5395" name="adj1"/>
                <a:gd fmla="val 0" name="adj2"/>
              </a:avLst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32" name="Google Shape;132;p13"/>
            <p:cNvCxnSpPr/>
            <p:nvPr/>
          </p:nvCxnSpPr>
          <p:spPr>
            <a:xfrm>
              <a:off x="321650" y="4481284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3" name="Google Shape;133;p13"/>
            <p:cNvCxnSpPr/>
            <p:nvPr/>
          </p:nvCxnSpPr>
          <p:spPr>
            <a:xfrm>
              <a:off x="321650" y="4981524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4" name="Google Shape;134;p13"/>
            <p:cNvCxnSpPr/>
            <p:nvPr/>
          </p:nvCxnSpPr>
          <p:spPr>
            <a:xfrm>
              <a:off x="321650" y="4731404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5" name="Google Shape;135;p13"/>
            <p:cNvCxnSpPr/>
            <p:nvPr/>
          </p:nvCxnSpPr>
          <p:spPr>
            <a:xfrm>
              <a:off x="321650" y="5481763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6" name="Google Shape;136;p13"/>
            <p:cNvCxnSpPr/>
            <p:nvPr/>
          </p:nvCxnSpPr>
          <p:spPr>
            <a:xfrm>
              <a:off x="321650" y="5231643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7" name="Google Shape;137;p13"/>
            <p:cNvCxnSpPr/>
            <p:nvPr/>
          </p:nvCxnSpPr>
          <p:spPr>
            <a:xfrm>
              <a:off x="321650" y="5731883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8" name="Google Shape;138;p13"/>
            <p:cNvCxnSpPr/>
            <p:nvPr/>
          </p:nvCxnSpPr>
          <p:spPr>
            <a:xfrm>
              <a:off x="1787875" y="4226475"/>
              <a:ext cx="0" cy="374520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9" name="Google Shape;139;p13"/>
            <p:cNvCxnSpPr/>
            <p:nvPr/>
          </p:nvCxnSpPr>
          <p:spPr>
            <a:xfrm>
              <a:off x="2718975" y="4226475"/>
              <a:ext cx="0" cy="374520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0" name="Google Shape;140;p13"/>
            <p:cNvCxnSpPr/>
            <p:nvPr/>
          </p:nvCxnSpPr>
          <p:spPr>
            <a:xfrm>
              <a:off x="321650" y="5982003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1" name="Google Shape;141;p13"/>
            <p:cNvCxnSpPr/>
            <p:nvPr/>
          </p:nvCxnSpPr>
          <p:spPr>
            <a:xfrm>
              <a:off x="321650" y="6482242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2" name="Google Shape;142;p13"/>
            <p:cNvCxnSpPr/>
            <p:nvPr/>
          </p:nvCxnSpPr>
          <p:spPr>
            <a:xfrm>
              <a:off x="321650" y="6232122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3" name="Google Shape;143;p13"/>
            <p:cNvCxnSpPr/>
            <p:nvPr/>
          </p:nvCxnSpPr>
          <p:spPr>
            <a:xfrm>
              <a:off x="321650" y="6732362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4" name="Google Shape;144;p13"/>
            <p:cNvCxnSpPr/>
            <p:nvPr/>
          </p:nvCxnSpPr>
          <p:spPr>
            <a:xfrm>
              <a:off x="321650" y="6982482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5" name="Google Shape;145;p13"/>
            <p:cNvCxnSpPr/>
            <p:nvPr/>
          </p:nvCxnSpPr>
          <p:spPr>
            <a:xfrm>
              <a:off x="321650" y="7482721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6" name="Google Shape;146;p13"/>
            <p:cNvCxnSpPr/>
            <p:nvPr/>
          </p:nvCxnSpPr>
          <p:spPr>
            <a:xfrm>
              <a:off x="321650" y="7232601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7" name="Google Shape;147;p13"/>
            <p:cNvCxnSpPr/>
            <p:nvPr/>
          </p:nvCxnSpPr>
          <p:spPr>
            <a:xfrm>
              <a:off x="321650" y="7732841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48" name="Google Shape;148;p13"/>
          <p:cNvSpPr/>
          <p:nvPr/>
        </p:nvSpPr>
        <p:spPr>
          <a:xfrm>
            <a:off x="316413" y="3875225"/>
            <a:ext cx="3373500" cy="283500"/>
          </a:xfrm>
          <a:prstGeom prst="round2SameRect">
            <a:avLst>
              <a:gd fmla="val 50000" name="adj1"/>
              <a:gd fmla="val 0" name="adj2"/>
            </a:avLst>
          </a:prstGeom>
          <a:solidFill>
            <a:srgbClr val="C5D5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latin typeface="Mohave"/>
                <a:ea typeface="Mohave"/>
                <a:cs typeface="Mohave"/>
                <a:sym typeface="Mohave"/>
              </a:rPr>
              <a:t>Bills</a:t>
            </a:r>
            <a:endParaRPr sz="1200">
              <a:latin typeface="Mohave"/>
              <a:ea typeface="Mohave"/>
              <a:cs typeface="Mohave"/>
              <a:sym typeface="Mohave"/>
            </a:endParaRPr>
          </a:p>
        </p:txBody>
      </p:sp>
      <p:grpSp>
        <p:nvGrpSpPr>
          <p:cNvPr id="149" name="Google Shape;149;p13"/>
          <p:cNvGrpSpPr/>
          <p:nvPr/>
        </p:nvGrpSpPr>
        <p:grpSpPr>
          <a:xfrm>
            <a:off x="317813" y="4235700"/>
            <a:ext cx="3370700" cy="3745188"/>
            <a:chOff x="316975" y="4235700"/>
            <a:chExt cx="3370700" cy="3745188"/>
          </a:xfrm>
        </p:grpSpPr>
        <p:sp>
          <p:nvSpPr>
            <p:cNvPr id="150" name="Google Shape;150;p13"/>
            <p:cNvSpPr txBox="1"/>
            <p:nvPr/>
          </p:nvSpPr>
          <p:spPr>
            <a:xfrm>
              <a:off x="316975" y="4235700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Mohave"/>
                  <a:ea typeface="Mohave"/>
                  <a:cs typeface="Mohave"/>
                  <a:sym typeface="Mohave"/>
                </a:rPr>
                <a:t>Bill</a:t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51" name="Google Shape;151;p13"/>
            <p:cNvSpPr txBox="1"/>
            <p:nvPr/>
          </p:nvSpPr>
          <p:spPr>
            <a:xfrm>
              <a:off x="1787875" y="4235700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Mohave"/>
                  <a:ea typeface="Mohave"/>
                  <a:cs typeface="Mohave"/>
                  <a:sym typeface="Mohave"/>
                </a:rPr>
                <a:t>Budget</a:t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52" name="Google Shape;152;p13"/>
            <p:cNvSpPr txBox="1"/>
            <p:nvPr/>
          </p:nvSpPr>
          <p:spPr>
            <a:xfrm>
              <a:off x="2718975" y="4235700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Mohave"/>
                  <a:ea typeface="Mohave"/>
                  <a:cs typeface="Mohave"/>
                  <a:sym typeface="Mohave"/>
                </a:rPr>
                <a:t>Actual</a:t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53" name="Google Shape;153;p13"/>
            <p:cNvSpPr txBox="1"/>
            <p:nvPr/>
          </p:nvSpPr>
          <p:spPr>
            <a:xfrm>
              <a:off x="316975" y="7734588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Mohave"/>
                  <a:ea typeface="Mohave"/>
                  <a:cs typeface="Mohave"/>
                  <a:sym typeface="Mohave"/>
                </a:rPr>
                <a:t>Total</a:t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54" name="Google Shape;154;p13"/>
            <p:cNvSpPr txBox="1"/>
            <p:nvPr/>
          </p:nvSpPr>
          <p:spPr>
            <a:xfrm>
              <a:off x="316975" y="4486300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55" name="Google Shape;155;p13"/>
            <p:cNvSpPr txBox="1"/>
            <p:nvPr/>
          </p:nvSpPr>
          <p:spPr>
            <a:xfrm>
              <a:off x="1787875" y="4486300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56" name="Google Shape;156;p13"/>
            <p:cNvSpPr txBox="1"/>
            <p:nvPr/>
          </p:nvSpPr>
          <p:spPr>
            <a:xfrm>
              <a:off x="2718975" y="4486300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57" name="Google Shape;157;p13"/>
            <p:cNvSpPr txBox="1"/>
            <p:nvPr/>
          </p:nvSpPr>
          <p:spPr>
            <a:xfrm>
              <a:off x="316975" y="4734788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58" name="Google Shape;158;p13"/>
            <p:cNvSpPr txBox="1"/>
            <p:nvPr/>
          </p:nvSpPr>
          <p:spPr>
            <a:xfrm>
              <a:off x="1787875" y="4734788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59" name="Google Shape;159;p13"/>
            <p:cNvSpPr txBox="1"/>
            <p:nvPr/>
          </p:nvSpPr>
          <p:spPr>
            <a:xfrm>
              <a:off x="2718975" y="4734788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60" name="Google Shape;160;p13"/>
            <p:cNvSpPr txBox="1"/>
            <p:nvPr/>
          </p:nvSpPr>
          <p:spPr>
            <a:xfrm>
              <a:off x="316975" y="4985500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61" name="Google Shape;161;p13"/>
            <p:cNvSpPr txBox="1"/>
            <p:nvPr/>
          </p:nvSpPr>
          <p:spPr>
            <a:xfrm>
              <a:off x="1787875" y="4985500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62" name="Google Shape;162;p13"/>
            <p:cNvSpPr txBox="1"/>
            <p:nvPr/>
          </p:nvSpPr>
          <p:spPr>
            <a:xfrm>
              <a:off x="2718975" y="4985500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63" name="Google Shape;163;p13"/>
            <p:cNvSpPr txBox="1"/>
            <p:nvPr/>
          </p:nvSpPr>
          <p:spPr>
            <a:xfrm>
              <a:off x="316975" y="5236213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64" name="Google Shape;164;p13"/>
            <p:cNvSpPr txBox="1"/>
            <p:nvPr/>
          </p:nvSpPr>
          <p:spPr>
            <a:xfrm>
              <a:off x="1787875" y="5236213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65" name="Google Shape;165;p13"/>
            <p:cNvSpPr txBox="1"/>
            <p:nvPr/>
          </p:nvSpPr>
          <p:spPr>
            <a:xfrm>
              <a:off x="2718975" y="5236213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66" name="Google Shape;166;p13"/>
            <p:cNvSpPr txBox="1"/>
            <p:nvPr/>
          </p:nvSpPr>
          <p:spPr>
            <a:xfrm>
              <a:off x="316975" y="5484688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67" name="Google Shape;167;p13"/>
            <p:cNvSpPr txBox="1"/>
            <p:nvPr/>
          </p:nvSpPr>
          <p:spPr>
            <a:xfrm>
              <a:off x="1787875" y="5484688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68" name="Google Shape;168;p13"/>
            <p:cNvSpPr txBox="1"/>
            <p:nvPr/>
          </p:nvSpPr>
          <p:spPr>
            <a:xfrm>
              <a:off x="2718975" y="5484688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69" name="Google Shape;169;p13"/>
            <p:cNvSpPr txBox="1"/>
            <p:nvPr/>
          </p:nvSpPr>
          <p:spPr>
            <a:xfrm>
              <a:off x="1787875" y="7734588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70" name="Google Shape;170;p13"/>
            <p:cNvSpPr txBox="1"/>
            <p:nvPr/>
          </p:nvSpPr>
          <p:spPr>
            <a:xfrm>
              <a:off x="2718975" y="7734588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71" name="Google Shape;171;p13"/>
            <p:cNvSpPr txBox="1"/>
            <p:nvPr/>
          </p:nvSpPr>
          <p:spPr>
            <a:xfrm>
              <a:off x="316975" y="5739838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72" name="Google Shape;172;p13"/>
            <p:cNvSpPr txBox="1"/>
            <p:nvPr/>
          </p:nvSpPr>
          <p:spPr>
            <a:xfrm>
              <a:off x="1787875" y="5739838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73" name="Google Shape;173;p13"/>
            <p:cNvSpPr txBox="1"/>
            <p:nvPr/>
          </p:nvSpPr>
          <p:spPr>
            <a:xfrm>
              <a:off x="2718975" y="5739838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74" name="Google Shape;174;p13"/>
            <p:cNvSpPr txBox="1"/>
            <p:nvPr/>
          </p:nvSpPr>
          <p:spPr>
            <a:xfrm>
              <a:off x="316975" y="5985075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75" name="Google Shape;175;p13"/>
            <p:cNvSpPr txBox="1"/>
            <p:nvPr/>
          </p:nvSpPr>
          <p:spPr>
            <a:xfrm>
              <a:off x="1787875" y="5985075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76" name="Google Shape;176;p13"/>
            <p:cNvSpPr txBox="1"/>
            <p:nvPr/>
          </p:nvSpPr>
          <p:spPr>
            <a:xfrm>
              <a:off x="2718975" y="5985075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77" name="Google Shape;177;p13"/>
            <p:cNvSpPr txBox="1"/>
            <p:nvPr/>
          </p:nvSpPr>
          <p:spPr>
            <a:xfrm>
              <a:off x="316975" y="6235800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78" name="Google Shape;178;p13"/>
            <p:cNvSpPr txBox="1"/>
            <p:nvPr/>
          </p:nvSpPr>
          <p:spPr>
            <a:xfrm>
              <a:off x="1787875" y="6235800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79" name="Google Shape;179;p13"/>
            <p:cNvSpPr txBox="1"/>
            <p:nvPr/>
          </p:nvSpPr>
          <p:spPr>
            <a:xfrm>
              <a:off x="2718975" y="6235800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80" name="Google Shape;180;p13"/>
            <p:cNvSpPr txBox="1"/>
            <p:nvPr/>
          </p:nvSpPr>
          <p:spPr>
            <a:xfrm>
              <a:off x="316975" y="6486513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81" name="Google Shape;181;p13"/>
            <p:cNvSpPr txBox="1"/>
            <p:nvPr/>
          </p:nvSpPr>
          <p:spPr>
            <a:xfrm>
              <a:off x="1787875" y="6486513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82" name="Google Shape;182;p13"/>
            <p:cNvSpPr txBox="1"/>
            <p:nvPr/>
          </p:nvSpPr>
          <p:spPr>
            <a:xfrm>
              <a:off x="2718975" y="6486513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83" name="Google Shape;183;p13"/>
            <p:cNvSpPr txBox="1"/>
            <p:nvPr/>
          </p:nvSpPr>
          <p:spPr>
            <a:xfrm>
              <a:off x="316975" y="6737575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84" name="Google Shape;184;p13"/>
            <p:cNvSpPr txBox="1"/>
            <p:nvPr/>
          </p:nvSpPr>
          <p:spPr>
            <a:xfrm>
              <a:off x="1787875" y="6737575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85" name="Google Shape;185;p13"/>
            <p:cNvSpPr txBox="1"/>
            <p:nvPr/>
          </p:nvSpPr>
          <p:spPr>
            <a:xfrm>
              <a:off x="2718975" y="6737575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86" name="Google Shape;186;p13"/>
            <p:cNvSpPr txBox="1"/>
            <p:nvPr/>
          </p:nvSpPr>
          <p:spPr>
            <a:xfrm>
              <a:off x="316975" y="6985200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87" name="Google Shape;187;p13"/>
            <p:cNvSpPr txBox="1"/>
            <p:nvPr/>
          </p:nvSpPr>
          <p:spPr>
            <a:xfrm>
              <a:off x="1787875" y="6985200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88" name="Google Shape;188;p13"/>
            <p:cNvSpPr txBox="1"/>
            <p:nvPr/>
          </p:nvSpPr>
          <p:spPr>
            <a:xfrm>
              <a:off x="2718975" y="6985200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89" name="Google Shape;189;p13"/>
            <p:cNvSpPr txBox="1"/>
            <p:nvPr/>
          </p:nvSpPr>
          <p:spPr>
            <a:xfrm>
              <a:off x="316975" y="7236088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90" name="Google Shape;190;p13"/>
            <p:cNvSpPr txBox="1"/>
            <p:nvPr/>
          </p:nvSpPr>
          <p:spPr>
            <a:xfrm>
              <a:off x="1787875" y="7236088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91" name="Google Shape;191;p13"/>
            <p:cNvSpPr txBox="1"/>
            <p:nvPr/>
          </p:nvSpPr>
          <p:spPr>
            <a:xfrm>
              <a:off x="2718975" y="7236088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92" name="Google Shape;192;p13"/>
            <p:cNvSpPr txBox="1"/>
            <p:nvPr/>
          </p:nvSpPr>
          <p:spPr>
            <a:xfrm>
              <a:off x="316975" y="7486988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93" name="Google Shape;193;p13"/>
            <p:cNvSpPr txBox="1"/>
            <p:nvPr/>
          </p:nvSpPr>
          <p:spPr>
            <a:xfrm>
              <a:off x="1787875" y="7486988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94" name="Google Shape;194;p13"/>
            <p:cNvSpPr txBox="1"/>
            <p:nvPr/>
          </p:nvSpPr>
          <p:spPr>
            <a:xfrm>
              <a:off x="2718975" y="7486988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</p:grpSp>
      <p:cxnSp>
        <p:nvCxnSpPr>
          <p:cNvPr id="195" name="Google Shape;195;p13"/>
          <p:cNvCxnSpPr/>
          <p:nvPr/>
        </p:nvCxnSpPr>
        <p:spPr>
          <a:xfrm>
            <a:off x="320163" y="4231164"/>
            <a:ext cx="3366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96" name="Google Shape;196;p13"/>
          <p:cNvGrpSpPr/>
          <p:nvPr/>
        </p:nvGrpSpPr>
        <p:grpSpPr>
          <a:xfrm>
            <a:off x="3870150" y="4226475"/>
            <a:ext cx="3373500" cy="3756475"/>
            <a:chOff x="316450" y="4226475"/>
            <a:chExt cx="3373500" cy="3756475"/>
          </a:xfrm>
        </p:grpSpPr>
        <p:sp>
          <p:nvSpPr>
            <p:cNvPr id="197" name="Google Shape;197;p13"/>
            <p:cNvSpPr/>
            <p:nvPr/>
          </p:nvSpPr>
          <p:spPr>
            <a:xfrm rot="10799694">
              <a:off x="316450" y="4231300"/>
              <a:ext cx="3373500" cy="3751500"/>
            </a:xfrm>
            <a:prstGeom prst="round2SameRect">
              <a:avLst>
                <a:gd fmla="val 5395" name="adj1"/>
                <a:gd fmla="val 0" name="adj2"/>
              </a:avLst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98" name="Google Shape;198;p13"/>
            <p:cNvCxnSpPr/>
            <p:nvPr/>
          </p:nvCxnSpPr>
          <p:spPr>
            <a:xfrm>
              <a:off x="321650" y="4481284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9" name="Google Shape;199;p13"/>
            <p:cNvCxnSpPr/>
            <p:nvPr/>
          </p:nvCxnSpPr>
          <p:spPr>
            <a:xfrm>
              <a:off x="321650" y="4981524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0" name="Google Shape;200;p13"/>
            <p:cNvCxnSpPr/>
            <p:nvPr/>
          </p:nvCxnSpPr>
          <p:spPr>
            <a:xfrm>
              <a:off x="321650" y="4731404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1" name="Google Shape;201;p13"/>
            <p:cNvCxnSpPr/>
            <p:nvPr/>
          </p:nvCxnSpPr>
          <p:spPr>
            <a:xfrm>
              <a:off x="321650" y="5481763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2" name="Google Shape;202;p13"/>
            <p:cNvCxnSpPr/>
            <p:nvPr/>
          </p:nvCxnSpPr>
          <p:spPr>
            <a:xfrm>
              <a:off x="321650" y="5231643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3" name="Google Shape;203;p13"/>
            <p:cNvCxnSpPr/>
            <p:nvPr/>
          </p:nvCxnSpPr>
          <p:spPr>
            <a:xfrm>
              <a:off x="321650" y="5731883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4" name="Google Shape;204;p13"/>
            <p:cNvCxnSpPr/>
            <p:nvPr/>
          </p:nvCxnSpPr>
          <p:spPr>
            <a:xfrm>
              <a:off x="1787875" y="4226475"/>
              <a:ext cx="0" cy="374520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5" name="Google Shape;205;p13"/>
            <p:cNvCxnSpPr/>
            <p:nvPr/>
          </p:nvCxnSpPr>
          <p:spPr>
            <a:xfrm>
              <a:off x="2718975" y="4226475"/>
              <a:ext cx="0" cy="374520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6" name="Google Shape;206;p13"/>
            <p:cNvCxnSpPr/>
            <p:nvPr/>
          </p:nvCxnSpPr>
          <p:spPr>
            <a:xfrm>
              <a:off x="321650" y="5982003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7" name="Google Shape;207;p13"/>
            <p:cNvCxnSpPr/>
            <p:nvPr/>
          </p:nvCxnSpPr>
          <p:spPr>
            <a:xfrm>
              <a:off x="321650" y="6482242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8" name="Google Shape;208;p13"/>
            <p:cNvCxnSpPr/>
            <p:nvPr/>
          </p:nvCxnSpPr>
          <p:spPr>
            <a:xfrm>
              <a:off x="321650" y="6232122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9" name="Google Shape;209;p13"/>
            <p:cNvCxnSpPr/>
            <p:nvPr/>
          </p:nvCxnSpPr>
          <p:spPr>
            <a:xfrm>
              <a:off x="321650" y="6732362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0" name="Google Shape;210;p13"/>
            <p:cNvCxnSpPr/>
            <p:nvPr/>
          </p:nvCxnSpPr>
          <p:spPr>
            <a:xfrm>
              <a:off x="321650" y="6982482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1" name="Google Shape;211;p13"/>
            <p:cNvCxnSpPr/>
            <p:nvPr/>
          </p:nvCxnSpPr>
          <p:spPr>
            <a:xfrm>
              <a:off x="321650" y="7482721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2" name="Google Shape;212;p13"/>
            <p:cNvCxnSpPr/>
            <p:nvPr/>
          </p:nvCxnSpPr>
          <p:spPr>
            <a:xfrm>
              <a:off x="321650" y="7232601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3" name="Google Shape;213;p13"/>
            <p:cNvCxnSpPr/>
            <p:nvPr/>
          </p:nvCxnSpPr>
          <p:spPr>
            <a:xfrm>
              <a:off x="321650" y="7732841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214" name="Google Shape;214;p13"/>
          <p:cNvSpPr/>
          <p:nvPr/>
        </p:nvSpPr>
        <p:spPr>
          <a:xfrm>
            <a:off x="3870150" y="3875225"/>
            <a:ext cx="3373500" cy="283500"/>
          </a:xfrm>
          <a:prstGeom prst="round2SameRect">
            <a:avLst>
              <a:gd fmla="val 50000" name="adj1"/>
              <a:gd fmla="val 0" name="adj2"/>
            </a:avLst>
          </a:prstGeom>
          <a:solidFill>
            <a:srgbClr val="C5D5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latin typeface="Mohave"/>
                <a:ea typeface="Mohave"/>
                <a:cs typeface="Mohave"/>
                <a:sym typeface="Mohave"/>
              </a:rPr>
              <a:t>Expenses</a:t>
            </a:r>
            <a:endParaRPr sz="1200">
              <a:latin typeface="Mohave"/>
              <a:ea typeface="Mohave"/>
              <a:cs typeface="Mohave"/>
              <a:sym typeface="Mohave"/>
            </a:endParaRPr>
          </a:p>
        </p:txBody>
      </p:sp>
      <p:grpSp>
        <p:nvGrpSpPr>
          <p:cNvPr id="215" name="Google Shape;215;p13"/>
          <p:cNvGrpSpPr/>
          <p:nvPr/>
        </p:nvGrpSpPr>
        <p:grpSpPr>
          <a:xfrm>
            <a:off x="3871550" y="4235700"/>
            <a:ext cx="3370700" cy="3745188"/>
            <a:chOff x="316975" y="4235700"/>
            <a:chExt cx="3370700" cy="3745188"/>
          </a:xfrm>
        </p:grpSpPr>
        <p:sp>
          <p:nvSpPr>
            <p:cNvPr id="216" name="Google Shape;216;p13"/>
            <p:cNvSpPr txBox="1"/>
            <p:nvPr/>
          </p:nvSpPr>
          <p:spPr>
            <a:xfrm>
              <a:off x="316975" y="4235700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Mohave"/>
                  <a:ea typeface="Mohave"/>
                  <a:cs typeface="Mohave"/>
                  <a:sym typeface="Mohave"/>
                </a:rPr>
                <a:t>Expense</a:t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17" name="Google Shape;217;p13"/>
            <p:cNvSpPr txBox="1"/>
            <p:nvPr/>
          </p:nvSpPr>
          <p:spPr>
            <a:xfrm>
              <a:off x="1787875" y="4235700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Mohave"/>
                  <a:ea typeface="Mohave"/>
                  <a:cs typeface="Mohave"/>
                  <a:sym typeface="Mohave"/>
                </a:rPr>
                <a:t>Budget</a:t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18" name="Google Shape;218;p13"/>
            <p:cNvSpPr txBox="1"/>
            <p:nvPr/>
          </p:nvSpPr>
          <p:spPr>
            <a:xfrm>
              <a:off x="2718975" y="4235700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Mohave"/>
                  <a:ea typeface="Mohave"/>
                  <a:cs typeface="Mohave"/>
                  <a:sym typeface="Mohave"/>
                </a:rPr>
                <a:t>Actual</a:t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19" name="Google Shape;219;p13"/>
            <p:cNvSpPr txBox="1"/>
            <p:nvPr/>
          </p:nvSpPr>
          <p:spPr>
            <a:xfrm>
              <a:off x="316975" y="7734588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Mohave"/>
                  <a:ea typeface="Mohave"/>
                  <a:cs typeface="Mohave"/>
                  <a:sym typeface="Mohave"/>
                </a:rPr>
                <a:t>Total</a:t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20" name="Google Shape;220;p13"/>
            <p:cNvSpPr txBox="1"/>
            <p:nvPr/>
          </p:nvSpPr>
          <p:spPr>
            <a:xfrm>
              <a:off x="316975" y="4486300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21" name="Google Shape;221;p13"/>
            <p:cNvSpPr txBox="1"/>
            <p:nvPr/>
          </p:nvSpPr>
          <p:spPr>
            <a:xfrm>
              <a:off x="1787875" y="4486300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22" name="Google Shape;222;p13"/>
            <p:cNvSpPr txBox="1"/>
            <p:nvPr/>
          </p:nvSpPr>
          <p:spPr>
            <a:xfrm>
              <a:off x="2718975" y="4486300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23" name="Google Shape;223;p13"/>
            <p:cNvSpPr txBox="1"/>
            <p:nvPr/>
          </p:nvSpPr>
          <p:spPr>
            <a:xfrm>
              <a:off x="316975" y="4734788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24" name="Google Shape;224;p13"/>
            <p:cNvSpPr txBox="1"/>
            <p:nvPr/>
          </p:nvSpPr>
          <p:spPr>
            <a:xfrm>
              <a:off x="1787875" y="4734788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25" name="Google Shape;225;p13"/>
            <p:cNvSpPr txBox="1"/>
            <p:nvPr/>
          </p:nvSpPr>
          <p:spPr>
            <a:xfrm>
              <a:off x="2718975" y="4734788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26" name="Google Shape;226;p13"/>
            <p:cNvSpPr txBox="1"/>
            <p:nvPr/>
          </p:nvSpPr>
          <p:spPr>
            <a:xfrm>
              <a:off x="316975" y="4985500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27" name="Google Shape;227;p13"/>
            <p:cNvSpPr txBox="1"/>
            <p:nvPr/>
          </p:nvSpPr>
          <p:spPr>
            <a:xfrm>
              <a:off x="1787875" y="4985500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28" name="Google Shape;228;p13"/>
            <p:cNvSpPr txBox="1"/>
            <p:nvPr/>
          </p:nvSpPr>
          <p:spPr>
            <a:xfrm>
              <a:off x="2718975" y="4985500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29" name="Google Shape;229;p13"/>
            <p:cNvSpPr txBox="1"/>
            <p:nvPr/>
          </p:nvSpPr>
          <p:spPr>
            <a:xfrm>
              <a:off x="316975" y="5236213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30" name="Google Shape;230;p13"/>
            <p:cNvSpPr txBox="1"/>
            <p:nvPr/>
          </p:nvSpPr>
          <p:spPr>
            <a:xfrm>
              <a:off x="1787875" y="5236213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31" name="Google Shape;231;p13"/>
            <p:cNvSpPr txBox="1"/>
            <p:nvPr/>
          </p:nvSpPr>
          <p:spPr>
            <a:xfrm>
              <a:off x="2718975" y="5236213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32" name="Google Shape;232;p13"/>
            <p:cNvSpPr txBox="1"/>
            <p:nvPr/>
          </p:nvSpPr>
          <p:spPr>
            <a:xfrm>
              <a:off x="316975" y="5484688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33" name="Google Shape;233;p13"/>
            <p:cNvSpPr txBox="1"/>
            <p:nvPr/>
          </p:nvSpPr>
          <p:spPr>
            <a:xfrm>
              <a:off x="1787875" y="5484688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34" name="Google Shape;234;p13"/>
            <p:cNvSpPr txBox="1"/>
            <p:nvPr/>
          </p:nvSpPr>
          <p:spPr>
            <a:xfrm>
              <a:off x="2718975" y="5484688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35" name="Google Shape;235;p13"/>
            <p:cNvSpPr txBox="1"/>
            <p:nvPr/>
          </p:nvSpPr>
          <p:spPr>
            <a:xfrm>
              <a:off x="1787875" y="7734588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36" name="Google Shape;236;p13"/>
            <p:cNvSpPr txBox="1"/>
            <p:nvPr/>
          </p:nvSpPr>
          <p:spPr>
            <a:xfrm>
              <a:off x="2718975" y="7734588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37" name="Google Shape;237;p13"/>
            <p:cNvSpPr txBox="1"/>
            <p:nvPr/>
          </p:nvSpPr>
          <p:spPr>
            <a:xfrm>
              <a:off x="316975" y="5739838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38" name="Google Shape;238;p13"/>
            <p:cNvSpPr txBox="1"/>
            <p:nvPr/>
          </p:nvSpPr>
          <p:spPr>
            <a:xfrm>
              <a:off x="1787875" y="5739838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39" name="Google Shape;239;p13"/>
            <p:cNvSpPr txBox="1"/>
            <p:nvPr/>
          </p:nvSpPr>
          <p:spPr>
            <a:xfrm>
              <a:off x="2718975" y="5739838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40" name="Google Shape;240;p13"/>
            <p:cNvSpPr txBox="1"/>
            <p:nvPr/>
          </p:nvSpPr>
          <p:spPr>
            <a:xfrm>
              <a:off x="316975" y="5985075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41" name="Google Shape;241;p13"/>
            <p:cNvSpPr txBox="1"/>
            <p:nvPr/>
          </p:nvSpPr>
          <p:spPr>
            <a:xfrm>
              <a:off x="1787875" y="5985075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42" name="Google Shape;242;p13"/>
            <p:cNvSpPr txBox="1"/>
            <p:nvPr/>
          </p:nvSpPr>
          <p:spPr>
            <a:xfrm>
              <a:off x="2718975" y="5985075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43" name="Google Shape;243;p13"/>
            <p:cNvSpPr txBox="1"/>
            <p:nvPr/>
          </p:nvSpPr>
          <p:spPr>
            <a:xfrm>
              <a:off x="316975" y="6235800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44" name="Google Shape;244;p13"/>
            <p:cNvSpPr txBox="1"/>
            <p:nvPr/>
          </p:nvSpPr>
          <p:spPr>
            <a:xfrm>
              <a:off x="1787875" y="6235800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45" name="Google Shape;245;p13"/>
            <p:cNvSpPr txBox="1"/>
            <p:nvPr/>
          </p:nvSpPr>
          <p:spPr>
            <a:xfrm>
              <a:off x="2718975" y="6235800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46" name="Google Shape;246;p13"/>
            <p:cNvSpPr txBox="1"/>
            <p:nvPr/>
          </p:nvSpPr>
          <p:spPr>
            <a:xfrm>
              <a:off x="316975" y="6486513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47" name="Google Shape;247;p13"/>
            <p:cNvSpPr txBox="1"/>
            <p:nvPr/>
          </p:nvSpPr>
          <p:spPr>
            <a:xfrm>
              <a:off x="1787875" y="6486513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48" name="Google Shape;248;p13"/>
            <p:cNvSpPr txBox="1"/>
            <p:nvPr/>
          </p:nvSpPr>
          <p:spPr>
            <a:xfrm>
              <a:off x="2718975" y="6486513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49" name="Google Shape;249;p13"/>
            <p:cNvSpPr txBox="1"/>
            <p:nvPr/>
          </p:nvSpPr>
          <p:spPr>
            <a:xfrm>
              <a:off x="316975" y="6737575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50" name="Google Shape;250;p13"/>
            <p:cNvSpPr txBox="1"/>
            <p:nvPr/>
          </p:nvSpPr>
          <p:spPr>
            <a:xfrm>
              <a:off x="1787875" y="6737575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51" name="Google Shape;251;p13"/>
            <p:cNvSpPr txBox="1"/>
            <p:nvPr/>
          </p:nvSpPr>
          <p:spPr>
            <a:xfrm>
              <a:off x="2718975" y="6737575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52" name="Google Shape;252;p13"/>
            <p:cNvSpPr txBox="1"/>
            <p:nvPr/>
          </p:nvSpPr>
          <p:spPr>
            <a:xfrm>
              <a:off x="316975" y="6985200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53" name="Google Shape;253;p13"/>
            <p:cNvSpPr txBox="1"/>
            <p:nvPr/>
          </p:nvSpPr>
          <p:spPr>
            <a:xfrm>
              <a:off x="1787875" y="6985200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54" name="Google Shape;254;p13"/>
            <p:cNvSpPr txBox="1"/>
            <p:nvPr/>
          </p:nvSpPr>
          <p:spPr>
            <a:xfrm>
              <a:off x="2718975" y="6985200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55" name="Google Shape;255;p13"/>
            <p:cNvSpPr txBox="1"/>
            <p:nvPr/>
          </p:nvSpPr>
          <p:spPr>
            <a:xfrm>
              <a:off x="316975" y="7236088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56" name="Google Shape;256;p13"/>
            <p:cNvSpPr txBox="1"/>
            <p:nvPr/>
          </p:nvSpPr>
          <p:spPr>
            <a:xfrm>
              <a:off x="1787875" y="7236088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57" name="Google Shape;257;p13"/>
            <p:cNvSpPr txBox="1"/>
            <p:nvPr/>
          </p:nvSpPr>
          <p:spPr>
            <a:xfrm>
              <a:off x="2718975" y="7236088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58" name="Google Shape;258;p13"/>
            <p:cNvSpPr txBox="1"/>
            <p:nvPr/>
          </p:nvSpPr>
          <p:spPr>
            <a:xfrm>
              <a:off x="316975" y="7486988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59" name="Google Shape;259;p13"/>
            <p:cNvSpPr txBox="1"/>
            <p:nvPr/>
          </p:nvSpPr>
          <p:spPr>
            <a:xfrm>
              <a:off x="1787875" y="7486988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60" name="Google Shape;260;p13"/>
            <p:cNvSpPr txBox="1"/>
            <p:nvPr/>
          </p:nvSpPr>
          <p:spPr>
            <a:xfrm>
              <a:off x="2718975" y="7486988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</p:grpSp>
      <p:cxnSp>
        <p:nvCxnSpPr>
          <p:cNvPr id="261" name="Google Shape;261;p13"/>
          <p:cNvCxnSpPr/>
          <p:nvPr/>
        </p:nvCxnSpPr>
        <p:spPr>
          <a:xfrm>
            <a:off x="3873900" y="4231164"/>
            <a:ext cx="3366000" cy="0"/>
          </a:xfrm>
          <a:prstGeom prst="straightConnector1">
            <a:avLst/>
          </a:prstGeom>
          <a:noFill/>
          <a:ln cap="flat" cmpd="sng" w="9525">
            <a:solidFill>
              <a:srgbClr val="CCCCCC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62" name="Google Shape;262;p13"/>
          <p:cNvSpPr/>
          <p:nvPr/>
        </p:nvSpPr>
        <p:spPr>
          <a:xfrm>
            <a:off x="316375" y="8194500"/>
            <a:ext cx="3373500" cy="283500"/>
          </a:xfrm>
          <a:prstGeom prst="round2SameRect">
            <a:avLst>
              <a:gd fmla="val 50000" name="adj1"/>
              <a:gd fmla="val 0" name="adj2"/>
            </a:avLst>
          </a:prstGeom>
          <a:solidFill>
            <a:srgbClr val="C5D5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latin typeface="Mohave"/>
                <a:ea typeface="Mohave"/>
                <a:cs typeface="Mohave"/>
                <a:sym typeface="Mohave"/>
              </a:rPr>
              <a:t>Debt Payment</a:t>
            </a:r>
            <a:endParaRPr sz="1200">
              <a:latin typeface="Mohave"/>
              <a:ea typeface="Mohave"/>
              <a:cs typeface="Mohave"/>
              <a:sym typeface="Mohave"/>
            </a:endParaRPr>
          </a:p>
        </p:txBody>
      </p:sp>
      <p:grpSp>
        <p:nvGrpSpPr>
          <p:cNvPr id="263" name="Google Shape;263;p13"/>
          <p:cNvGrpSpPr/>
          <p:nvPr/>
        </p:nvGrpSpPr>
        <p:grpSpPr>
          <a:xfrm>
            <a:off x="316475" y="8545750"/>
            <a:ext cx="3373500" cy="1760400"/>
            <a:chOff x="316450" y="1878250"/>
            <a:chExt cx="3373500" cy="1760400"/>
          </a:xfrm>
        </p:grpSpPr>
        <p:sp>
          <p:nvSpPr>
            <p:cNvPr id="264" name="Google Shape;264;p13"/>
            <p:cNvSpPr/>
            <p:nvPr/>
          </p:nvSpPr>
          <p:spPr>
            <a:xfrm rot="10799694">
              <a:off x="316450" y="1883081"/>
              <a:ext cx="3373500" cy="1754700"/>
            </a:xfrm>
            <a:prstGeom prst="round2SameRect">
              <a:avLst>
                <a:gd fmla="val 7617" name="adj1"/>
                <a:gd fmla="val 0" name="adj2"/>
              </a:avLst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65" name="Google Shape;265;p13"/>
            <p:cNvCxnSpPr/>
            <p:nvPr/>
          </p:nvCxnSpPr>
          <p:spPr>
            <a:xfrm>
              <a:off x="321650" y="2133639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6" name="Google Shape;266;p13"/>
            <p:cNvCxnSpPr/>
            <p:nvPr/>
          </p:nvCxnSpPr>
          <p:spPr>
            <a:xfrm>
              <a:off x="321650" y="2635068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7" name="Google Shape;267;p13"/>
            <p:cNvCxnSpPr/>
            <p:nvPr/>
          </p:nvCxnSpPr>
          <p:spPr>
            <a:xfrm>
              <a:off x="321650" y="2384354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8" name="Google Shape;268;p13"/>
            <p:cNvCxnSpPr/>
            <p:nvPr/>
          </p:nvCxnSpPr>
          <p:spPr>
            <a:xfrm>
              <a:off x="321650" y="3136496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9" name="Google Shape;269;p13"/>
            <p:cNvCxnSpPr/>
            <p:nvPr/>
          </p:nvCxnSpPr>
          <p:spPr>
            <a:xfrm>
              <a:off x="321650" y="2885782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0" name="Google Shape;270;p13"/>
            <p:cNvCxnSpPr/>
            <p:nvPr/>
          </p:nvCxnSpPr>
          <p:spPr>
            <a:xfrm>
              <a:off x="321650" y="3387211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1" name="Google Shape;271;p13"/>
            <p:cNvCxnSpPr/>
            <p:nvPr/>
          </p:nvCxnSpPr>
          <p:spPr>
            <a:xfrm>
              <a:off x="1787875" y="1878250"/>
              <a:ext cx="0" cy="176040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2" name="Google Shape;272;p13"/>
            <p:cNvCxnSpPr/>
            <p:nvPr/>
          </p:nvCxnSpPr>
          <p:spPr>
            <a:xfrm>
              <a:off x="2718975" y="1878250"/>
              <a:ext cx="0" cy="176040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73" name="Google Shape;273;p13"/>
          <p:cNvGrpSpPr/>
          <p:nvPr/>
        </p:nvGrpSpPr>
        <p:grpSpPr>
          <a:xfrm>
            <a:off x="317875" y="8554975"/>
            <a:ext cx="3370700" cy="1750438"/>
            <a:chOff x="316975" y="1887475"/>
            <a:chExt cx="3370700" cy="1750438"/>
          </a:xfrm>
        </p:grpSpPr>
        <p:sp>
          <p:nvSpPr>
            <p:cNvPr id="274" name="Google Shape;274;p13"/>
            <p:cNvSpPr txBox="1"/>
            <p:nvPr/>
          </p:nvSpPr>
          <p:spPr>
            <a:xfrm>
              <a:off x="316975" y="1887475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Mohave"/>
                  <a:ea typeface="Mohave"/>
                  <a:cs typeface="Mohave"/>
                  <a:sym typeface="Mohave"/>
                </a:rPr>
                <a:t>Debt Type</a:t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75" name="Google Shape;275;p13"/>
            <p:cNvSpPr txBox="1"/>
            <p:nvPr/>
          </p:nvSpPr>
          <p:spPr>
            <a:xfrm>
              <a:off x="1787875" y="1887475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Mohave"/>
                  <a:ea typeface="Mohave"/>
                  <a:cs typeface="Mohave"/>
                  <a:sym typeface="Mohave"/>
                </a:rPr>
                <a:t>Budget</a:t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76" name="Google Shape;276;p13"/>
            <p:cNvSpPr txBox="1"/>
            <p:nvPr/>
          </p:nvSpPr>
          <p:spPr>
            <a:xfrm>
              <a:off x="2718975" y="1887475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Mohave"/>
                  <a:ea typeface="Mohave"/>
                  <a:cs typeface="Mohave"/>
                  <a:sym typeface="Mohave"/>
                </a:rPr>
                <a:t>Actual</a:t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77" name="Google Shape;277;p13"/>
            <p:cNvSpPr txBox="1"/>
            <p:nvPr/>
          </p:nvSpPr>
          <p:spPr>
            <a:xfrm>
              <a:off x="316975" y="3391613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Mohave"/>
                  <a:ea typeface="Mohave"/>
                  <a:cs typeface="Mohave"/>
                  <a:sym typeface="Mohave"/>
                </a:rPr>
                <a:t>Total</a:t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78" name="Google Shape;278;p13"/>
            <p:cNvSpPr txBox="1"/>
            <p:nvPr/>
          </p:nvSpPr>
          <p:spPr>
            <a:xfrm>
              <a:off x="316975" y="2138075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79" name="Google Shape;279;p13"/>
            <p:cNvSpPr txBox="1"/>
            <p:nvPr/>
          </p:nvSpPr>
          <p:spPr>
            <a:xfrm>
              <a:off x="1787875" y="2138075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80" name="Google Shape;280;p13"/>
            <p:cNvSpPr txBox="1"/>
            <p:nvPr/>
          </p:nvSpPr>
          <p:spPr>
            <a:xfrm>
              <a:off x="2718975" y="2138075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81" name="Google Shape;281;p13"/>
            <p:cNvSpPr txBox="1"/>
            <p:nvPr/>
          </p:nvSpPr>
          <p:spPr>
            <a:xfrm>
              <a:off x="316975" y="2386563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82" name="Google Shape;282;p13"/>
            <p:cNvSpPr txBox="1"/>
            <p:nvPr/>
          </p:nvSpPr>
          <p:spPr>
            <a:xfrm>
              <a:off x="1787875" y="2386563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83" name="Google Shape;283;p13"/>
            <p:cNvSpPr txBox="1"/>
            <p:nvPr/>
          </p:nvSpPr>
          <p:spPr>
            <a:xfrm>
              <a:off x="2718975" y="2386563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84" name="Google Shape;284;p13"/>
            <p:cNvSpPr txBox="1"/>
            <p:nvPr/>
          </p:nvSpPr>
          <p:spPr>
            <a:xfrm>
              <a:off x="316975" y="2637275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85" name="Google Shape;285;p13"/>
            <p:cNvSpPr txBox="1"/>
            <p:nvPr/>
          </p:nvSpPr>
          <p:spPr>
            <a:xfrm>
              <a:off x="1787875" y="2637275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86" name="Google Shape;286;p13"/>
            <p:cNvSpPr txBox="1"/>
            <p:nvPr/>
          </p:nvSpPr>
          <p:spPr>
            <a:xfrm>
              <a:off x="2718975" y="2637275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87" name="Google Shape;287;p13"/>
            <p:cNvSpPr txBox="1"/>
            <p:nvPr/>
          </p:nvSpPr>
          <p:spPr>
            <a:xfrm>
              <a:off x="316975" y="2887988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88" name="Google Shape;288;p13"/>
            <p:cNvSpPr txBox="1"/>
            <p:nvPr/>
          </p:nvSpPr>
          <p:spPr>
            <a:xfrm>
              <a:off x="1787875" y="2887988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89" name="Google Shape;289;p13"/>
            <p:cNvSpPr txBox="1"/>
            <p:nvPr/>
          </p:nvSpPr>
          <p:spPr>
            <a:xfrm>
              <a:off x="2718975" y="2887988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90" name="Google Shape;290;p13"/>
            <p:cNvSpPr txBox="1"/>
            <p:nvPr/>
          </p:nvSpPr>
          <p:spPr>
            <a:xfrm>
              <a:off x="316975" y="3136463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91" name="Google Shape;291;p13"/>
            <p:cNvSpPr txBox="1"/>
            <p:nvPr/>
          </p:nvSpPr>
          <p:spPr>
            <a:xfrm>
              <a:off x="1787875" y="3136463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92" name="Google Shape;292;p13"/>
            <p:cNvSpPr txBox="1"/>
            <p:nvPr/>
          </p:nvSpPr>
          <p:spPr>
            <a:xfrm>
              <a:off x="2718975" y="3136463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93" name="Google Shape;293;p13"/>
            <p:cNvSpPr txBox="1"/>
            <p:nvPr/>
          </p:nvSpPr>
          <p:spPr>
            <a:xfrm>
              <a:off x="1787875" y="3391613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294" name="Google Shape;294;p13"/>
            <p:cNvSpPr txBox="1"/>
            <p:nvPr/>
          </p:nvSpPr>
          <p:spPr>
            <a:xfrm>
              <a:off x="2718975" y="3391613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</p:grpSp>
      <p:sp>
        <p:nvSpPr>
          <p:cNvPr id="295" name="Google Shape;295;p13"/>
          <p:cNvSpPr/>
          <p:nvPr/>
        </p:nvSpPr>
        <p:spPr>
          <a:xfrm>
            <a:off x="3870050" y="8194500"/>
            <a:ext cx="3373500" cy="283500"/>
          </a:xfrm>
          <a:prstGeom prst="round2SameRect">
            <a:avLst>
              <a:gd fmla="val 50000" name="adj1"/>
              <a:gd fmla="val 0" name="adj2"/>
            </a:avLst>
          </a:prstGeom>
          <a:solidFill>
            <a:srgbClr val="C5D5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latin typeface="Mohave"/>
                <a:ea typeface="Mohave"/>
                <a:cs typeface="Mohave"/>
                <a:sym typeface="Mohave"/>
              </a:rPr>
              <a:t>Budget Summary</a:t>
            </a:r>
            <a:endParaRPr sz="1200">
              <a:latin typeface="Mohave"/>
              <a:ea typeface="Mohave"/>
              <a:cs typeface="Mohave"/>
              <a:sym typeface="Mohave"/>
            </a:endParaRPr>
          </a:p>
        </p:txBody>
      </p:sp>
      <p:grpSp>
        <p:nvGrpSpPr>
          <p:cNvPr id="296" name="Google Shape;296;p13"/>
          <p:cNvGrpSpPr/>
          <p:nvPr/>
        </p:nvGrpSpPr>
        <p:grpSpPr>
          <a:xfrm>
            <a:off x="3870150" y="8545750"/>
            <a:ext cx="3373500" cy="1760400"/>
            <a:chOff x="3870125" y="1878250"/>
            <a:chExt cx="3373500" cy="1760400"/>
          </a:xfrm>
        </p:grpSpPr>
        <p:sp>
          <p:nvSpPr>
            <p:cNvPr id="297" name="Google Shape;297;p13"/>
            <p:cNvSpPr/>
            <p:nvPr/>
          </p:nvSpPr>
          <p:spPr>
            <a:xfrm rot="10799694">
              <a:off x="3870125" y="1883081"/>
              <a:ext cx="3373500" cy="1754700"/>
            </a:xfrm>
            <a:prstGeom prst="round2SameRect">
              <a:avLst>
                <a:gd fmla="val 7617" name="adj1"/>
                <a:gd fmla="val 0" name="adj2"/>
              </a:avLst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98" name="Google Shape;298;p13"/>
            <p:cNvCxnSpPr/>
            <p:nvPr/>
          </p:nvCxnSpPr>
          <p:spPr>
            <a:xfrm>
              <a:off x="3875325" y="2133639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9" name="Google Shape;299;p13"/>
            <p:cNvCxnSpPr/>
            <p:nvPr/>
          </p:nvCxnSpPr>
          <p:spPr>
            <a:xfrm>
              <a:off x="3875325" y="2635068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0" name="Google Shape;300;p13"/>
            <p:cNvCxnSpPr/>
            <p:nvPr/>
          </p:nvCxnSpPr>
          <p:spPr>
            <a:xfrm>
              <a:off x="3875325" y="2384354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1" name="Google Shape;301;p13"/>
            <p:cNvCxnSpPr/>
            <p:nvPr/>
          </p:nvCxnSpPr>
          <p:spPr>
            <a:xfrm>
              <a:off x="3875325" y="3136496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2" name="Google Shape;302;p13"/>
            <p:cNvCxnSpPr/>
            <p:nvPr/>
          </p:nvCxnSpPr>
          <p:spPr>
            <a:xfrm>
              <a:off x="3875325" y="2885782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3" name="Google Shape;303;p13"/>
            <p:cNvCxnSpPr/>
            <p:nvPr/>
          </p:nvCxnSpPr>
          <p:spPr>
            <a:xfrm>
              <a:off x="3875325" y="3387211"/>
              <a:ext cx="3366000" cy="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4" name="Google Shape;304;p13"/>
            <p:cNvCxnSpPr/>
            <p:nvPr/>
          </p:nvCxnSpPr>
          <p:spPr>
            <a:xfrm>
              <a:off x="5341550" y="1878250"/>
              <a:ext cx="0" cy="176040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5" name="Google Shape;305;p13"/>
            <p:cNvCxnSpPr/>
            <p:nvPr/>
          </p:nvCxnSpPr>
          <p:spPr>
            <a:xfrm>
              <a:off x="6272650" y="1878250"/>
              <a:ext cx="0" cy="1760400"/>
            </a:xfrm>
            <a:prstGeom prst="straightConnector1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306" name="Google Shape;306;p13"/>
          <p:cNvGrpSpPr/>
          <p:nvPr/>
        </p:nvGrpSpPr>
        <p:grpSpPr>
          <a:xfrm>
            <a:off x="3871550" y="8554975"/>
            <a:ext cx="3370700" cy="1750438"/>
            <a:chOff x="3870650" y="1887475"/>
            <a:chExt cx="3370700" cy="1750438"/>
          </a:xfrm>
        </p:grpSpPr>
        <p:sp>
          <p:nvSpPr>
            <p:cNvPr id="307" name="Google Shape;307;p13"/>
            <p:cNvSpPr txBox="1"/>
            <p:nvPr/>
          </p:nvSpPr>
          <p:spPr>
            <a:xfrm>
              <a:off x="3870650" y="1887475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Mohave"/>
                  <a:ea typeface="Mohave"/>
                  <a:cs typeface="Mohave"/>
                  <a:sym typeface="Mohave"/>
                </a:rPr>
                <a:t>Category</a:t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308" name="Google Shape;308;p13"/>
            <p:cNvSpPr txBox="1"/>
            <p:nvPr/>
          </p:nvSpPr>
          <p:spPr>
            <a:xfrm>
              <a:off x="5341550" y="1887475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Mohave"/>
                  <a:ea typeface="Mohave"/>
                  <a:cs typeface="Mohave"/>
                  <a:sym typeface="Mohave"/>
                </a:rPr>
                <a:t>Budget</a:t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309" name="Google Shape;309;p13"/>
            <p:cNvSpPr txBox="1"/>
            <p:nvPr/>
          </p:nvSpPr>
          <p:spPr>
            <a:xfrm>
              <a:off x="6272650" y="1887475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Mohave"/>
                  <a:ea typeface="Mohave"/>
                  <a:cs typeface="Mohave"/>
                  <a:sym typeface="Mohave"/>
                </a:rPr>
                <a:t>Actual</a:t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310" name="Google Shape;310;p13"/>
            <p:cNvSpPr txBox="1"/>
            <p:nvPr/>
          </p:nvSpPr>
          <p:spPr>
            <a:xfrm>
              <a:off x="3870650" y="3391613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100">
                  <a:solidFill>
                    <a:schemeClr val="dk1"/>
                  </a:solidFill>
                  <a:latin typeface="Mohave"/>
                  <a:ea typeface="Mohave"/>
                  <a:cs typeface="Mohave"/>
                  <a:sym typeface="Mohave"/>
                </a:rPr>
                <a:t>Total</a:t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311" name="Google Shape;311;p13"/>
            <p:cNvSpPr txBox="1"/>
            <p:nvPr/>
          </p:nvSpPr>
          <p:spPr>
            <a:xfrm>
              <a:off x="3870650" y="2138075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312" name="Google Shape;312;p13"/>
            <p:cNvSpPr txBox="1"/>
            <p:nvPr/>
          </p:nvSpPr>
          <p:spPr>
            <a:xfrm>
              <a:off x="5341550" y="2138075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313" name="Google Shape;313;p13"/>
            <p:cNvSpPr txBox="1"/>
            <p:nvPr/>
          </p:nvSpPr>
          <p:spPr>
            <a:xfrm>
              <a:off x="6272650" y="2138075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314" name="Google Shape;314;p13"/>
            <p:cNvSpPr txBox="1"/>
            <p:nvPr/>
          </p:nvSpPr>
          <p:spPr>
            <a:xfrm>
              <a:off x="3870650" y="2386563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315" name="Google Shape;315;p13"/>
            <p:cNvSpPr txBox="1"/>
            <p:nvPr/>
          </p:nvSpPr>
          <p:spPr>
            <a:xfrm>
              <a:off x="5341550" y="2386563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316" name="Google Shape;316;p13"/>
            <p:cNvSpPr txBox="1"/>
            <p:nvPr/>
          </p:nvSpPr>
          <p:spPr>
            <a:xfrm>
              <a:off x="6272650" y="2386563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317" name="Google Shape;317;p13"/>
            <p:cNvSpPr txBox="1"/>
            <p:nvPr/>
          </p:nvSpPr>
          <p:spPr>
            <a:xfrm>
              <a:off x="3870650" y="2637275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318" name="Google Shape;318;p13"/>
            <p:cNvSpPr txBox="1"/>
            <p:nvPr/>
          </p:nvSpPr>
          <p:spPr>
            <a:xfrm>
              <a:off x="5341550" y="2637275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319" name="Google Shape;319;p13"/>
            <p:cNvSpPr txBox="1"/>
            <p:nvPr/>
          </p:nvSpPr>
          <p:spPr>
            <a:xfrm>
              <a:off x="6272650" y="2637275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320" name="Google Shape;320;p13"/>
            <p:cNvSpPr txBox="1"/>
            <p:nvPr/>
          </p:nvSpPr>
          <p:spPr>
            <a:xfrm>
              <a:off x="3870650" y="2887988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321" name="Google Shape;321;p13"/>
            <p:cNvSpPr txBox="1"/>
            <p:nvPr/>
          </p:nvSpPr>
          <p:spPr>
            <a:xfrm>
              <a:off x="5341550" y="2887988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322" name="Google Shape;322;p13"/>
            <p:cNvSpPr txBox="1"/>
            <p:nvPr/>
          </p:nvSpPr>
          <p:spPr>
            <a:xfrm>
              <a:off x="6272650" y="2887988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323" name="Google Shape;323;p13"/>
            <p:cNvSpPr txBox="1"/>
            <p:nvPr/>
          </p:nvSpPr>
          <p:spPr>
            <a:xfrm>
              <a:off x="3870650" y="3136463"/>
              <a:ext cx="1470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324" name="Google Shape;324;p13"/>
            <p:cNvSpPr txBox="1"/>
            <p:nvPr/>
          </p:nvSpPr>
          <p:spPr>
            <a:xfrm>
              <a:off x="5341550" y="3136463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325" name="Google Shape;325;p13"/>
            <p:cNvSpPr txBox="1"/>
            <p:nvPr/>
          </p:nvSpPr>
          <p:spPr>
            <a:xfrm>
              <a:off x="6272650" y="3136463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326" name="Google Shape;326;p13"/>
            <p:cNvSpPr txBox="1"/>
            <p:nvPr/>
          </p:nvSpPr>
          <p:spPr>
            <a:xfrm>
              <a:off x="5341550" y="3391613"/>
              <a:ext cx="9312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327" name="Google Shape;327;p13"/>
            <p:cNvSpPr txBox="1"/>
            <p:nvPr/>
          </p:nvSpPr>
          <p:spPr>
            <a:xfrm>
              <a:off x="6272650" y="3391613"/>
              <a:ext cx="968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chemeClr val="dk1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