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Lst>
  <p:sldSz cy="10692000" cx="7560000"/>
  <p:notesSz cx="6858000" cy="9144000"/>
  <p:embeddedFontLst>
    <p:embeddedFont>
      <p:font typeface="Lato"/>
      <p:regular r:id="rId6"/>
      <p:bold r:id="rId7"/>
      <p:italic r:id="rId8"/>
      <p:boldItalic r:id="rId9"/>
    </p:embeddedFont>
    <p:embeddedFont>
      <p:font typeface="Lato Light"/>
      <p:regular r:id="rId10"/>
      <p:bold r:id="rId11"/>
      <p:italic r:id="rId12"/>
      <p:boldItalic r:id="rId13"/>
    </p:embeddedFont>
    <p:embeddedFont>
      <p:font typeface="Lato Black"/>
      <p:bold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LatoLight-bold.fntdata"/><Relationship Id="rId10" Type="http://schemas.openxmlformats.org/officeDocument/2006/relationships/font" Target="fonts/LatoLight-regular.fntdata"/><Relationship Id="rId13" Type="http://schemas.openxmlformats.org/officeDocument/2006/relationships/font" Target="fonts/LatoLight-boldItalic.fntdata"/><Relationship Id="rId12" Type="http://schemas.openxmlformats.org/officeDocument/2006/relationships/font" Target="fonts/LatoLight-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Lato-boldItalic.fntdata"/><Relationship Id="rId15" Type="http://schemas.openxmlformats.org/officeDocument/2006/relationships/font" Target="fonts/LatoBlack-boldItalic.fntdata"/><Relationship Id="rId14" Type="http://schemas.openxmlformats.org/officeDocument/2006/relationships/font" Target="fonts/LatoBlack-bold.fntdata"/><Relationship Id="rId5" Type="http://schemas.openxmlformats.org/officeDocument/2006/relationships/slide" Target="slides/slide1.xml"/><Relationship Id="rId6" Type="http://schemas.openxmlformats.org/officeDocument/2006/relationships/font" Target="fonts/Lato-regular.fntdata"/><Relationship Id="rId7" Type="http://schemas.openxmlformats.org/officeDocument/2006/relationships/font" Target="fonts/Lato-bold.fntdata"/><Relationship Id="rId8" Type="http://schemas.openxmlformats.org/officeDocument/2006/relationships/font" Target="fonts/La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08353" y="663951"/>
            <a:ext cx="40935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2400">
                <a:solidFill>
                  <a:srgbClr val="505050"/>
                </a:solidFill>
                <a:latin typeface="Lato Black"/>
                <a:ea typeface="Lato Black"/>
                <a:cs typeface="Lato Black"/>
                <a:sym typeface="Lato Black"/>
              </a:rPr>
              <a:t>E M I L Y  W A R R E N</a:t>
            </a:r>
            <a:endParaRPr sz="2400">
              <a:solidFill>
                <a:srgbClr val="505050"/>
              </a:solidFill>
              <a:latin typeface="Lato Black"/>
              <a:ea typeface="Lato Black"/>
              <a:cs typeface="Lato Black"/>
              <a:sym typeface="Lato Black"/>
            </a:endParaRPr>
          </a:p>
        </p:txBody>
      </p:sp>
      <p:sp>
        <p:nvSpPr>
          <p:cNvPr id="55" name="Google Shape;55;p13"/>
          <p:cNvSpPr txBox="1"/>
          <p:nvPr/>
        </p:nvSpPr>
        <p:spPr>
          <a:xfrm>
            <a:off x="612568" y="1139076"/>
            <a:ext cx="4093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05050"/>
                </a:solidFill>
                <a:latin typeface="Lato"/>
                <a:ea typeface="Lato"/>
                <a:cs typeface="Lato"/>
                <a:sym typeface="Lato"/>
              </a:rPr>
              <a:t>PARALEGAL RESUME</a:t>
            </a:r>
            <a:endParaRPr sz="1200">
              <a:solidFill>
                <a:srgbClr val="505050"/>
              </a:solidFill>
              <a:latin typeface="Lato"/>
              <a:ea typeface="Lato"/>
              <a:cs typeface="Lato"/>
              <a:sym typeface="Lato"/>
            </a:endParaRPr>
          </a:p>
        </p:txBody>
      </p:sp>
      <p:cxnSp>
        <p:nvCxnSpPr>
          <p:cNvPr id="56" name="Google Shape;56;p13"/>
          <p:cNvCxnSpPr/>
          <p:nvPr/>
        </p:nvCxnSpPr>
        <p:spPr>
          <a:xfrm>
            <a:off x="630000" y="2010200"/>
            <a:ext cx="6300000" cy="0"/>
          </a:xfrm>
          <a:prstGeom prst="straightConnector1">
            <a:avLst/>
          </a:prstGeom>
          <a:noFill/>
          <a:ln cap="flat" cmpd="sng" w="9525">
            <a:solidFill>
              <a:schemeClr val="dk2"/>
            </a:solidFill>
            <a:prstDash val="solid"/>
            <a:round/>
            <a:headEnd len="med" w="med" type="none"/>
            <a:tailEnd len="med" w="med" type="none"/>
          </a:ln>
        </p:spPr>
      </p:cxnSp>
      <p:cxnSp>
        <p:nvCxnSpPr>
          <p:cNvPr id="57" name="Google Shape;57;p13"/>
          <p:cNvCxnSpPr/>
          <p:nvPr/>
        </p:nvCxnSpPr>
        <p:spPr>
          <a:xfrm>
            <a:off x="630000" y="2288975"/>
            <a:ext cx="6300000" cy="0"/>
          </a:xfrm>
          <a:prstGeom prst="straightConnector1">
            <a:avLst/>
          </a:prstGeom>
          <a:noFill/>
          <a:ln cap="flat" cmpd="sng" w="9525">
            <a:solidFill>
              <a:schemeClr val="dk2"/>
            </a:solidFill>
            <a:prstDash val="solid"/>
            <a:round/>
            <a:headEnd len="med" w="med" type="none"/>
            <a:tailEnd len="med" w="med" type="none"/>
          </a:ln>
        </p:spPr>
      </p:cxnSp>
      <p:sp>
        <p:nvSpPr>
          <p:cNvPr id="58" name="Google Shape;58;p13"/>
          <p:cNvSpPr txBox="1"/>
          <p:nvPr/>
        </p:nvSpPr>
        <p:spPr>
          <a:xfrm>
            <a:off x="612579" y="2057200"/>
            <a:ext cx="6317400" cy="1770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150">
                <a:solidFill>
                  <a:srgbClr val="505050"/>
                </a:solidFill>
                <a:latin typeface="Lato Light"/>
                <a:ea typeface="Lato Light"/>
                <a:cs typeface="Lato Light"/>
                <a:sym typeface="Lato Light"/>
              </a:rPr>
              <a:t>3167 Redwood Lane, Sacramento, CA 95812 | yourname@sampleemail.ltd | (916) 754-3321</a:t>
            </a:r>
            <a:endParaRPr sz="1150">
              <a:solidFill>
                <a:srgbClr val="505050"/>
              </a:solidFill>
              <a:latin typeface="Lato Light"/>
              <a:ea typeface="Lato Light"/>
              <a:cs typeface="Lato Light"/>
              <a:sym typeface="Lato Light"/>
            </a:endParaRPr>
          </a:p>
        </p:txBody>
      </p:sp>
      <p:sp>
        <p:nvSpPr>
          <p:cNvPr id="59" name="Google Shape;59;p13"/>
          <p:cNvSpPr txBox="1"/>
          <p:nvPr/>
        </p:nvSpPr>
        <p:spPr>
          <a:xfrm>
            <a:off x="621325" y="2567750"/>
            <a:ext cx="2520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05050"/>
                </a:solidFill>
                <a:latin typeface="Lato Black"/>
                <a:ea typeface="Lato Black"/>
                <a:cs typeface="Lato Black"/>
                <a:sym typeface="Lato Black"/>
              </a:rPr>
              <a:t>RESUME OBJECTIVE</a:t>
            </a:r>
            <a:endParaRPr sz="1200">
              <a:solidFill>
                <a:srgbClr val="505050"/>
              </a:solidFill>
              <a:latin typeface="Lato Black"/>
              <a:ea typeface="Lato Black"/>
              <a:cs typeface="Lato Black"/>
              <a:sym typeface="Lato Black"/>
            </a:endParaRPr>
          </a:p>
        </p:txBody>
      </p:sp>
      <p:sp>
        <p:nvSpPr>
          <p:cNvPr id="60" name="Google Shape;60;p13"/>
          <p:cNvSpPr txBox="1"/>
          <p:nvPr/>
        </p:nvSpPr>
        <p:spPr>
          <a:xfrm>
            <a:off x="625750" y="3006274"/>
            <a:ext cx="6300000" cy="468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Adaptable and detail-focused certified Paralegal with 3+ years of experience in civil litigation and legal administration. Skilled in drafting pleadings, performing in-depth legal research, and coordinating trial preparation efforts. Fluent in English and conversational in Spanish. Seeking to leverage strong organizational skills and procedural knowledge to support the legal team at Martin &amp; Reilly LLP.</a:t>
            </a:r>
            <a:endParaRPr sz="800">
              <a:solidFill>
                <a:srgbClr val="505050"/>
              </a:solidFill>
              <a:latin typeface="Lato"/>
              <a:ea typeface="Lato"/>
              <a:cs typeface="Lato"/>
              <a:sym typeface="Lato"/>
            </a:endParaRPr>
          </a:p>
        </p:txBody>
      </p:sp>
      <p:sp>
        <p:nvSpPr>
          <p:cNvPr id="61" name="Google Shape;61;p13"/>
          <p:cNvSpPr txBox="1"/>
          <p:nvPr/>
        </p:nvSpPr>
        <p:spPr>
          <a:xfrm>
            <a:off x="621325" y="4128375"/>
            <a:ext cx="1539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05050"/>
                </a:solidFill>
                <a:latin typeface="Lato Black"/>
                <a:ea typeface="Lato Black"/>
                <a:cs typeface="Lato Black"/>
                <a:sym typeface="Lato Black"/>
              </a:rPr>
              <a:t>EDUCATION</a:t>
            </a:r>
            <a:endParaRPr sz="1200">
              <a:solidFill>
                <a:srgbClr val="505050"/>
              </a:solidFill>
              <a:latin typeface="Lato Black"/>
              <a:ea typeface="Lato Black"/>
              <a:cs typeface="Lato Black"/>
              <a:sym typeface="Lato Black"/>
            </a:endParaRPr>
          </a:p>
        </p:txBody>
      </p:sp>
      <p:sp>
        <p:nvSpPr>
          <p:cNvPr id="62" name="Google Shape;62;p13"/>
          <p:cNvSpPr txBox="1"/>
          <p:nvPr/>
        </p:nvSpPr>
        <p:spPr>
          <a:xfrm>
            <a:off x="625750" y="4566900"/>
            <a:ext cx="1539300" cy="2955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Black"/>
                <a:ea typeface="Lato Black"/>
                <a:cs typeface="Lato Black"/>
                <a:sym typeface="Lato Black"/>
              </a:rPr>
              <a:t>SOUTHERN PACIFIC</a:t>
            </a:r>
            <a:endParaRPr sz="800">
              <a:solidFill>
                <a:srgbClr val="505050"/>
              </a:solidFill>
              <a:latin typeface="Lato Black"/>
              <a:ea typeface="Lato Black"/>
              <a:cs typeface="Lato Black"/>
              <a:sym typeface="Lato Black"/>
            </a:endParaRPr>
          </a:p>
          <a:p>
            <a:pPr indent="0" lvl="0" marL="0" rtl="0" algn="l">
              <a:lnSpc>
                <a:spcPct val="140000"/>
              </a:lnSpc>
              <a:spcBef>
                <a:spcPts val="0"/>
              </a:spcBef>
              <a:spcAft>
                <a:spcPts val="0"/>
              </a:spcAft>
              <a:buNone/>
            </a:pPr>
            <a:r>
              <a:rPr lang="uk" sz="800">
                <a:solidFill>
                  <a:srgbClr val="505050"/>
                </a:solidFill>
                <a:latin typeface="Lato Black"/>
                <a:ea typeface="Lato Black"/>
                <a:cs typeface="Lato Black"/>
                <a:sym typeface="Lato Black"/>
              </a:rPr>
              <a:t>COMMUNITY COLLEGE</a:t>
            </a:r>
            <a:endParaRPr sz="800">
              <a:solidFill>
                <a:srgbClr val="505050"/>
              </a:solidFill>
              <a:latin typeface="Lato Black"/>
              <a:ea typeface="Lato Black"/>
              <a:cs typeface="Lato Black"/>
              <a:sym typeface="Lato Black"/>
            </a:endParaRPr>
          </a:p>
        </p:txBody>
      </p:sp>
      <p:sp>
        <p:nvSpPr>
          <p:cNvPr id="63" name="Google Shape;63;p13"/>
          <p:cNvSpPr txBox="1"/>
          <p:nvPr/>
        </p:nvSpPr>
        <p:spPr>
          <a:xfrm>
            <a:off x="625750" y="4922468"/>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Sacramento, CA</a:t>
            </a:r>
            <a:endParaRPr sz="800">
              <a:solidFill>
                <a:srgbClr val="505050"/>
              </a:solidFill>
              <a:latin typeface="Lato"/>
              <a:ea typeface="Lato"/>
              <a:cs typeface="Lato"/>
              <a:sym typeface="Lato"/>
            </a:endParaRPr>
          </a:p>
        </p:txBody>
      </p:sp>
      <p:sp>
        <p:nvSpPr>
          <p:cNvPr id="64" name="Google Shape;64;p13"/>
          <p:cNvSpPr txBox="1"/>
          <p:nvPr/>
        </p:nvSpPr>
        <p:spPr>
          <a:xfrm>
            <a:off x="625750" y="5105535"/>
            <a:ext cx="1539300" cy="2955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Associate of Applied Science,</a:t>
            </a:r>
            <a:endParaRPr sz="800">
              <a:solidFill>
                <a:srgbClr val="505050"/>
              </a:solidFill>
              <a:latin typeface="Lato"/>
              <a:ea typeface="Lato"/>
              <a:cs typeface="Lato"/>
              <a:sym typeface="Lato"/>
            </a:endParaRPr>
          </a:p>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Paralegal Studies</a:t>
            </a:r>
            <a:endParaRPr sz="800">
              <a:solidFill>
                <a:srgbClr val="505050"/>
              </a:solidFill>
              <a:latin typeface="Lato"/>
              <a:ea typeface="Lato"/>
              <a:cs typeface="Lato"/>
              <a:sym typeface="Lato"/>
            </a:endParaRPr>
          </a:p>
        </p:txBody>
      </p:sp>
      <p:sp>
        <p:nvSpPr>
          <p:cNvPr id="65" name="Google Shape;65;p13"/>
          <p:cNvSpPr txBox="1"/>
          <p:nvPr/>
        </p:nvSpPr>
        <p:spPr>
          <a:xfrm>
            <a:off x="625750" y="5629693"/>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Graduated with a 3.6 GPA</a:t>
            </a:r>
            <a:endParaRPr sz="800">
              <a:solidFill>
                <a:srgbClr val="505050"/>
              </a:solidFill>
              <a:latin typeface="Lato"/>
              <a:ea typeface="Lato"/>
              <a:cs typeface="Lato"/>
              <a:sym typeface="Lato"/>
            </a:endParaRPr>
          </a:p>
        </p:txBody>
      </p:sp>
      <p:sp>
        <p:nvSpPr>
          <p:cNvPr id="66" name="Google Shape;66;p13"/>
          <p:cNvSpPr txBox="1"/>
          <p:nvPr/>
        </p:nvSpPr>
        <p:spPr>
          <a:xfrm>
            <a:off x="625750" y="5812760"/>
            <a:ext cx="1539300" cy="2955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Member of the Student Paralegal Association</a:t>
            </a:r>
            <a:endParaRPr sz="800">
              <a:solidFill>
                <a:srgbClr val="505050"/>
              </a:solidFill>
              <a:latin typeface="Lato"/>
              <a:ea typeface="Lato"/>
              <a:cs typeface="Lato"/>
              <a:sym typeface="Lato"/>
            </a:endParaRPr>
          </a:p>
        </p:txBody>
      </p:sp>
      <p:sp>
        <p:nvSpPr>
          <p:cNvPr id="67" name="Google Shape;67;p13"/>
          <p:cNvSpPr txBox="1"/>
          <p:nvPr/>
        </p:nvSpPr>
        <p:spPr>
          <a:xfrm>
            <a:off x="621325" y="6511420"/>
            <a:ext cx="1539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05050"/>
                </a:solidFill>
                <a:latin typeface="Lato Black"/>
                <a:ea typeface="Lato Black"/>
                <a:cs typeface="Lato Black"/>
                <a:sym typeface="Lato Black"/>
              </a:rPr>
              <a:t>SKILLS</a:t>
            </a:r>
            <a:endParaRPr sz="1200">
              <a:solidFill>
                <a:srgbClr val="505050"/>
              </a:solidFill>
              <a:latin typeface="Lato Black"/>
              <a:ea typeface="Lato Black"/>
              <a:cs typeface="Lato Black"/>
              <a:sym typeface="Lato Black"/>
            </a:endParaRPr>
          </a:p>
        </p:txBody>
      </p:sp>
      <p:sp>
        <p:nvSpPr>
          <p:cNvPr id="68" name="Google Shape;68;p13"/>
          <p:cNvSpPr txBox="1"/>
          <p:nvPr/>
        </p:nvSpPr>
        <p:spPr>
          <a:xfrm>
            <a:off x="625750" y="6949945"/>
            <a:ext cx="1539300" cy="2955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Proficient in MS Office</a:t>
            </a:r>
            <a:endParaRPr sz="800">
              <a:solidFill>
                <a:srgbClr val="505050"/>
              </a:solidFill>
              <a:latin typeface="Lato"/>
              <a:ea typeface="Lato"/>
              <a:cs typeface="Lato"/>
              <a:sym typeface="Lato"/>
            </a:endParaRPr>
          </a:p>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(Word, Excel, PowerPoint)</a:t>
            </a:r>
            <a:endParaRPr sz="800">
              <a:solidFill>
                <a:srgbClr val="505050"/>
              </a:solidFill>
              <a:latin typeface="Lato"/>
              <a:ea typeface="Lato"/>
              <a:cs typeface="Lato"/>
              <a:sym typeface="Lato"/>
            </a:endParaRPr>
          </a:p>
        </p:txBody>
      </p:sp>
      <p:sp>
        <p:nvSpPr>
          <p:cNvPr id="69" name="Google Shape;69;p13"/>
          <p:cNvSpPr txBox="1"/>
          <p:nvPr/>
        </p:nvSpPr>
        <p:spPr>
          <a:xfrm>
            <a:off x="625750" y="7480845"/>
            <a:ext cx="1539300" cy="2955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In-depth legal research</a:t>
            </a:r>
            <a:endParaRPr sz="800">
              <a:solidFill>
                <a:srgbClr val="505050"/>
              </a:solidFill>
              <a:latin typeface="Lato"/>
              <a:ea typeface="Lato"/>
              <a:cs typeface="Lato"/>
              <a:sym typeface="Lato"/>
            </a:endParaRPr>
          </a:p>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(LexisNexis, Westlaw)</a:t>
            </a:r>
            <a:endParaRPr sz="800">
              <a:solidFill>
                <a:srgbClr val="505050"/>
              </a:solidFill>
              <a:latin typeface="Lato"/>
              <a:ea typeface="Lato"/>
              <a:cs typeface="Lato"/>
              <a:sym typeface="Lato"/>
            </a:endParaRPr>
          </a:p>
        </p:txBody>
      </p:sp>
      <p:sp>
        <p:nvSpPr>
          <p:cNvPr id="70" name="Google Shape;70;p13"/>
          <p:cNvSpPr txBox="1"/>
          <p:nvPr/>
        </p:nvSpPr>
        <p:spPr>
          <a:xfrm>
            <a:off x="625750" y="8011745"/>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Trial preparation</a:t>
            </a:r>
            <a:endParaRPr sz="800">
              <a:solidFill>
                <a:srgbClr val="505050"/>
              </a:solidFill>
              <a:latin typeface="Lato"/>
              <a:ea typeface="Lato"/>
              <a:cs typeface="Lato"/>
              <a:sym typeface="Lato"/>
            </a:endParaRPr>
          </a:p>
        </p:txBody>
      </p:sp>
      <p:sp>
        <p:nvSpPr>
          <p:cNvPr id="71" name="Google Shape;71;p13"/>
          <p:cNvSpPr txBox="1"/>
          <p:nvPr/>
        </p:nvSpPr>
        <p:spPr>
          <a:xfrm>
            <a:off x="625750" y="8370145"/>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Docket management</a:t>
            </a:r>
            <a:endParaRPr sz="800">
              <a:solidFill>
                <a:srgbClr val="505050"/>
              </a:solidFill>
              <a:latin typeface="Lato"/>
              <a:ea typeface="Lato"/>
              <a:cs typeface="Lato"/>
              <a:sym typeface="Lato"/>
            </a:endParaRPr>
          </a:p>
        </p:txBody>
      </p:sp>
      <p:sp>
        <p:nvSpPr>
          <p:cNvPr id="72" name="Google Shape;72;p13"/>
          <p:cNvSpPr txBox="1"/>
          <p:nvPr/>
        </p:nvSpPr>
        <p:spPr>
          <a:xfrm>
            <a:off x="625750" y="8728545"/>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Client interviewing</a:t>
            </a:r>
            <a:endParaRPr sz="800">
              <a:solidFill>
                <a:srgbClr val="505050"/>
              </a:solidFill>
              <a:latin typeface="Lato"/>
              <a:ea typeface="Lato"/>
              <a:cs typeface="Lato"/>
              <a:sym typeface="Lato"/>
            </a:endParaRPr>
          </a:p>
        </p:txBody>
      </p:sp>
      <p:sp>
        <p:nvSpPr>
          <p:cNvPr id="73" name="Google Shape;73;p13"/>
          <p:cNvSpPr txBox="1"/>
          <p:nvPr/>
        </p:nvSpPr>
        <p:spPr>
          <a:xfrm>
            <a:off x="621325" y="9280995"/>
            <a:ext cx="1539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05050"/>
                </a:solidFill>
                <a:latin typeface="Lato Black"/>
                <a:ea typeface="Lato Black"/>
                <a:cs typeface="Lato Black"/>
                <a:sym typeface="Lato Black"/>
              </a:rPr>
              <a:t>LANGUAGES</a:t>
            </a:r>
            <a:endParaRPr sz="1200">
              <a:solidFill>
                <a:srgbClr val="505050"/>
              </a:solidFill>
              <a:latin typeface="Lato Black"/>
              <a:ea typeface="Lato Black"/>
              <a:cs typeface="Lato Black"/>
              <a:sym typeface="Lato Black"/>
            </a:endParaRPr>
          </a:p>
        </p:txBody>
      </p:sp>
      <p:sp>
        <p:nvSpPr>
          <p:cNvPr id="74" name="Google Shape;74;p13"/>
          <p:cNvSpPr txBox="1"/>
          <p:nvPr/>
        </p:nvSpPr>
        <p:spPr>
          <a:xfrm>
            <a:off x="625750" y="9719520"/>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Conversational Spanish</a:t>
            </a:r>
            <a:endParaRPr sz="800">
              <a:solidFill>
                <a:srgbClr val="505050"/>
              </a:solidFill>
              <a:latin typeface="Lato"/>
              <a:ea typeface="Lato"/>
              <a:cs typeface="Lato"/>
              <a:sym typeface="Lato"/>
            </a:endParaRPr>
          </a:p>
        </p:txBody>
      </p:sp>
      <p:sp>
        <p:nvSpPr>
          <p:cNvPr id="75" name="Google Shape;75;p13"/>
          <p:cNvSpPr txBox="1"/>
          <p:nvPr/>
        </p:nvSpPr>
        <p:spPr>
          <a:xfrm>
            <a:off x="625750" y="10085542"/>
            <a:ext cx="15393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Fluent English</a:t>
            </a:r>
            <a:endParaRPr sz="800">
              <a:solidFill>
                <a:srgbClr val="505050"/>
              </a:solidFill>
              <a:latin typeface="Lato"/>
              <a:ea typeface="Lato"/>
              <a:cs typeface="Lato"/>
              <a:sym typeface="Lato"/>
            </a:endParaRPr>
          </a:p>
        </p:txBody>
      </p:sp>
      <p:sp>
        <p:nvSpPr>
          <p:cNvPr id="76" name="Google Shape;76;p13"/>
          <p:cNvSpPr txBox="1"/>
          <p:nvPr/>
        </p:nvSpPr>
        <p:spPr>
          <a:xfrm>
            <a:off x="2584949" y="4128375"/>
            <a:ext cx="3901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05050"/>
                </a:solidFill>
                <a:latin typeface="Lato Black"/>
                <a:ea typeface="Lato Black"/>
                <a:cs typeface="Lato Black"/>
                <a:sym typeface="Lato Black"/>
              </a:rPr>
              <a:t>PROFESSIONAL EXPERIENCE</a:t>
            </a:r>
            <a:endParaRPr sz="1200">
              <a:solidFill>
                <a:srgbClr val="505050"/>
              </a:solidFill>
              <a:latin typeface="Lato Black"/>
              <a:ea typeface="Lato Black"/>
              <a:cs typeface="Lato Black"/>
              <a:sym typeface="Lato Black"/>
            </a:endParaRPr>
          </a:p>
        </p:txBody>
      </p:sp>
      <p:grpSp>
        <p:nvGrpSpPr>
          <p:cNvPr id="77" name="Google Shape;77;p13"/>
          <p:cNvGrpSpPr/>
          <p:nvPr/>
        </p:nvGrpSpPr>
        <p:grpSpPr>
          <a:xfrm>
            <a:off x="2589375" y="4566900"/>
            <a:ext cx="3472500" cy="475807"/>
            <a:chOff x="2589375" y="4566900"/>
            <a:chExt cx="3472500" cy="475807"/>
          </a:xfrm>
        </p:grpSpPr>
        <p:sp>
          <p:nvSpPr>
            <p:cNvPr id="78" name="Google Shape;78;p13"/>
            <p:cNvSpPr txBox="1"/>
            <p:nvPr/>
          </p:nvSpPr>
          <p:spPr>
            <a:xfrm>
              <a:off x="2589375" y="4566900"/>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Black"/>
                  <a:ea typeface="Lato Black"/>
                  <a:cs typeface="Lato Black"/>
                  <a:sym typeface="Lato Black"/>
                </a:rPr>
                <a:t>WILCOX &amp; FERRETTI LEGAL GROUP, </a:t>
              </a:r>
              <a:r>
                <a:rPr lang="uk" sz="800">
                  <a:solidFill>
                    <a:srgbClr val="505050"/>
                  </a:solidFill>
                  <a:latin typeface="Lato"/>
                  <a:ea typeface="Lato"/>
                  <a:cs typeface="Lato"/>
                  <a:sym typeface="Lato"/>
                </a:rPr>
                <a:t>Sacramento, CA 	</a:t>
              </a:r>
              <a:endParaRPr sz="800">
                <a:solidFill>
                  <a:srgbClr val="505050"/>
                </a:solidFill>
                <a:latin typeface="Lato"/>
                <a:ea typeface="Lato"/>
                <a:cs typeface="Lato"/>
                <a:sym typeface="Lato"/>
              </a:endParaRPr>
            </a:p>
          </p:txBody>
        </p:sp>
        <p:sp>
          <p:nvSpPr>
            <p:cNvPr id="79" name="Google Shape;79;p13"/>
            <p:cNvSpPr txBox="1"/>
            <p:nvPr/>
          </p:nvSpPr>
          <p:spPr>
            <a:xfrm>
              <a:off x="2589375" y="4743304"/>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Paralegal</a:t>
              </a:r>
              <a:endParaRPr sz="800">
                <a:solidFill>
                  <a:srgbClr val="505050"/>
                </a:solidFill>
                <a:latin typeface="Lato"/>
                <a:ea typeface="Lato"/>
                <a:cs typeface="Lato"/>
                <a:sym typeface="Lato"/>
              </a:endParaRPr>
            </a:p>
          </p:txBody>
        </p:sp>
        <p:sp>
          <p:nvSpPr>
            <p:cNvPr id="80" name="Google Shape;80;p13"/>
            <p:cNvSpPr txBox="1"/>
            <p:nvPr/>
          </p:nvSpPr>
          <p:spPr>
            <a:xfrm>
              <a:off x="2589375" y="4919707"/>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(September 2021 – Present)</a:t>
              </a:r>
              <a:endParaRPr sz="800">
                <a:solidFill>
                  <a:srgbClr val="505050"/>
                </a:solidFill>
                <a:latin typeface="Lato"/>
                <a:ea typeface="Lato"/>
                <a:cs typeface="Lato"/>
                <a:sym typeface="Lato"/>
              </a:endParaRPr>
            </a:p>
          </p:txBody>
        </p:sp>
      </p:grpSp>
      <p:sp>
        <p:nvSpPr>
          <p:cNvPr id="81" name="Google Shape;81;p13"/>
          <p:cNvSpPr txBox="1"/>
          <p:nvPr/>
        </p:nvSpPr>
        <p:spPr>
          <a:xfrm>
            <a:off x="2589375" y="5278025"/>
            <a:ext cx="4336500" cy="1015800"/>
          </a:xfrm>
          <a:prstGeom prst="rect">
            <a:avLst/>
          </a:prstGeom>
          <a:noFill/>
          <a:ln>
            <a:noFill/>
          </a:ln>
        </p:spPr>
        <p:txBody>
          <a:bodyPr anchorCtr="0" anchor="t" bIns="0" lIns="0" spcFirstLastPara="1" rIns="0" wrap="square" tIns="0">
            <a:spAutoFit/>
          </a:bodyPr>
          <a:lstStyle/>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Coordinate court filings and manage e-filing procedures for a high volume of civil cases</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Oversee client communication, schedule depositions, and maintain client files for efficient case </a:t>
            </a:r>
            <a:endParaRPr sz="800">
              <a:solidFill>
                <a:srgbClr val="505050"/>
              </a:solidFill>
              <a:latin typeface="Lato"/>
              <a:ea typeface="Lato"/>
              <a:cs typeface="Lato"/>
              <a:sym typeface="Lato"/>
            </a:endParaRPr>
          </a:p>
          <a:p>
            <a:pPr indent="0" lvl="0" marL="89999" rtl="0" algn="l">
              <a:lnSpc>
                <a:spcPct val="145000"/>
              </a:lnSpc>
              <a:spcBef>
                <a:spcPts val="0"/>
              </a:spcBef>
              <a:spcAft>
                <a:spcPts val="0"/>
              </a:spcAft>
              <a:buNone/>
            </a:pPr>
            <a:r>
              <a:rPr lang="uk" sz="800">
                <a:solidFill>
                  <a:srgbClr val="505050"/>
                </a:solidFill>
                <a:latin typeface="Lato"/>
                <a:ea typeface="Lato"/>
                <a:cs typeface="Lato"/>
                <a:sym typeface="Lato"/>
              </a:rPr>
              <a:t>management</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Conduct witness interviews and prepare summary reports for attorney review</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Reduced office expenses by 10% through improved document management systems and </a:t>
            </a:r>
            <a:endParaRPr sz="800">
              <a:solidFill>
                <a:srgbClr val="505050"/>
              </a:solidFill>
              <a:latin typeface="Lato"/>
              <a:ea typeface="Lato"/>
              <a:cs typeface="Lato"/>
              <a:sym typeface="Lato"/>
            </a:endParaRPr>
          </a:p>
          <a:p>
            <a:pPr indent="0" lvl="0" marL="89999" rtl="0" algn="l">
              <a:lnSpc>
                <a:spcPct val="145000"/>
              </a:lnSpc>
              <a:spcBef>
                <a:spcPts val="0"/>
              </a:spcBef>
              <a:spcAft>
                <a:spcPts val="0"/>
              </a:spcAft>
              <a:buNone/>
            </a:pPr>
            <a:r>
              <a:rPr lang="uk" sz="800">
                <a:solidFill>
                  <a:srgbClr val="505050"/>
                </a:solidFill>
                <a:latin typeface="Lato"/>
                <a:ea typeface="Lato"/>
                <a:cs typeface="Lato"/>
                <a:sym typeface="Lato"/>
              </a:rPr>
              <a:t>streamlined communication protocols</a:t>
            </a:r>
            <a:endParaRPr sz="800">
              <a:solidFill>
                <a:srgbClr val="505050"/>
              </a:solidFill>
              <a:latin typeface="Lato"/>
              <a:ea typeface="Lato"/>
              <a:cs typeface="Lato"/>
              <a:sym typeface="Lato"/>
            </a:endParaRPr>
          </a:p>
        </p:txBody>
      </p:sp>
      <p:grpSp>
        <p:nvGrpSpPr>
          <p:cNvPr id="82" name="Google Shape;82;p13"/>
          <p:cNvGrpSpPr/>
          <p:nvPr/>
        </p:nvGrpSpPr>
        <p:grpSpPr>
          <a:xfrm>
            <a:off x="2589375" y="6518752"/>
            <a:ext cx="3472500" cy="475807"/>
            <a:chOff x="2589375" y="4566900"/>
            <a:chExt cx="3472500" cy="475807"/>
          </a:xfrm>
        </p:grpSpPr>
        <p:sp>
          <p:nvSpPr>
            <p:cNvPr id="83" name="Google Shape;83;p13"/>
            <p:cNvSpPr txBox="1"/>
            <p:nvPr/>
          </p:nvSpPr>
          <p:spPr>
            <a:xfrm>
              <a:off x="2589375" y="4566900"/>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Black"/>
                  <a:ea typeface="Lato Black"/>
                  <a:cs typeface="Lato Black"/>
                  <a:sym typeface="Lato Black"/>
                </a:rPr>
                <a:t>BARTLETT &amp; SONS LAW FIRM, </a:t>
              </a:r>
              <a:r>
                <a:rPr lang="uk" sz="800">
                  <a:solidFill>
                    <a:srgbClr val="505050"/>
                  </a:solidFill>
                  <a:latin typeface="Lato"/>
                  <a:ea typeface="Lato"/>
                  <a:cs typeface="Lato"/>
                  <a:sym typeface="Lato"/>
                </a:rPr>
                <a:t>Sacramento, CA</a:t>
              </a:r>
              <a:endParaRPr sz="800">
                <a:solidFill>
                  <a:srgbClr val="505050"/>
                </a:solidFill>
                <a:latin typeface="Lato"/>
                <a:ea typeface="Lato"/>
                <a:cs typeface="Lato"/>
                <a:sym typeface="Lato"/>
              </a:endParaRPr>
            </a:p>
          </p:txBody>
        </p:sp>
        <p:sp>
          <p:nvSpPr>
            <p:cNvPr id="84" name="Google Shape;84;p13"/>
            <p:cNvSpPr txBox="1"/>
            <p:nvPr/>
          </p:nvSpPr>
          <p:spPr>
            <a:xfrm>
              <a:off x="2589375" y="4743304"/>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Paralegal Intern</a:t>
              </a:r>
              <a:endParaRPr sz="800">
                <a:solidFill>
                  <a:srgbClr val="505050"/>
                </a:solidFill>
                <a:latin typeface="Lato"/>
                <a:ea typeface="Lato"/>
                <a:cs typeface="Lato"/>
                <a:sym typeface="Lato"/>
              </a:endParaRPr>
            </a:p>
          </p:txBody>
        </p:sp>
        <p:sp>
          <p:nvSpPr>
            <p:cNvPr id="85" name="Google Shape;85;p13"/>
            <p:cNvSpPr txBox="1"/>
            <p:nvPr/>
          </p:nvSpPr>
          <p:spPr>
            <a:xfrm>
              <a:off x="2589375" y="4919707"/>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(January 2020 – August 2021)</a:t>
              </a:r>
              <a:endParaRPr sz="800">
                <a:solidFill>
                  <a:srgbClr val="505050"/>
                </a:solidFill>
                <a:latin typeface="Lato"/>
                <a:ea typeface="Lato"/>
                <a:cs typeface="Lato"/>
                <a:sym typeface="Lato"/>
              </a:endParaRPr>
            </a:p>
          </p:txBody>
        </p:sp>
      </p:grpSp>
      <p:sp>
        <p:nvSpPr>
          <p:cNvPr id="86" name="Google Shape;86;p13"/>
          <p:cNvSpPr txBox="1"/>
          <p:nvPr/>
        </p:nvSpPr>
        <p:spPr>
          <a:xfrm>
            <a:off x="2589375" y="7229877"/>
            <a:ext cx="4336500" cy="1015800"/>
          </a:xfrm>
          <a:prstGeom prst="rect">
            <a:avLst/>
          </a:prstGeom>
          <a:noFill/>
          <a:ln>
            <a:noFill/>
          </a:ln>
        </p:spPr>
        <p:txBody>
          <a:bodyPr anchorCtr="0" anchor="t" bIns="0" lIns="0" spcFirstLastPara="1" rIns="0" wrap="square" tIns="0">
            <a:spAutoFit/>
          </a:bodyPr>
          <a:lstStyle/>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Organized and updated case records in the firm’s digital database, ensuring confidentiality and </a:t>
            </a:r>
            <a:endParaRPr sz="800">
              <a:solidFill>
                <a:srgbClr val="505050"/>
              </a:solidFill>
              <a:latin typeface="Lato"/>
              <a:ea typeface="Lato"/>
              <a:cs typeface="Lato"/>
              <a:sym typeface="Lato"/>
            </a:endParaRPr>
          </a:p>
          <a:p>
            <a:pPr indent="0" lvl="0" marL="89999" rtl="0" algn="l">
              <a:lnSpc>
                <a:spcPct val="145000"/>
              </a:lnSpc>
              <a:spcBef>
                <a:spcPts val="0"/>
              </a:spcBef>
              <a:spcAft>
                <a:spcPts val="0"/>
              </a:spcAft>
              <a:buNone/>
            </a:pPr>
            <a:r>
              <a:rPr lang="uk" sz="800">
                <a:solidFill>
                  <a:srgbClr val="505050"/>
                </a:solidFill>
                <a:latin typeface="Lato"/>
                <a:ea typeface="Lato"/>
                <a:cs typeface="Lato"/>
                <a:sym typeface="Lato"/>
              </a:rPr>
              <a:t>compliance with legal standards</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Collaborated with administrative staff to file exhibits, affidavits, and other court documents  </a:t>
            </a:r>
            <a:endParaRPr sz="800">
              <a:solidFill>
                <a:srgbClr val="505050"/>
              </a:solidFill>
              <a:latin typeface="Lato"/>
              <a:ea typeface="Lato"/>
              <a:cs typeface="Lato"/>
              <a:sym typeface="Lato"/>
            </a:endParaRPr>
          </a:p>
          <a:p>
            <a:pPr indent="0" lvl="0" marL="89999" rtl="0" algn="l">
              <a:lnSpc>
                <a:spcPct val="145000"/>
              </a:lnSpc>
              <a:spcBef>
                <a:spcPts val="0"/>
              </a:spcBef>
              <a:spcAft>
                <a:spcPts val="0"/>
              </a:spcAft>
              <a:buNone/>
            </a:pPr>
            <a:r>
              <a:rPr lang="uk" sz="800">
                <a:solidFill>
                  <a:srgbClr val="505050"/>
                </a:solidFill>
                <a:latin typeface="Lato"/>
                <a:ea typeface="Lato"/>
                <a:cs typeface="Lato"/>
                <a:sym typeface="Lato"/>
              </a:rPr>
              <a:t>within strict deadlines</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Participated in two professional development seminars, focusing on advanced legal research </a:t>
            </a:r>
            <a:endParaRPr sz="800">
              <a:solidFill>
                <a:srgbClr val="505050"/>
              </a:solidFill>
              <a:latin typeface="Lato"/>
              <a:ea typeface="Lato"/>
              <a:cs typeface="Lato"/>
              <a:sym typeface="Lato"/>
            </a:endParaRPr>
          </a:p>
          <a:p>
            <a:pPr indent="0" lvl="0" marL="89999" rtl="0" algn="l">
              <a:lnSpc>
                <a:spcPct val="145000"/>
              </a:lnSpc>
              <a:spcBef>
                <a:spcPts val="0"/>
              </a:spcBef>
              <a:spcAft>
                <a:spcPts val="0"/>
              </a:spcAft>
              <a:buNone/>
            </a:pPr>
            <a:r>
              <a:rPr lang="uk" sz="800">
                <a:solidFill>
                  <a:srgbClr val="505050"/>
                </a:solidFill>
                <a:latin typeface="Lato"/>
                <a:ea typeface="Lato"/>
                <a:cs typeface="Lato"/>
                <a:sym typeface="Lato"/>
              </a:rPr>
              <a:t>and ethical best practices</a:t>
            </a:r>
            <a:endParaRPr sz="800">
              <a:solidFill>
                <a:srgbClr val="505050"/>
              </a:solidFill>
              <a:latin typeface="Lato"/>
              <a:ea typeface="Lato"/>
              <a:cs typeface="Lato"/>
              <a:sym typeface="Lato"/>
            </a:endParaRPr>
          </a:p>
        </p:txBody>
      </p:sp>
      <p:grpSp>
        <p:nvGrpSpPr>
          <p:cNvPr id="87" name="Google Shape;87;p13"/>
          <p:cNvGrpSpPr/>
          <p:nvPr/>
        </p:nvGrpSpPr>
        <p:grpSpPr>
          <a:xfrm>
            <a:off x="2589375" y="8490655"/>
            <a:ext cx="3472500" cy="475807"/>
            <a:chOff x="2589375" y="4566900"/>
            <a:chExt cx="3472500" cy="475807"/>
          </a:xfrm>
        </p:grpSpPr>
        <p:sp>
          <p:nvSpPr>
            <p:cNvPr id="88" name="Google Shape;88;p13"/>
            <p:cNvSpPr txBox="1"/>
            <p:nvPr/>
          </p:nvSpPr>
          <p:spPr>
            <a:xfrm>
              <a:off x="2589375" y="4566900"/>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Black"/>
                  <a:ea typeface="Lato Black"/>
                  <a:cs typeface="Lato Black"/>
                  <a:sym typeface="Lato Black"/>
                </a:rPr>
                <a:t>COLEMAN &amp; ROGERS ATTORNEYS AT LAW, </a:t>
              </a:r>
              <a:r>
                <a:rPr lang="uk" sz="800">
                  <a:solidFill>
                    <a:srgbClr val="505050"/>
                  </a:solidFill>
                  <a:latin typeface="Lato"/>
                  <a:ea typeface="Lato"/>
                  <a:cs typeface="Lato"/>
                  <a:sym typeface="Lato"/>
                </a:rPr>
                <a:t>Sacramento, CA</a:t>
              </a:r>
              <a:endParaRPr sz="800">
                <a:solidFill>
                  <a:srgbClr val="505050"/>
                </a:solidFill>
                <a:latin typeface="Lato"/>
                <a:ea typeface="Lato"/>
                <a:cs typeface="Lato"/>
                <a:sym typeface="Lato"/>
              </a:endParaRPr>
            </a:p>
          </p:txBody>
        </p:sp>
        <p:sp>
          <p:nvSpPr>
            <p:cNvPr id="89" name="Google Shape;89;p13"/>
            <p:cNvSpPr txBox="1"/>
            <p:nvPr/>
          </p:nvSpPr>
          <p:spPr>
            <a:xfrm>
              <a:off x="2589375" y="4743304"/>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Office Assistant</a:t>
              </a:r>
              <a:endParaRPr sz="800">
                <a:solidFill>
                  <a:srgbClr val="505050"/>
                </a:solidFill>
                <a:latin typeface="Lato"/>
                <a:ea typeface="Lato"/>
                <a:cs typeface="Lato"/>
                <a:sym typeface="Lato"/>
              </a:endParaRPr>
            </a:p>
          </p:txBody>
        </p:sp>
        <p:sp>
          <p:nvSpPr>
            <p:cNvPr id="90" name="Google Shape;90;p13"/>
            <p:cNvSpPr txBox="1"/>
            <p:nvPr/>
          </p:nvSpPr>
          <p:spPr>
            <a:xfrm>
              <a:off x="2589375" y="4919707"/>
              <a:ext cx="3472500" cy="123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800">
                  <a:solidFill>
                    <a:srgbClr val="505050"/>
                  </a:solidFill>
                  <a:latin typeface="Lato"/>
                  <a:ea typeface="Lato"/>
                  <a:cs typeface="Lato"/>
                  <a:sym typeface="Lato"/>
                </a:rPr>
                <a:t>(January 2020 – August 2021)</a:t>
              </a:r>
              <a:endParaRPr sz="800">
                <a:solidFill>
                  <a:srgbClr val="505050"/>
                </a:solidFill>
                <a:latin typeface="Lato"/>
                <a:ea typeface="Lato"/>
                <a:cs typeface="Lato"/>
                <a:sym typeface="Lato"/>
              </a:endParaRPr>
            </a:p>
          </p:txBody>
        </p:sp>
      </p:grpSp>
      <p:sp>
        <p:nvSpPr>
          <p:cNvPr id="91" name="Google Shape;91;p13"/>
          <p:cNvSpPr txBox="1"/>
          <p:nvPr/>
        </p:nvSpPr>
        <p:spPr>
          <a:xfrm>
            <a:off x="2589375" y="9201780"/>
            <a:ext cx="4336500" cy="1015800"/>
          </a:xfrm>
          <a:prstGeom prst="rect">
            <a:avLst/>
          </a:prstGeom>
          <a:noFill/>
          <a:ln>
            <a:noFill/>
          </a:ln>
        </p:spPr>
        <p:txBody>
          <a:bodyPr anchorCtr="0" anchor="t" bIns="0" lIns="0" spcFirstLastPara="1" rIns="0" wrap="square" tIns="0">
            <a:spAutoFit/>
          </a:bodyPr>
          <a:lstStyle/>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Provided daily administrative support to attorneys and paralegals, including managing phone inquiries and scheduling appointments.</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Organized client intake forms, scanned and maintained case files, and ensured quick retrieval of crucial documents</a:t>
            </a:r>
            <a:endParaRPr sz="800">
              <a:solidFill>
                <a:srgbClr val="505050"/>
              </a:solidFill>
              <a:latin typeface="Lato"/>
              <a:ea typeface="Lato"/>
              <a:cs typeface="Lato"/>
              <a:sym typeface="Lato"/>
            </a:endParaRPr>
          </a:p>
          <a:p>
            <a:pPr indent="-95799" lvl="0" marL="89999" rtl="0" algn="l">
              <a:lnSpc>
                <a:spcPct val="145000"/>
              </a:lnSpc>
              <a:spcBef>
                <a:spcPts val="0"/>
              </a:spcBef>
              <a:spcAft>
                <a:spcPts val="0"/>
              </a:spcAft>
              <a:buClr>
                <a:srgbClr val="505050"/>
              </a:buClr>
              <a:buSzPts val="800"/>
              <a:buFont typeface="Lato"/>
              <a:buChar char="●"/>
            </a:pPr>
            <a:r>
              <a:rPr lang="uk" sz="800">
                <a:solidFill>
                  <a:srgbClr val="505050"/>
                </a:solidFill>
                <a:latin typeface="Lato"/>
                <a:ea typeface="Lato"/>
                <a:cs typeface="Lato"/>
                <a:sym typeface="Lato"/>
              </a:rPr>
              <a:t>Helped reduce administrative backlog by 20% through implementing an electronic filing system in collaboration with IT staff</a:t>
            </a:r>
            <a:endParaRPr sz="800">
              <a:solidFill>
                <a:srgbClr val="505050"/>
              </a:solidFill>
              <a:latin typeface="Lato"/>
              <a:ea typeface="Lato"/>
              <a:cs typeface="Lato"/>
              <a:sym typeface="Lato"/>
            </a:endParaRPr>
          </a:p>
        </p:txBody>
      </p:sp>
      <p:grpSp>
        <p:nvGrpSpPr>
          <p:cNvPr id="92" name="Google Shape;92;p13"/>
          <p:cNvGrpSpPr/>
          <p:nvPr/>
        </p:nvGrpSpPr>
        <p:grpSpPr>
          <a:xfrm>
            <a:off x="630000" y="3811725"/>
            <a:ext cx="6300000" cy="6373500"/>
            <a:chOff x="630000" y="3811725"/>
            <a:chExt cx="6300000" cy="6373500"/>
          </a:xfrm>
        </p:grpSpPr>
        <p:cxnSp>
          <p:nvCxnSpPr>
            <p:cNvPr id="93" name="Google Shape;93;p13"/>
            <p:cNvCxnSpPr/>
            <p:nvPr/>
          </p:nvCxnSpPr>
          <p:spPr>
            <a:xfrm>
              <a:off x="630000" y="3819950"/>
              <a:ext cx="6300000" cy="0"/>
            </a:xfrm>
            <a:prstGeom prst="straightConnector1">
              <a:avLst/>
            </a:prstGeom>
            <a:noFill/>
            <a:ln cap="flat" cmpd="sng" w="9525">
              <a:solidFill>
                <a:schemeClr val="dk2"/>
              </a:solidFill>
              <a:prstDash val="solid"/>
              <a:round/>
              <a:headEnd len="med" w="med" type="none"/>
              <a:tailEnd len="med" w="med" type="none"/>
            </a:ln>
          </p:spPr>
        </p:cxnSp>
        <p:cxnSp>
          <p:nvCxnSpPr>
            <p:cNvPr id="94" name="Google Shape;94;p13"/>
            <p:cNvCxnSpPr/>
            <p:nvPr/>
          </p:nvCxnSpPr>
          <p:spPr>
            <a:xfrm>
              <a:off x="2322650" y="3811725"/>
              <a:ext cx="0" cy="6373500"/>
            </a:xfrm>
            <a:prstGeom prst="straightConnector1">
              <a:avLst/>
            </a:prstGeom>
            <a:noFill/>
            <a:ln cap="flat" cmpd="sng" w="9525">
              <a:solidFill>
                <a:schemeClr val="dk2"/>
              </a:solidFill>
              <a:prstDash val="solid"/>
              <a:round/>
              <a:headEnd len="med" w="med" type="none"/>
              <a:tailEnd len="med" w="med" type="none"/>
            </a:ln>
          </p:spPr>
        </p:cxnSp>
      </p:grpSp>
      <p:pic>
        <p:nvPicPr>
          <p:cNvPr id="95" name="Google Shape;95;p13" title="Photo.png"/>
          <p:cNvPicPr preferRelativeResize="0"/>
          <p:nvPr/>
        </p:nvPicPr>
        <p:blipFill rotWithShape="1">
          <a:blip r:embed="rId3">
            <a:alphaModFix/>
          </a:blip>
          <a:srcRect b="50567" l="26469" r="26464" t="2367"/>
          <a:stretch/>
        </p:blipFill>
        <p:spPr>
          <a:xfrm>
            <a:off x="5736925" y="418375"/>
            <a:ext cx="1193100" cy="1193100"/>
          </a:xfrm>
          <a:prstGeom prst="ellipse">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