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</p:sldIdLst>
  <p:sldSz cy="7772400" cx="10058400"/>
  <p:notesSz cx="6858000" cy="9144000"/>
  <p:embeddedFontLst>
    <p:embeddedFont>
      <p:font typeface="EB Garamond Medium"/>
      <p:regular r:id="rId7"/>
      <p:bold r:id="rId8"/>
      <p:italic r:id="rId9"/>
      <p:boldItalic r:id="rId10"/>
    </p:embeddedFont>
    <p:embeddedFont>
      <p:font typeface="EB Garamond SemiBold"/>
      <p:regular r:id="rId11"/>
      <p:bold r:id="rId12"/>
      <p:italic r:id="rId13"/>
      <p:boldItalic r:id="rId14"/>
    </p:embeddedFont>
    <p:embeddedFont>
      <p:font typeface="EB Garamond"/>
      <p:regular r:id="rId15"/>
      <p:bold r:id="rId16"/>
      <p:italic r:id="rId17"/>
      <p:boldItalic r:id="rId18"/>
    </p:embeddedFont>
    <p:embeddedFont>
      <p:font typeface="Kalnia ExtraLight"/>
      <p:regular r:id="rId19"/>
      <p:bold r:id="rId20"/>
    </p:embeddedFont>
    <p:embeddedFont>
      <p:font typeface="Kalnia SemiBold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KalniaExtraLight-bold.fntdata"/><Relationship Id="rId11" Type="http://schemas.openxmlformats.org/officeDocument/2006/relationships/font" Target="fonts/EBGaramondSemiBold-regular.fntdata"/><Relationship Id="rId22" Type="http://schemas.openxmlformats.org/officeDocument/2006/relationships/font" Target="fonts/KalniaSemiBold-bold.fntdata"/><Relationship Id="rId10" Type="http://schemas.openxmlformats.org/officeDocument/2006/relationships/font" Target="fonts/EBGaramondMedium-boldItalic.fntdata"/><Relationship Id="rId21" Type="http://schemas.openxmlformats.org/officeDocument/2006/relationships/font" Target="fonts/KalniaSemiBold-regular.fntdata"/><Relationship Id="rId13" Type="http://schemas.openxmlformats.org/officeDocument/2006/relationships/font" Target="fonts/EBGaramondSemiBold-italic.fntdata"/><Relationship Id="rId12" Type="http://schemas.openxmlformats.org/officeDocument/2006/relationships/font" Target="fonts/EBGaramondSemiBold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EBGaramondMedium-italic.fntdata"/><Relationship Id="rId15" Type="http://schemas.openxmlformats.org/officeDocument/2006/relationships/font" Target="fonts/EBGaramond-regular.fntdata"/><Relationship Id="rId14" Type="http://schemas.openxmlformats.org/officeDocument/2006/relationships/font" Target="fonts/EBGaramondSemiBold-boldItalic.fntdata"/><Relationship Id="rId17" Type="http://schemas.openxmlformats.org/officeDocument/2006/relationships/font" Target="fonts/EBGaramond-italic.fntdata"/><Relationship Id="rId16" Type="http://schemas.openxmlformats.org/officeDocument/2006/relationships/font" Target="fonts/EBGaramond-bold.fntdata"/><Relationship Id="rId5" Type="http://schemas.openxmlformats.org/officeDocument/2006/relationships/slide" Target="slides/slide1.xml"/><Relationship Id="rId19" Type="http://schemas.openxmlformats.org/officeDocument/2006/relationships/font" Target="fonts/KalniaExtraLight-regular.fntdata"/><Relationship Id="rId6" Type="http://schemas.openxmlformats.org/officeDocument/2006/relationships/slide" Target="slides/slide2.xml"/><Relationship Id="rId18" Type="http://schemas.openxmlformats.org/officeDocument/2006/relationships/font" Target="fonts/EBGaramond-boldItalic.fntdata"/><Relationship Id="rId7" Type="http://schemas.openxmlformats.org/officeDocument/2006/relationships/font" Target="fonts/EBGaramondMedium-regular.fntdata"/><Relationship Id="rId8" Type="http://schemas.openxmlformats.org/officeDocument/2006/relationships/font" Target="fonts/EBGaramondMedium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2231575d83_0_72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2231575d8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42870" y="4282678"/>
            <a:ext cx="9372600" cy="1197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42870" y="1671478"/>
            <a:ext cx="9372600" cy="29670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42870" y="4763362"/>
            <a:ext cx="9372600" cy="1965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42870" y="839573"/>
            <a:ext cx="3088800" cy="1141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39275" y="680227"/>
            <a:ext cx="7004700" cy="61818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92050" y="1863464"/>
            <a:ext cx="4449600" cy="2239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92050" y="4235758"/>
            <a:ext cx="4449600" cy="18663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433450" y="1094158"/>
            <a:ext cx="4220700" cy="55836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1pPr>
            <a:lvl2pPr indent="-336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indent="-336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indent="-336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indent="-336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indent="-336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indent="-336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indent="-336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indent="-336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3352800" cy="77724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738" l="8179" r="737" t="738"/>
          <a:stretch/>
        </p:blipFill>
        <p:spPr>
          <a:xfrm>
            <a:off x="6213275" y="0"/>
            <a:ext cx="3845124" cy="777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0" l="0" r="18936" t="0"/>
          <a:stretch/>
        </p:blipFill>
        <p:spPr>
          <a:xfrm>
            <a:off x="1113400" y="4072300"/>
            <a:ext cx="3097800" cy="37074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4934800" y="0"/>
            <a:ext cx="73800" cy="124320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4934800" y="6529200"/>
            <a:ext cx="73800" cy="124320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" name="Google Shape;59;p13"/>
          <p:cNvCxnSpPr/>
          <p:nvPr/>
        </p:nvCxnSpPr>
        <p:spPr>
          <a:xfrm>
            <a:off x="310775" y="0"/>
            <a:ext cx="0" cy="7773300"/>
          </a:xfrm>
          <a:prstGeom prst="straightConnector1">
            <a:avLst/>
          </a:prstGeom>
          <a:noFill/>
          <a:ln cap="flat" cmpd="sng" w="19050">
            <a:solidFill>
              <a:srgbClr val="A1A1A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" name="Google Shape;60;p13"/>
          <p:cNvSpPr/>
          <p:nvPr/>
        </p:nvSpPr>
        <p:spPr>
          <a:xfrm>
            <a:off x="627850" y="4194575"/>
            <a:ext cx="73800" cy="357780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/>
          <p:nvPr/>
        </p:nvSpPr>
        <p:spPr>
          <a:xfrm>
            <a:off x="8400" y="5582775"/>
            <a:ext cx="4543275" cy="2190083"/>
          </a:xfrm>
          <a:custGeom>
            <a:rect b="b" l="l" r="r" t="t"/>
            <a:pathLst>
              <a:path extrusionOk="0" h="87691" w="181731">
                <a:moveTo>
                  <a:pt x="0" y="0"/>
                </a:moveTo>
                <a:lnTo>
                  <a:pt x="181731" y="0"/>
                </a:lnTo>
                <a:lnTo>
                  <a:pt x="181731" y="87691"/>
                </a:lnTo>
              </a:path>
            </a:pathLst>
          </a:custGeom>
          <a:noFill/>
          <a:ln cap="flat" cmpd="sng" w="19050">
            <a:solidFill>
              <a:srgbClr val="A1A1A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" name="Google Shape;62;p13"/>
          <p:cNvSpPr txBox="1"/>
          <p:nvPr/>
        </p:nvSpPr>
        <p:spPr>
          <a:xfrm>
            <a:off x="622500" y="707650"/>
            <a:ext cx="242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>
                <a:solidFill>
                  <a:srgbClr val="A19F9A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WHY</a:t>
            </a:r>
            <a:endParaRPr sz="2000">
              <a:solidFill>
                <a:srgbClr val="A19F9A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A19F9A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CHOOSE US?</a:t>
            </a:r>
            <a:endParaRPr sz="2000">
              <a:solidFill>
                <a:srgbClr val="A19F9A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</p:txBody>
      </p:sp>
      <p:grpSp>
        <p:nvGrpSpPr>
          <p:cNvPr id="63" name="Google Shape;63;p13"/>
          <p:cNvGrpSpPr/>
          <p:nvPr/>
        </p:nvGrpSpPr>
        <p:grpSpPr>
          <a:xfrm>
            <a:off x="622500" y="1553750"/>
            <a:ext cx="2570100" cy="677100"/>
            <a:chOff x="622500" y="1553750"/>
            <a:chExt cx="2570100" cy="677100"/>
          </a:xfrm>
        </p:grpSpPr>
        <p:sp>
          <p:nvSpPr>
            <p:cNvPr id="64" name="Google Shape;64;p13"/>
            <p:cNvSpPr txBox="1"/>
            <p:nvPr/>
          </p:nvSpPr>
          <p:spPr>
            <a:xfrm>
              <a:off x="622500" y="1553750"/>
              <a:ext cx="25701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UNPARALLELED COMFORT</a:t>
              </a:r>
              <a:endParaRPr b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65" name="Google Shape;65;p13"/>
            <p:cNvSpPr txBox="1"/>
            <p:nvPr/>
          </p:nvSpPr>
          <p:spPr>
            <a:xfrm>
              <a:off x="622500" y="1722950"/>
              <a:ext cx="25701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19F9A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Our rooms are designed with your comfort in mind, featuring plush bedding, modern amenities, and breathtaking views.</a:t>
              </a:r>
              <a:endParaRPr sz="1100">
                <a:solidFill>
                  <a:srgbClr val="A19F9A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66" name="Google Shape;66;p13"/>
          <p:cNvGrpSpPr/>
          <p:nvPr/>
        </p:nvGrpSpPr>
        <p:grpSpPr>
          <a:xfrm>
            <a:off x="622500" y="2394775"/>
            <a:ext cx="2570100" cy="677100"/>
            <a:chOff x="622500" y="1553750"/>
            <a:chExt cx="2570100" cy="677100"/>
          </a:xfrm>
        </p:grpSpPr>
        <p:sp>
          <p:nvSpPr>
            <p:cNvPr id="67" name="Google Shape;67;p13"/>
            <p:cNvSpPr txBox="1"/>
            <p:nvPr/>
          </p:nvSpPr>
          <p:spPr>
            <a:xfrm>
              <a:off x="622500" y="1553750"/>
              <a:ext cx="25701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EXCEPTIONAL DINING</a:t>
              </a:r>
              <a:endParaRPr b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68" name="Google Shape;68;p13"/>
            <p:cNvSpPr txBox="1"/>
            <p:nvPr/>
          </p:nvSpPr>
          <p:spPr>
            <a:xfrm>
              <a:off x="622500" y="1722950"/>
              <a:ext cx="25701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19F9A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Savor culinary delights at our on-site restaurants, offering a wide range of local </a:t>
              </a:r>
              <a:endParaRPr sz="1100">
                <a:solidFill>
                  <a:srgbClr val="A19F9A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19F9A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and international cuisine.</a:t>
              </a:r>
              <a:endParaRPr sz="1100">
                <a:solidFill>
                  <a:srgbClr val="A19F9A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69" name="Google Shape;69;p13"/>
          <p:cNvGrpSpPr/>
          <p:nvPr/>
        </p:nvGrpSpPr>
        <p:grpSpPr>
          <a:xfrm>
            <a:off x="622500" y="3235800"/>
            <a:ext cx="2570100" cy="677100"/>
            <a:chOff x="622500" y="1553750"/>
            <a:chExt cx="2570100" cy="677100"/>
          </a:xfrm>
        </p:grpSpPr>
        <p:sp>
          <p:nvSpPr>
            <p:cNvPr id="70" name="Google Shape;70;p13"/>
            <p:cNvSpPr txBox="1"/>
            <p:nvPr/>
          </p:nvSpPr>
          <p:spPr>
            <a:xfrm>
              <a:off x="622500" y="1553750"/>
              <a:ext cx="25701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PRIME LOCATION</a:t>
              </a:r>
              <a:endParaRPr b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71" name="Google Shape;71;p13"/>
            <p:cNvSpPr txBox="1"/>
            <p:nvPr/>
          </p:nvSpPr>
          <p:spPr>
            <a:xfrm>
              <a:off x="622500" y="1722950"/>
              <a:ext cx="25701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19F9A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Nestled in the heart of [City/Region], our </a:t>
              </a:r>
              <a:endParaRPr sz="1100">
                <a:solidFill>
                  <a:srgbClr val="A19F9A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19F9A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hotel offers easy access to popular attractions, shopping, and cultural landmarks.</a:t>
              </a:r>
              <a:endParaRPr sz="1100">
                <a:solidFill>
                  <a:srgbClr val="A19F9A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id="72" name="Google Shape;72;p13"/>
          <p:cNvSpPr/>
          <p:nvPr/>
        </p:nvSpPr>
        <p:spPr>
          <a:xfrm>
            <a:off x="6213275" y="0"/>
            <a:ext cx="375600" cy="77724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" name="Google Shape;73;p13"/>
          <p:cNvGrpSpPr/>
          <p:nvPr/>
        </p:nvGrpSpPr>
        <p:grpSpPr>
          <a:xfrm>
            <a:off x="4455459" y="5087375"/>
            <a:ext cx="1147483" cy="188875"/>
            <a:chOff x="4458225" y="5087375"/>
            <a:chExt cx="1147483" cy="188875"/>
          </a:xfrm>
        </p:grpSpPr>
        <p:pic>
          <p:nvPicPr>
            <p:cNvPr id="74" name="Google Shape;74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59764" y="5108838"/>
              <a:ext cx="145944" cy="14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458225" y="5098822"/>
              <a:ext cx="165975" cy="1659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997627" y="5087375"/>
              <a:ext cx="88711" cy="188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3"/>
          <p:cNvGrpSpPr/>
          <p:nvPr/>
        </p:nvGrpSpPr>
        <p:grpSpPr>
          <a:xfrm>
            <a:off x="3686650" y="1553750"/>
            <a:ext cx="2570100" cy="668563"/>
            <a:chOff x="3686650" y="1553750"/>
            <a:chExt cx="2570100" cy="668563"/>
          </a:xfrm>
        </p:grpSpPr>
        <p:sp>
          <p:nvSpPr>
            <p:cNvPr id="78" name="Google Shape;78;p13"/>
            <p:cNvSpPr txBox="1"/>
            <p:nvPr/>
          </p:nvSpPr>
          <p:spPr>
            <a:xfrm>
              <a:off x="3686650" y="1553750"/>
              <a:ext cx="25701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BOOK YOUR STAY TODAY</a:t>
              </a:r>
              <a:endParaRPr b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79" name="Google Shape;79;p13"/>
            <p:cNvSpPr txBox="1"/>
            <p:nvPr/>
          </p:nvSpPr>
          <p:spPr>
            <a:xfrm>
              <a:off x="3866650" y="1883613"/>
              <a:ext cx="2210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19F9A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Ready to escape the ordinary? Let us welcome you to Hotel Name.</a:t>
              </a:r>
              <a:endParaRPr sz="1100">
                <a:solidFill>
                  <a:srgbClr val="A19F9A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id="80" name="Google Shape;80;p13"/>
          <p:cNvSpPr txBox="1"/>
          <p:nvPr/>
        </p:nvSpPr>
        <p:spPr>
          <a:xfrm>
            <a:off x="3912925" y="2558618"/>
            <a:ext cx="2232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454A51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CONTACT US:</a:t>
            </a:r>
            <a:endParaRPr sz="1600">
              <a:solidFill>
                <a:srgbClr val="454A51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</p:txBody>
      </p:sp>
      <p:grpSp>
        <p:nvGrpSpPr>
          <p:cNvPr id="81" name="Google Shape;81;p13"/>
          <p:cNvGrpSpPr/>
          <p:nvPr/>
        </p:nvGrpSpPr>
        <p:grpSpPr>
          <a:xfrm>
            <a:off x="3912925" y="3047268"/>
            <a:ext cx="2232600" cy="395200"/>
            <a:chOff x="3912925" y="3047268"/>
            <a:chExt cx="2232600" cy="395200"/>
          </a:xfrm>
        </p:grpSpPr>
        <p:sp>
          <p:nvSpPr>
            <p:cNvPr id="82" name="Google Shape;82;p13"/>
            <p:cNvSpPr txBox="1"/>
            <p:nvPr/>
          </p:nvSpPr>
          <p:spPr>
            <a:xfrm>
              <a:off x="3912925" y="3047268"/>
              <a:ext cx="2232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300">
                  <a:solidFill>
                    <a:srgbClr val="454A51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rPr>
                <a:t>WEBSITE:</a:t>
              </a:r>
              <a:endParaRPr sz="1300">
                <a:solidFill>
                  <a:srgbClr val="454A51"/>
                </a:solidFill>
                <a:latin typeface="EB Garamond Medium"/>
                <a:ea typeface="EB Garamond Medium"/>
                <a:cs typeface="EB Garamond Medium"/>
                <a:sym typeface="EB Garamond Medium"/>
              </a:endParaRPr>
            </a:p>
          </p:txBody>
        </p:sp>
        <p:sp>
          <p:nvSpPr>
            <p:cNvPr id="83" name="Google Shape;83;p13"/>
            <p:cNvSpPr txBox="1"/>
            <p:nvPr/>
          </p:nvSpPr>
          <p:spPr>
            <a:xfrm>
              <a:off x="3912925" y="3242368"/>
              <a:ext cx="2232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300">
                  <a:solidFill>
                    <a:srgbClr val="454A51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rPr>
                <a:t>www.hotelname.ltd</a:t>
              </a:r>
              <a:endParaRPr sz="1300">
                <a:solidFill>
                  <a:srgbClr val="454A51"/>
                </a:solidFill>
                <a:latin typeface="EB Garamond Medium"/>
                <a:ea typeface="EB Garamond Medium"/>
                <a:cs typeface="EB Garamond Medium"/>
                <a:sym typeface="EB Garamond Medium"/>
              </a:endParaRPr>
            </a:p>
          </p:txBody>
        </p:sp>
      </p:grpSp>
      <p:grpSp>
        <p:nvGrpSpPr>
          <p:cNvPr id="84" name="Google Shape;84;p13"/>
          <p:cNvGrpSpPr/>
          <p:nvPr/>
        </p:nvGrpSpPr>
        <p:grpSpPr>
          <a:xfrm>
            <a:off x="3912925" y="3621943"/>
            <a:ext cx="2232600" cy="395200"/>
            <a:chOff x="3912925" y="3047268"/>
            <a:chExt cx="2232600" cy="395200"/>
          </a:xfrm>
        </p:grpSpPr>
        <p:sp>
          <p:nvSpPr>
            <p:cNvPr id="85" name="Google Shape;85;p13"/>
            <p:cNvSpPr txBox="1"/>
            <p:nvPr/>
          </p:nvSpPr>
          <p:spPr>
            <a:xfrm>
              <a:off x="3912925" y="3047268"/>
              <a:ext cx="2232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300">
                  <a:solidFill>
                    <a:srgbClr val="454A51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rPr>
                <a:t>EMAIL:</a:t>
              </a:r>
              <a:endParaRPr sz="1300">
                <a:solidFill>
                  <a:srgbClr val="454A51"/>
                </a:solidFill>
                <a:latin typeface="EB Garamond Medium"/>
                <a:ea typeface="EB Garamond Medium"/>
                <a:cs typeface="EB Garamond Medium"/>
                <a:sym typeface="EB Garamond Medium"/>
              </a:endParaRPr>
            </a:p>
          </p:txBody>
        </p:sp>
        <p:sp>
          <p:nvSpPr>
            <p:cNvPr id="86" name="Google Shape;86;p13"/>
            <p:cNvSpPr txBox="1"/>
            <p:nvPr/>
          </p:nvSpPr>
          <p:spPr>
            <a:xfrm>
              <a:off x="3912925" y="3242368"/>
              <a:ext cx="2232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300">
                  <a:solidFill>
                    <a:srgbClr val="454A51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rPr>
                <a:t>reservations@hotelname.ltd</a:t>
              </a:r>
              <a:endParaRPr sz="1300">
                <a:solidFill>
                  <a:srgbClr val="454A51"/>
                </a:solidFill>
                <a:latin typeface="EB Garamond Medium"/>
                <a:ea typeface="EB Garamond Medium"/>
                <a:cs typeface="EB Garamond Medium"/>
                <a:sym typeface="EB Garamond Medium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3912925" y="4187681"/>
            <a:ext cx="2232600" cy="395200"/>
            <a:chOff x="3912925" y="3047268"/>
            <a:chExt cx="2232600" cy="395200"/>
          </a:xfrm>
        </p:grpSpPr>
        <p:sp>
          <p:nvSpPr>
            <p:cNvPr id="88" name="Google Shape;88;p13"/>
            <p:cNvSpPr txBox="1"/>
            <p:nvPr/>
          </p:nvSpPr>
          <p:spPr>
            <a:xfrm>
              <a:off x="3912925" y="3047268"/>
              <a:ext cx="2232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300">
                  <a:solidFill>
                    <a:srgbClr val="454A51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rPr>
                <a:t>PHONE:</a:t>
              </a:r>
              <a:endParaRPr sz="1300">
                <a:solidFill>
                  <a:srgbClr val="454A51"/>
                </a:solidFill>
                <a:latin typeface="EB Garamond Medium"/>
                <a:ea typeface="EB Garamond Medium"/>
                <a:cs typeface="EB Garamond Medium"/>
                <a:sym typeface="EB Garamond Medium"/>
              </a:endParaRPr>
            </a:p>
          </p:txBody>
        </p:sp>
        <p:sp>
          <p:nvSpPr>
            <p:cNvPr id="89" name="Google Shape;89;p13"/>
            <p:cNvSpPr txBox="1"/>
            <p:nvPr/>
          </p:nvSpPr>
          <p:spPr>
            <a:xfrm>
              <a:off x="3912925" y="3242368"/>
              <a:ext cx="2232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300">
                  <a:solidFill>
                    <a:srgbClr val="454A51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rPr>
                <a:t>+1 123 456 7890</a:t>
              </a:r>
              <a:endParaRPr sz="1300">
                <a:solidFill>
                  <a:srgbClr val="454A51"/>
                </a:solidFill>
                <a:latin typeface="EB Garamond Medium"/>
                <a:ea typeface="EB Garamond Medium"/>
                <a:cs typeface="EB Garamond Medium"/>
                <a:sym typeface="EB Garamond Medium"/>
              </a:endParaRPr>
            </a:p>
          </p:txBody>
        </p:sp>
      </p:grpSp>
      <p:sp>
        <p:nvSpPr>
          <p:cNvPr id="90" name="Google Shape;90;p13"/>
          <p:cNvSpPr txBox="1"/>
          <p:nvPr/>
        </p:nvSpPr>
        <p:spPr>
          <a:xfrm>
            <a:off x="6976475" y="691228"/>
            <a:ext cx="269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900">
                <a:solidFill>
                  <a:srgbClr val="454A51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PAMPHLET</a:t>
            </a:r>
            <a:endParaRPr sz="2900">
              <a:solidFill>
                <a:srgbClr val="454A51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6976475" y="1133440"/>
            <a:ext cx="2694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454A51"/>
                </a:solidFill>
                <a:latin typeface="Kalnia ExtraLight"/>
                <a:ea typeface="Kalnia ExtraLight"/>
                <a:cs typeface="Kalnia ExtraLight"/>
                <a:sym typeface="Kalnia ExtraLight"/>
              </a:rPr>
              <a:t>for a Hotel</a:t>
            </a:r>
            <a:endParaRPr sz="1700">
              <a:solidFill>
                <a:srgbClr val="454A51"/>
              </a:solidFill>
              <a:latin typeface="Kalnia ExtraLight"/>
              <a:ea typeface="Kalnia ExtraLight"/>
              <a:cs typeface="Kalnia ExtraLight"/>
              <a:sym typeface="Kalnia ExtraLight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6976475" y="6553412"/>
            <a:ext cx="2694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DISCOVER YOUR</a:t>
            </a:r>
            <a:endParaRPr sz="16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PERFECT GETAWAY</a:t>
            </a:r>
            <a:endParaRPr sz="16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268" l="6759" r="260" t="268"/>
          <a:stretch/>
        </p:blipFill>
        <p:spPr>
          <a:xfrm>
            <a:off x="8400" y="0"/>
            <a:ext cx="6697199" cy="77724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/>
          <p:nvPr/>
        </p:nvSpPr>
        <p:spPr>
          <a:xfrm>
            <a:off x="0" y="525"/>
            <a:ext cx="6697200" cy="7772400"/>
          </a:xfrm>
          <a:prstGeom prst="rect">
            <a:avLst/>
          </a:prstGeom>
          <a:solidFill>
            <a:srgbClr val="6A6B67">
              <a:alpha val="67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4"/>
          <p:cNvSpPr/>
          <p:nvPr/>
        </p:nvSpPr>
        <p:spPr>
          <a:xfrm>
            <a:off x="141900" y="3118500"/>
            <a:ext cx="3062100" cy="4653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E5E5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9681575" y="0"/>
            <a:ext cx="73800" cy="1427700"/>
          </a:xfrm>
          <a:prstGeom prst="rect">
            <a:avLst/>
          </a:prstGeom>
          <a:solidFill>
            <a:srgbClr val="A19F9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627850" y="0"/>
            <a:ext cx="73800" cy="278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622500" y="3778522"/>
            <a:ext cx="242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>
                <a:solidFill>
                  <a:srgbClr val="454A51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OUR</a:t>
            </a:r>
            <a:endParaRPr sz="2000">
              <a:solidFill>
                <a:srgbClr val="454A51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454A51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SERVICES</a:t>
            </a:r>
            <a:endParaRPr sz="2000">
              <a:solidFill>
                <a:srgbClr val="454A51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</p:txBody>
      </p:sp>
      <p:grpSp>
        <p:nvGrpSpPr>
          <p:cNvPr id="103" name="Google Shape;103;p14"/>
          <p:cNvGrpSpPr/>
          <p:nvPr/>
        </p:nvGrpSpPr>
        <p:grpSpPr>
          <a:xfrm>
            <a:off x="622507" y="4556875"/>
            <a:ext cx="2428230" cy="507900"/>
            <a:chOff x="622500" y="1553750"/>
            <a:chExt cx="2570100" cy="507900"/>
          </a:xfrm>
        </p:grpSpPr>
        <p:sp>
          <p:nvSpPr>
            <p:cNvPr id="104" name="Google Shape;104;p14"/>
            <p:cNvSpPr txBox="1"/>
            <p:nvPr/>
          </p:nvSpPr>
          <p:spPr>
            <a:xfrm>
              <a:off x="622500" y="1553750"/>
              <a:ext cx="25701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Luxurious Rooms &amp; Suites: </a:t>
              </a:r>
              <a:endParaRPr b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05" name="Google Shape;105;p14"/>
            <p:cNvSpPr txBox="1"/>
            <p:nvPr/>
          </p:nvSpPr>
          <p:spPr>
            <a:xfrm>
              <a:off x="622500" y="1722950"/>
              <a:ext cx="2570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Spacious, elegant, and fully equipped for a memorable stay.</a:t>
              </a:r>
              <a:endParaRPr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106" name="Google Shape;106;p14"/>
          <p:cNvGrpSpPr/>
          <p:nvPr/>
        </p:nvGrpSpPr>
        <p:grpSpPr>
          <a:xfrm>
            <a:off x="622507" y="5227525"/>
            <a:ext cx="2428230" cy="507900"/>
            <a:chOff x="622500" y="1553750"/>
            <a:chExt cx="2570100" cy="507900"/>
          </a:xfrm>
        </p:grpSpPr>
        <p:sp>
          <p:nvSpPr>
            <p:cNvPr id="107" name="Google Shape;107;p14"/>
            <p:cNvSpPr txBox="1"/>
            <p:nvPr/>
          </p:nvSpPr>
          <p:spPr>
            <a:xfrm>
              <a:off x="622500" y="1553750"/>
              <a:ext cx="25701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Pool &amp; Spa:</a:t>
              </a:r>
              <a:endParaRPr b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08" name="Google Shape;108;p14"/>
            <p:cNvSpPr txBox="1"/>
            <p:nvPr/>
          </p:nvSpPr>
          <p:spPr>
            <a:xfrm>
              <a:off x="622500" y="1722950"/>
              <a:ext cx="2570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Relax and rejuvenate in our serene spa or </a:t>
              </a:r>
              <a:endParaRPr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enjoy a refreshing swim in the pool.</a:t>
              </a:r>
              <a:endParaRPr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109" name="Google Shape;109;p14"/>
          <p:cNvGrpSpPr/>
          <p:nvPr/>
        </p:nvGrpSpPr>
        <p:grpSpPr>
          <a:xfrm>
            <a:off x="622495" y="5898175"/>
            <a:ext cx="2428230" cy="507900"/>
            <a:chOff x="622500" y="1553750"/>
            <a:chExt cx="2570100" cy="507900"/>
          </a:xfrm>
        </p:grpSpPr>
        <p:sp>
          <p:nvSpPr>
            <p:cNvPr id="110" name="Google Shape;110;p14"/>
            <p:cNvSpPr txBox="1"/>
            <p:nvPr/>
          </p:nvSpPr>
          <p:spPr>
            <a:xfrm>
              <a:off x="622500" y="1553750"/>
              <a:ext cx="25701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Event Spaces:</a:t>
              </a:r>
              <a:endParaRPr b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11" name="Google Shape;111;p14"/>
            <p:cNvSpPr txBox="1"/>
            <p:nvPr/>
          </p:nvSpPr>
          <p:spPr>
            <a:xfrm>
              <a:off x="622500" y="1722950"/>
              <a:ext cx="2570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Host your events in our state-of-the-art conference rooms or banquet halls.</a:t>
              </a:r>
              <a:endParaRPr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112" name="Google Shape;112;p14"/>
          <p:cNvGrpSpPr/>
          <p:nvPr/>
        </p:nvGrpSpPr>
        <p:grpSpPr>
          <a:xfrm>
            <a:off x="622507" y="6568825"/>
            <a:ext cx="2428230" cy="507900"/>
            <a:chOff x="622500" y="1553750"/>
            <a:chExt cx="2570100" cy="507900"/>
          </a:xfrm>
        </p:grpSpPr>
        <p:sp>
          <p:nvSpPr>
            <p:cNvPr id="113" name="Google Shape;113;p14"/>
            <p:cNvSpPr txBox="1"/>
            <p:nvPr/>
          </p:nvSpPr>
          <p:spPr>
            <a:xfrm>
              <a:off x="622500" y="1553750"/>
              <a:ext cx="25701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Concierge Service:</a:t>
              </a:r>
              <a:endParaRPr b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14" name="Google Shape;114;p14"/>
            <p:cNvSpPr txBox="1"/>
            <p:nvPr/>
          </p:nvSpPr>
          <p:spPr>
            <a:xfrm>
              <a:off x="622500" y="1722950"/>
              <a:ext cx="2570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Let our team help you plan your </a:t>
              </a:r>
              <a:endParaRPr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perfect itinerary.</a:t>
              </a:r>
              <a:endParaRPr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pic>
        <p:nvPicPr>
          <p:cNvPr id="115" name="Google Shape;115;p14"/>
          <p:cNvPicPr preferRelativeResize="0"/>
          <p:nvPr/>
        </p:nvPicPr>
        <p:blipFill rotWithShape="1">
          <a:blip r:embed="rId4">
            <a:alphaModFix/>
          </a:blip>
          <a:srcRect b="0" l="18903" r="0" t="0"/>
          <a:stretch/>
        </p:blipFill>
        <p:spPr>
          <a:xfrm flipH="1" rot="10800000">
            <a:off x="1124600" y="0"/>
            <a:ext cx="3062100" cy="40305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16" name="Google Shape;116;p14"/>
          <p:cNvSpPr/>
          <p:nvPr/>
        </p:nvSpPr>
        <p:spPr>
          <a:xfrm flipH="1" rot="10800000">
            <a:off x="8400" y="529"/>
            <a:ext cx="4543275" cy="1295196"/>
          </a:xfrm>
          <a:custGeom>
            <a:rect b="b" l="l" r="r" t="t"/>
            <a:pathLst>
              <a:path extrusionOk="0" h="87691" w="181731">
                <a:moveTo>
                  <a:pt x="0" y="0"/>
                </a:moveTo>
                <a:lnTo>
                  <a:pt x="181731" y="0"/>
                </a:lnTo>
                <a:lnTo>
                  <a:pt x="181731" y="87691"/>
                </a:ln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" name="Google Shape;117;p14"/>
          <p:cNvSpPr txBox="1"/>
          <p:nvPr/>
        </p:nvSpPr>
        <p:spPr>
          <a:xfrm>
            <a:off x="7055189" y="756322"/>
            <a:ext cx="2428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454A51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CHOOSE</a:t>
            </a:r>
            <a:endParaRPr sz="1700">
              <a:solidFill>
                <a:srgbClr val="454A51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rgbClr val="454A51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THE PERFECT STAY</a:t>
            </a:r>
            <a:endParaRPr sz="1700">
              <a:solidFill>
                <a:srgbClr val="454A51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</p:txBody>
      </p:sp>
      <p:grpSp>
        <p:nvGrpSpPr>
          <p:cNvPr id="118" name="Google Shape;118;p14"/>
          <p:cNvGrpSpPr/>
          <p:nvPr/>
        </p:nvGrpSpPr>
        <p:grpSpPr>
          <a:xfrm>
            <a:off x="7055189" y="1531143"/>
            <a:ext cx="2700312" cy="1858591"/>
            <a:chOff x="7055189" y="1531143"/>
            <a:chExt cx="2700312" cy="1858591"/>
          </a:xfrm>
        </p:grpSpPr>
        <p:sp>
          <p:nvSpPr>
            <p:cNvPr id="119" name="Google Shape;119;p14"/>
            <p:cNvSpPr txBox="1"/>
            <p:nvPr/>
          </p:nvSpPr>
          <p:spPr>
            <a:xfrm>
              <a:off x="7055189" y="1531143"/>
              <a:ext cx="24282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rgbClr val="454A51"/>
                  </a:solidFill>
                  <a:latin typeface="Kalnia SemiBold"/>
                  <a:ea typeface="Kalnia SemiBold"/>
                  <a:cs typeface="Kalnia SemiBold"/>
                  <a:sym typeface="Kalnia SemiBold"/>
                </a:rPr>
                <a:t>ROOMS TAILORED TO YOUR NEEDS</a:t>
              </a:r>
              <a:endParaRPr sz="1000">
                <a:solidFill>
                  <a:srgbClr val="454A51"/>
                </a:solidFill>
                <a:latin typeface="Kalnia SemiBold"/>
                <a:ea typeface="Kalnia SemiBold"/>
                <a:cs typeface="Kalnia SemiBold"/>
                <a:sym typeface="Kalnia SemiBold"/>
              </a:endParaRPr>
            </a:p>
          </p:txBody>
        </p:sp>
        <p:sp>
          <p:nvSpPr>
            <p:cNvPr id="120" name="Google Shape;120;p14"/>
            <p:cNvSpPr txBox="1"/>
            <p:nvPr/>
          </p:nvSpPr>
          <p:spPr>
            <a:xfrm>
              <a:off x="7055189" y="1881532"/>
              <a:ext cx="2428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rPr>
                <a:t>Choose the Perfect Stay:</a:t>
              </a:r>
              <a:endParaRPr sz="1100">
                <a:solidFill>
                  <a:srgbClr val="454A5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endParaRPr>
            </a:p>
          </p:txBody>
        </p:sp>
        <p:sp>
          <p:nvSpPr>
            <p:cNvPr id="121" name="Google Shape;121;p14"/>
            <p:cNvSpPr txBox="1"/>
            <p:nvPr/>
          </p:nvSpPr>
          <p:spPr>
            <a:xfrm>
              <a:off x="7055201" y="2222050"/>
              <a:ext cx="26265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Deluxe Rooms: Cozy, stylish, and ideal for couples or solo travelers.</a:t>
              </a:r>
              <a:endParaRPr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Family Rooms: Designed for families, with extra space and kid-friendly amenities.</a:t>
              </a:r>
              <a:endParaRPr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7055201" y="3051034"/>
              <a:ext cx="2700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Every room is equipped with high-speed Wi-Fi, premium toiletries, and 24/7 room service.</a:t>
              </a:r>
              <a:endParaRPr i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123" name="Google Shape;123;p14"/>
          <p:cNvGrpSpPr/>
          <p:nvPr/>
        </p:nvGrpSpPr>
        <p:grpSpPr>
          <a:xfrm>
            <a:off x="7055189" y="3654853"/>
            <a:ext cx="2700312" cy="1689091"/>
            <a:chOff x="7055189" y="3654853"/>
            <a:chExt cx="2700312" cy="1689091"/>
          </a:xfrm>
        </p:grpSpPr>
        <p:sp>
          <p:nvSpPr>
            <p:cNvPr id="124" name="Google Shape;124;p14"/>
            <p:cNvSpPr txBox="1"/>
            <p:nvPr/>
          </p:nvSpPr>
          <p:spPr>
            <a:xfrm>
              <a:off x="7055189" y="3654853"/>
              <a:ext cx="24282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rgbClr val="454A51"/>
                  </a:solidFill>
                  <a:latin typeface="Kalnia SemiBold"/>
                  <a:ea typeface="Kalnia SemiBold"/>
                  <a:cs typeface="Kalnia SemiBold"/>
                  <a:sym typeface="Kalnia SemiBold"/>
                </a:rPr>
                <a:t>ACTIVITIES &amp; EXPERIENCES</a:t>
              </a:r>
              <a:endParaRPr sz="1000">
                <a:solidFill>
                  <a:srgbClr val="454A51"/>
                </a:solidFill>
                <a:latin typeface="Kalnia SemiBold"/>
                <a:ea typeface="Kalnia SemiBold"/>
                <a:cs typeface="Kalnia SemiBold"/>
                <a:sym typeface="Kalnia SemiBold"/>
              </a:endParaRPr>
            </a:p>
          </p:txBody>
        </p:sp>
        <p:sp>
          <p:nvSpPr>
            <p:cNvPr id="125" name="Google Shape;125;p14"/>
            <p:cNvSpPr txBox="1"/>
            <p:nvPr/>
          </p:nvSpPr>
          <p:spPr>
            <a:xfrm>
              <a:off x="7055189" y="4005243"/>
              <a:ext cx="2428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rPr>
                <a:t>Explore More with Us:</a:t>
              </a:r>
              <a:endParaRPr sz="1100">
                <a:solidFill>
                  <a:srgbClr val="454A5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endParaRPr>
            </a:p>
          </p:txBody>
        </p:sp>
        <p:sp>
          <p:nvSpPr>
            <p:cNvPr id="126" name="Google Shape;126;p14"/>
            <p:cNvSpPr txBox="1"/>
            <p:nvPr/>
          </p:nvSpPr>
          <p:spPr>
            <a:xfrm>
              <a:off x="7055201" y="4345761"/>
              <a:ext cx="26265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Guided Tours: Discover local landmarks and hidden gems with expert guides. </a:t>
              </a:r>
              <a:endParaRPr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Adventure Activities: From hiking to water sports, we offer something for every thrill-seeker.</a:t>
              </a:r>
              <a:endParaRPr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27" name="Google Shape;127;p14"/>
            <p:cNvSpPr txBox="1"/>
            <p:nvPr/>
          </p:nvSpPr>
          <p:spPr>
            <a:xfrm>
              <a:off x="7055201" y="5174745"/>
              <a:ext cx="27003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Create unforgettable memories during your stay.</a:t>
              </a:r>
              <a:endParaRPr i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128" name="Google Shape;128;p14"/>
          <p:cNvGrpSpPr/>
          <p:nvPr/>
        </p:nvGrpSpPr>
        <p:grpSpPr>
          <a:xfrm>
            <a:off x="7055189" y="5568428"/>
            <a:ext cx="2700312" cy="1491329"/>
            <a:chOff x="7055189" y="3654853"/>
            <a:chExt cx="2700312" cy="1491329"/>
          </a:xfrm>
        </p:grpSpPr>
        <p:sp>
          <p:nvSpPr>
            <p:cNvPr id="129" name="Google Shape;129;p14"/>
            <p:cNvSpPr txBox="1"/>
            <p:nvPr/>
          </p:nvSpPr>
          <p:spPr>
            <a:xfrm>
              <a:off x="7055189" y="3654853"/>
              <a:ext cx="24282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rgbClr val="454A51"/>
                  </a:solidFill>
                  <a:latin typeface="Kalnia SemiBold"/>
                  <a:ea typeface="Kalnia SemiBold"/>
                  <a:cs typeface="Kalnia SemiBold"/>
                  <a:sym typeface="Kalnia SemiBold"/>
                </a:rPr>
                <a:t>DINING EXPERIENCES</a:t>
              </a:r>
              <a:endParaRPr sz="1000">
                <a:solidFill>
                  <a:srgbClr val="454A51"/>
                </a:solidFill>
                <a:latin typeface="Kalnia SemiBold"/>
                <a:ea typeface="Kalnia SemiBold"/>
                <a:cs typeface="Kalnia SemiBold"/>
                <a:sym typeface="Kalnia SemiBold"/>
              </a:endParaRPr>
            </a:p>
          </p:txBody>
        </p:sp>
        <p:sp>
          <p:nvSpPr>
            <p:cNvPr id="130" name="Google Shape;130;p14"/>
            <p:cNvSpPr txBox="1"/>
            <p:nvPr/>
          </p:nvSpPr>
          <p:spPr>
            <a:xfrm>
              <a:off x="7055189" y="4005243"/>
              <a:ext cx="2428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rPr>
                <a:t>Savor Every Bite:</a:t>
              </a:r>
              <a:endParaRPr sz="1100">
                <a:solidFill>
                  <a:srgbClr val="454A5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endParaRPr>
            </a:p>
          </p:txBody>
        </p:sp>
        <p:sp>
          <p:nvSpPr>
            <p:cNvPr id="131" name="Google Shape;131;p14"/>
            <p:cNvSpPr txBox="1"/>
            <p:nvPr/>
          </p:nvSpPr>
          <p:spPr>
            <a:xfrm>
              <a:off x="7055201" y="4345761"/>
              <a:ext cx="2626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Rooftop Bar: Sip on signature cocktails while enjoying panoramic views of the city or ocean.</a:t>
              </a:r>
              <a:endParaRPr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32" name="Google Shape;132;p14"/>
            <p:cNvSpPr txBox="1"/>
            <p:nvPr/>
          </p:nvSpPr>
          <p:spPr>
            <a:xfrm>
              <a:off x="7055201" y="4807483"/>
              <a:ext cx="2700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Special dietary options are available upon </a:t>
              </a:r>
              <a:endParaRPr i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uk" sz="1100">
                  <a:solidFill>
                    <a:srgbClr val="454A5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request.</a:t>
              </a:r>
              <a:endParaRPr i="1" sz="1100">
                <a:solidFill>
                  <a:srgbClr val="454A5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id="133" name="Google Shape;133;p14"/>
          <p:cNvSpPr txBox="1"/>
          <p:nvPr/>
        </p:nvSpPr>
        <p:spPr>
          <a:xfrm>
            <a:off x="4838821" y="756325"/>
            <a:ext cx="1566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rgbClr val="FFFFFF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ABOUT US</a:t>
            </a:r>
            <a:endParaRPr sz="1500">
              <a:solidFill>
                <a:srgbClr val="FFFFFF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</p:txBody>
      </p:sp>
      <p:sp>
        <p:nvSpPr>
          <p:cNvPr id="134" name="Google Shape;134;p14"/>
          <p:cNvSpPr txBox="1"/>
          <p:nvPr/>
        </p:nvSpPr>
        <p:spPr>
          <a:xfrm>
            <a:off x="4428700" y="1488875"/>
            <a:ext cx="18708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At Hotel Name, we pride ourselves on offering more than just a place to stay – we deliver an unforgettable experience. </a:t>
            </a:r>
            <a:endParaRPr sz="11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Nestled in the heart of City and Region, our hotel combines modern luxury with warm hospitality to make every guest feel at home.</a:t>
            </a:r>
            <a:endParaRPr sz="11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5" name="Google Shape;135;p14"/>
          <p:cNvSpPr txBox="1"/>
          <p:nvPr/>
        </p:nvSpPr>
        <p:spPr>
          <a:xfrm>
            <a:off x="4616800" y="3568725"/>
            <a:ext cx="1682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rgbClr val="FFFFFF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OUR MISSION:</a:t>
            </a:r>
            <a:endParaRPr sz="1500">
              <a:solidFill>
                <a:srgbClr val="FFFFFF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3642950" y="4047050"/>
            <a:ext cx="2656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To create a sanctuary where travelers can relax, recharge, and explore, with every detail designed to enhance your journey.</a:t>
            </a:r>
            <a:endParaRPr sz="11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7" name="Google Shape;137;p14"/>
          <p:cNvSpPr txBox="1"/>
          <p:nvPr/>
        </p:nvSpPr>
        <p:spPr>
          <a:xfrm>
            <a:off x="3642950" y="4734795"/>
            <a:ext cx="1682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rgbClr val="FFFFFF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OUR VISION:</a:t>
            </a:r>
            <a:endParaRPr sz="1000">
              <a:solidFill>
                <a:srgbClr val="FFFFFF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</p:txBody>
      </p:sp>
      <p:sp>
        <p:nvSpPr>
          <p:cNvPr id="138" name="Google Shape;138;p14"/>
          <p:cNvSpPr txBox="1"/>
          <p:nvPr/>
        </p:nvSpPr>
        <p:spPr>
          <a:xfrm>
            <a:off x="3642950" y="5056449"/>
            <a:ext cx="2656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To be your trusted destination for exceptional service, comfort, and memorable moments, whether you’re visiting for business or leisure.</a:t>
            </a:r>
            <a:endParaRPr sz="11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9" name="Google Shape;139;p14"/>
          <p:cNvSpPr txBox="1"/>
          <p:nvPr/>
        </p:nvSpPr>
        <p:spPr>
          <a:xfrm>
            <a:off x="3642950" y="5744200"/>
            <a:ext cx="21699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rgbClr val="FFFFFF"/>
                </a:solidFill>
                <a:latin typeface="Kalnia SemiBold"/>
                <a:ea typeface="Kalnia SemiBold"/>
                <a:cs typeface="Kalnia SemiBold"/>
                <a:sym typeface="Kalnia SemiBold"/>
              </a:rPr>
              <a:t>WHAT SETS US APART?</a:t>
            </a:r>
            <a:endParaRPr sz="1000">
              <a:solidFill>
                <a:srgbClr val="FFFFFF"/>
              </a:solidFill>
              <a:latin typeface="Kalnia SemiBold"/>
              <a:ea typeface="Kalnia SemiBold"/>
              <a:cs typeface="Kalnia SemiBold"/>
              <a:sym typeface="Kalnia SemiBold"/>
            </a:endParaRPr>
          </a:p>
        </p:txBody>
      </p:sp>
      <p:sp>
        <p:nvSpPr>
          <p:cNvPr id="140" name="Google Shape;140;p14"/>
          <p:cNvSpPr txBox="1"/>
          <p:nvPr/>
        </p:nvSpPr>
        <p:spPr>
          <a:xfrm>
            <a:off x="3642950" y="6065849"/>
            <a:ext cx="265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uk" sz="11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A dedicated team committed to your </a:t>
            </a:r>
            <a:endParaRPr i="1" sz="11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uk" sz="11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satisfaction.</a:t>
            </a:r>
            <a:endParaRPr i="1" sz="11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3642950" y="6572299"/>
            <a:ext cx="265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uk" sz="11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A perfect blend of contemporary design and </a:t>
            </a:r>
            <a:endParaRPr i="1" sz="11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uk" sz="11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local culture.</a:t>
            </a:r>
            <a:endParaRPr i="1" sz="11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