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Fira Sans Medium"/>
      <p:regular r:id="rId7"/>
      <p:bold r:id="rId8"/>
      <p:italic r:id="rId9"/>
      <p:boldItalic r:id="rId10"/>
    </p:embeddedFont>
    <p:embeddedFont>
      <p:font typeface="Fira Sans SemiBold"/>
      <p:regular r:id="rId11"/>
      <p:bold r:id="rId12"/>
      <p:italic r:id="rId13"/>
      <p:boldItalic r:id="rId14"/>
    </p:embeddedFont>
    <p:embeddedFont>
      <p:font typeface="Fira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SemiBold-regular.fntdata"/><Relationship Id="rId10" Type="http://schemas.openxmlformats.org/officeDocument/2006/relationships/font" Target="fonts/FiraSansMedium-boldItalic.fntdata"/><Relationship Id="rId13" Type="http://schemas.openxmlformats.org/officeDocument/2006/relationships/font" Target="fonts/FiraSansSemiBold-italic.fntdata"/><Relationship Id="rId12" Type="http://schemas.openxmlformats.org/officeDocument/2006/relationships/font" Target="fonts/FiraSans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iraSansMedium-italic.fntdata"/><Relationship Id="rId15" Type="http://schemas.openxmlformats.org/officeDocument/2006/relationships/font" Target="fonts/FiraSans-regular.fntdata"/><Relationship Id="rId14" Type="http://schemas.openxmlformats.org/officeDocument/2006/relationships/font" Target="fonts/FiraSansSemiBold-boldItalic.fntdata"/><Relationship Id="rId17" Type="http://schemas.openxmlformats.org/officeDocument/2006/relationships/font" Target="fonts/FiraSans-italic.fntdata"/><Relationship Id="rId16" Type="http://schemas.openxmlformats.org/officeDocument/2006/relationships/font" Target="fonts/Fira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FiraSans-boldItalic.fntdata"/><Relationship Id="rId7" Type="http://schemas.openxmlformats.org/officeDocument/2006/relationships/font" Target="fonts/FiraSansMedium-regular.fntdata"/><Relationship Id="rId8" Type="http://schemas.openxmlformats.org/officeDocument/2006/relationships/font" Target="fonts/FiraSa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1" Type="http://schemas.openxmlformats.org/officeDocument/2006/relationships/image" Target="../media/image4.png"/><Relationship Id="rId10" Type="http://schemas.openxmlformats.org/officeDocument/2006/relationships/image" Target="../media/image9.pn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7560002" cy="3718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704975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3790950" y="6846100"/>
            <a:ext cx="2552700" cy="340500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332945"/>
            <a:ext cx="7560002" cy="335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550" y="4005275"/>
            <a:ext cx="385775" cy="3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352425" y="685800"/>
            <a:ext cx="3095700" cy="1571700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5925" y="9553575"/>
            <a:ext cx="1626925" cy="11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87275" y="239050"/>
            <a:ext cx="1226850" cy="12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5143" y="9874168"/>
            <a:ext cx="2520425" cy="6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542925" y="990625"/>
            <a:ext cx="1566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Dr. Luella USA</a:t>
            </a:r>
            <a:endParaRPr>
              <a:solidFill>
                <a:schemeClr val="l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38163" y="1349663"/>
            <a:ext cx="270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1149 Kirlin Viaduct Apt. 309</a:t>
            </a:r>
            <a:endParaRPr sz="12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Port Manuelafurt Louisiana, 95335</a:t>
            </a:r>
            <a:endParaRPr sz="12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1234567890</a:t>
            </a:r>
            <a:endParaRPr sz="12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mail@mail.com</a:t>
            </a:r>
            <a:endParaRPr sz="12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38150" y="2414575"/>
            <a:ext cx="2743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SHIP TO: </a:t>
            </a:r>
            <a:r>
              <a:rPr b="1" lang="ru" sz="1200">
                <a:latin typeface="Fira Sans"/>
                <a:ea typeface="Fira Sans"/>
                <a:cs typeface="Fira Sans"/>
                <a:sym typeface="Fira Sans"/>
              </a:rPr>
              <a:t>Dr. Luella Littel</a:t>
            </a:r>
            <a:endParaRPr b="1"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38150" y="2599375"/>
            <a:ext cx="2743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Romaguera Green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1030 Lessiemouth street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Connecticut 53798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United States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300675" y="2566038"/>
            <a:ext cx="1895400" cy="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Fira Sans"/>
                <a:ea typeface="Fira Sans"/>
                <a:cs typeface="Fira Sans"/>
                <a:sym typeface="Fira Sans"/>
              </a:rPr>
              <a:t>Order No:</a:t>
            </a: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 #1003е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5300675" y="2735369"/>
            <a:ext cx="1895400" cy="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Fira Sans"/>
                <a:ea typeface="Fira Sans"/>
                <a:cs typeface="Fira Sans"/>
                <a:sym typeface="Fira Sans"/>
              </a:rPr>
              <a:t>Order: </a:t>
            </a: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September 15, 2025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5300675" y="2904700"/>
            <a:ext cx="1895400" cy="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Fira Sans"/>
                <a:ea typeface="Fira Sans"/>
                <a:cs typeface="Fira Sans"/>
                <a:sym typeface="Fira Sans"/>
              </a:rPr>
              <a:t>Issue: </a:t>
            </a: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September 21, 2025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71" name="Google Shape;71;p13"/>
          <p:cNvGrpSpPr/>
          <p:nvPr/>
        </p:nvGrpSpPr>
        <p:grpSpPr>
          <a:xfrm>
            <a:off x="352425" y="3466600"/>
            <a:ext cx="6843674" cy="319200"/>
            <a:chOff x="352425" y="3466600"/>
            <a:chExt cx="6843674" cy="319200"/>
          </a:xfrm>
        </p:grpSpPr>
        <p:sp>
          <p:nvSpPr>
            <p:cNvPr id="72" name="Google Shape;72;p13"/>
            <p:cNvSpPr/>
            <p:nvPr/>
          </p:nvSpPr>
          <p:spPr>
            <a:xfrm>
              <a:off x="352425" y="3466600"/>
              <a:ext cx="4424400" cy="319200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1685788" y="3533788"/>
              <a:ext cx="1767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Product</a:t>
              </a:r>
              <a:endParaRPr sz="12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4810140" y="3466600"/>
              <a:ext cx="704700" cy="319200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548176" y="3466600"/>
              <a:ext cx="562200" cy="319200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6143699" y="3466600"/>
              <a:ext cx="1052400" cy="319200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4881500" y="3533800"/>
              <a:ext cx="561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Price</a:t>
              </a:r>
              <a:endParaRPr sz="12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5548075" y="3533800"/>
              <a:ext cx="561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Qty</a:t>
              </a:r>
              <a:endParaRPr sz="12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6388950" y="3533800"/>
              <a:ext cx="561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Total</a:t>
              </a:r>
              <a:endParaRPr sz="12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pic>
        <p:nvPicPr>
          <p:cNvPr id="80" name="Google Shape;8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0550" y="5142725"/>
            <a:ext cx="385775" cy="3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0550" y="4567250"/>
            <a:ext cx="385775" cy="385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3"/>
          <p:cNvCxnSpPr/>
          <p:nvPr/>
        </p:nvCxnSpPr>
        <p:spPr>
          <a:xfrm>
            <a:off x="366725" y="4486275"/>
            <a:ext cx="682950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3"/>
          <p:cNvCxnSpPr/>
          <p:nvPr/>
        </p:nvCxnSpPr>
        <p:spPr>
          <a:xfrm>
            <a:off x="366725" y="5048250"/>
            <a:ext cx="682950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13"/>
          <p:cNvCxnSpPr/>
          <p:nvPr/>
        </p:nvCxnSpPr>
        <p:spPr>
          <a:xfrm>
            <a:off x="366725" y="5619750"/>
            <a:ext cx="682950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" name="Google Shape;85;p13"/>
          <p:cNvSpPr txBox="1"/>
          <p:nvPr/>
        </p:nvSpPr>
        <p:spPr>
          <a:xfrm>
            <a:off x="1166813" y="4019550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Blue Silk tuxedo - xs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833888" y="4019550"/>
            <a:ext cx="69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$56.00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5634150" y="4019550"/>
            <a:ext cx="3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6519863" y="4019550"/>
            <a:ext cx="69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$56.00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166813" y="4575488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Red Shirt - small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833888" y="4575488"/>
            <a:ext cx="69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$45.00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5634150" y="4575488"/>
            <a:ext cx="3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6519863" y="4575488"/>
            <a:ext cx="69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$45.00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166813" y="5149338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Classic Leather Jacket - xs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4833888" y="5149338"/>
            <a:ext cx="69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$37.00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5634150" y="5149338"/>
            <a:ext cx="3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6519863" y="5149338"/>
            <a:ext cx="69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$37.00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876691" y="5797075"/>
            <a:ext cx="857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Discount: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6272441" y="5797075"/>
            <a:ext cx="857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$-3.00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99" name="Google Shape;99;p13"/>
          <p:cNvCxnSpPr/>
          <p:nvPr/>
        </p:nvCxnSpPr>
        <p:spPr>
          <a:xfrm>
            <a:off x="3800475" y="6024550"/>
            <a:ext cx="339570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13"/>
          <p:cNvSpPr txBox="1"/>
          <p:nvPr/>
        </p:nvSpPr>
        <p:spPr>
          <a:xfrm>
            <a:off x="3876691" y="6076863"/>
            <a:ext cx="857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Sub total: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6272441" y="6076863"/>
            <a:ext cx="857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$135.00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02" name="Google Shape;102;p13"/>
          <p:cNvCxnSpPr/>
          <p:nvPr/>
        </p:nvCxnSpPr>
        <p:spPr>
          <a:xfrm>
            <a:off x="3800475" y="6304338"/>
            <a:ext cx="339570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3"/>
          <p:cNvSpPr txBox="1"/>
          <p:nvPr/>
        </p:nvSpPr>
        <p:spPr>
          <a:xfrm>
            <a:off x="3876691" y="6343563"/>
            <a:ext cx="857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Tax: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6272441" y="6343563"/>
            <a:ext cx="857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$0.00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05" name="Google Shape;105;p13"/>
          <p:cNvCxnSpPr/>
          <p:nvPr/>
        </p:nvCxnSpPr>
        <p:spPr>
          <a:xfrm>
            <a:off x="3800475" y="6571038"/>
            <a:ext cx="339570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13"/>
          <p:cNvSpPr txBox="1"/>
          <p:nvPr/>
        </p:nvSpPr>
        <p:spPr>
          <a:xfrm>
            <a:off x="3876691" y="6618475"/>
            <a:ext cx="857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Shipping: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6272441" y="6618475"/>
            <a:ext cx="857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$8.00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08" name="Google Shape;108;p13"/>
          <p:cNvCxnSpPr/>
          <p:nvPr/>
        </p:nvCxnSpPr>
        <p:spPr>
          <a:xfrm>
            <a:off x="366725" y="7181850"/>
            <a:ext cx="682950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3"/>
          <p:cNvSpPr txBox="1"/>
          <p:nvPr/>
        </p:nvSpPr>
        <p:spPr>
          <a:xfrm>
            <a:off x="423925" y="6949350"/>
            <a:ext cx="12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latin typeface="Fira Sans"/>
                <a:ea typeface="Fira Sans"/>
                <a:cs typeface="Fira Sans"/>
                <a:sym typeface="Fira Sans"/>
              </a:rPr>
              <a:t>Payment Status:</a:t>
            </a:r>
            <a:endParaRPr b="1"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3876691" y="6923950"/>
            <a:ext cx="857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TOTAL:</a:t>
            </a:r>
            <a:endParaRPr sz="1200">
              <a:solidFill>
                <a:schemeClr val="l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6272441" y="6927525"/>
            <a:ext cx="857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Fira Sans"/>
                <a:ea typeface="Fira Sans"/>
                <a:cs typeface="Fira Sans"/>
                <a:sym typeface="Fira Sans"/>
              </a:rPr>
              <a:t>$143.00</a:t>
            </a:r>
            <a:endParaRPr b="1"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12" name="Google Shape;112;p13"/>
          <p:cNvCxnSpPr/>
          <p:nvPr/>
        </p:nvCxnSpPr>
        <p:spPr>
          <a:xfrm>
            <a:off x="3800475" y="6840700"/>
            <a:ext cx="339570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3"/>
          <p:cNvSpPr txBox="1"/>
          <p:nvPr/>
        </p:nvSpPr>
        <p:spPr>
          <a:xfrm>
            <a:off x="423925" y="7329725"/>
            <a:ext cx="1995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latin typeface="Fira Sans"/>
                <a:ea typeface="Fira Sans"/>
                <a:cs typeface="Fira Sans"/>
                <a:sym typeface="Fira Sans"/>
              </a:rPr>
              <a:t>Payment Method:</a:t>
            </a:r>
            <a:r>
              <a:rPr lang="ru" sz="1000">
                <a:latin typeface="Fira Sans"/>
                <a:ea typeface="Fira Sans"/>
                <a:cs typeface="Fira Sans"/>
                <a:sym typeface="Fira Sans"/>
              </a:rPr>
              <a:t> Manual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423925" y="7520850"/>
            <a:ext cx="1995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latin typeface="Fira Sans"/>
                <a:ea typeface="Fira Sans"/>
                <a:cs typeface="Fira Sans"/>
                <a:sym typeface="Fira Sans"/>
              </a:rPr>
              <a:t>Status: </a:t>
            </a:r>
            <a:r>
              <a:rPr lang="ru" sz="1000">
                <a:latin typeface="Fira Sans"/>
                <a:ea typeface="Fira Sans"/>
                <a:cs typeface="Fira Sans"/>
                <a:sym typeface="Fira Sans"/>
              </a:rPr>
              <a:t>Paid, September 15, 2025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15" name="Google Shape;115;p13"/>
          <p:cNvCxnSpPr/>
          <p:nvPr/>
        </p:nvCxnSpPr>
        <p:spPr>
          <a:xfrm>
            <a:off x="5557850" y="8258175"/>
            <a:ext cx="163830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3"/>
          <p:cNvSpPr txBox="1"/>
          <p:nvPr/>
        </p:nvSpPr>
        <p:spPr>
          <a:xfrm>
            <a:off x="5736500" y="8275050"/>
            <a:ext cx="12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Fira Sans"/>
                <a:ea typeface="Fira Sans"/>
                <a:cs typeface="Fira Sans"/>
                <a:sym typeface="Fira Sans"/>
              </a:rPr>
              <a:t>Signature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3140975" y="9275175"/>
            <a:ext cx="1281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Fira Sans Medium"/>
                <a:ea typeface="Fira Sans Medium"/>
                <a:cs typeface="Fira Sans Medium"/>
                <a:sym typeface="Fira Sans Medium"/>
              </a:rPr>
              <a:t>THANK YOU</a:t>
            </a:r>
            <a:endParaRPr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3140975" y="9637113"/>
            <a:ext cx="12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D694B"/>
                </a:solidFill>
                <a:latin typeface="Fira Sans"/>
                <a:ea typeface="Fira Sans"/>
                <a:cs typeface="Fira Sans"/>
                <a:sym typeface="Fira Sans"/>
              </a:rPr>
              <a:t>gdoc.io</a:t>
            </a:r>
            <a:endParaRPr sz="1000">
              <a:solidFill>
                <a:srgbClr val="FD694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3717138" y="1254413"/>
            <a:ext cx="2700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D694B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Packing Slip</a:t>
            </a:r>
            <a:endParaRPr sz="3600">
              <a:solidFill>
                <a:srgbClr val="FD694B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