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Mohave Medium"/>
      <p:regular r:id="rId7"/>
      <p:bold r:id="rId8"/>
      <p:italic r:id="rId9"/>
      <p:boldItalic r:id="rId10"/>
    </p:embeddedFont>
    <p:embeddedFont>
      <p:font typeface="Mohave Light"/>
      <p:regular r:id="rId11"/>
      <p:bold r:id="rId12"/>
      <p:italic r:id="rId13"/>
      <p:boldItalic r:id="rId14"/>
    </p:embeddedFont>
    <p:embeddedFont>
      <p:font typeface="Mohave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7EC91A2-3619-41E6-B384-84AB877E90C3}">
  <a:tblStyle styleId="{C7EC91A2-3619-41E6-B384-84AB877E90C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haveLight-regular.fntdata"/><Relationship Id="rId10" Type="http://schemas.openxmlformats.org/officeDocument/2006/relationships/font" Target="fonts/MohaveMedium-boldItalic.fntdata"/><Relationship Id="rId13" Type="http://schemas.openxmlformats.org/officeDocument/2006/relationships/font" Target="fonts/MohaveLight-italic.fntdata"/><Relationship Id="rId12" Type="http://schemas.openxmlformats.org/officeDocument/2006/relationships/font" Target="fonts/MohaveLight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MohaveMedium-italic.fntdata"/><Relationship Id="rId15" Type="http://schemas.openxmlformats.org/officeDocument/2006/relationships/font" Target="fonts/Mohave-regular.fntdata"/><Relationship Id="rId14" Type="http://schemas.openxmlformats.org/officeDocument/2006/relationships/font" Target="fonts/MohaveLight-boldItalic.fntdata"/><Relationship Id="rId17" Type="http://schemas.openxmlformats.org/officeDocument/2006/relationships/font" Target="fonts/Mohave-italic.fntdata"/><Relationship Id="rId16" Type="http://schemas.openxmlformats.org/officeDocument/2006/relationships/font" Target="fonts/Mohav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Mohave-boldItalic.fntdata"/><Relationship Id="rId7" Type="http://schemas.openxmlformats.org/officeDocument/2006/relationships/font" Target="fonts/MohaveMedium-regular.fntdata"/><Relationship Id="rId8" Type="http://schemas.openxmlformats.org/officeDocument/2006/relationships/font" Target="fonts/Mohave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352050" y="738542"/>
            <a:ext cx="68361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5" name="Google Shape;55;p13"/>
          <p:cNvSpPr txBox="1"/>
          <p:nvPr/>
        </p:nvSpPr>
        <p:spPr>
          <a:xfrm>
            <a:off x="1213350" y="340725"/>
            <a:ext cx="5133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100">
                <a:latin typeface="Mohave Medium"/>
                <a:ea typeface="Mohave Medium"/>
                <a:cs typeface="Mohave Medium"/>
                <a:sym typeface="Mohave Medium"/>
              </a:rPr>
              <a:t>ONE</a:t>
            </a:r>
            <a:r>
              <a:rPr lang="uk" sz="2100">
                <a:latin typeface="Mohave Medium"/>
                <a:ea typeface="Mohave Medium"/>
                <a:cs typeface="Mohave Medium"/>
                <a:sym typeface="Mohave Medium"/>
              </a:rPr>
              <a:t>-</a:t>
            </a:r>
            <a:r>
              <a:rPr lang="uk" sz="2100">
                <a:latin typeface="Mohave Medium"/>
                <a:ea typeface="Mohave Medium"/>
                <a:cs typeface="Mohave Medium"/>
                <a:sym typeface="Mohave Medium"/>
              </a:rPr>
              <a:t>PAGE BUSINESS PLAN TEMPLATE</a:t>
            </a:r>
            <a:endParaRPr sz="2100"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360000" y="943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{C7EC91A2-3619-41E6-B384-84AB877E90C3}</a:tableStyleId>
              </a:tblPr>
              <a:tblGrid>
                <a:gridCol w="249075"/>
                <a:gridCol w="1331900"/>
                <a:gridCol w="209350"/>
                <a:gridCol w="4845800"/>
                <a:gridCol w="200000"/>
              </a:tblGrid>
              <a:tr h="1665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WHAT do we do?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HOW do we do it?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WHO do we serve?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 rot="-5400000">
            <a:off x="228350" y="1102800"/>
            <a:ext cx="5025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lt1"/>
                </a:solidFill>
                <a:latin typeface="Mohave Medium"/>
                <a:ea typeface="Mohave Medium"/>
                <a:cs typeface="Mohave Medium"/>
                <a:sym typeface="Mohave Medium"/>
              </a:rPr>
              <a:t>WHAT</a:t>
            </a:r>
            <a:endParaRPr sz="1200">
              <a:solidFill>
                <a:schemeClr val="lt1"/>
              </a:solidFill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sp>
        <p:nvSpPr>
          <p:cNvPr id="58" name="Google Shape;58;p13"/>
          <p:cNvSpPr txBox="1"/>
          <p:nvPr/>
        </p:nvSpPr>
        <p:spPr>
          <a:xfrm rot="-5400000">
            <a:off x="228350" y="1601113"/>
            <a:ext cx="5025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lt1"/>
                </a:solidFill>
                <a:latin typeface="Mohave Medium"/>
                <a:ea typeface="Mohave Medium"/>
                <a:cs typeface="Mohave Medium"/>
                <a:sym typeface="Mohave Medium"/>
              </a:rPr>
              <a:t>HOW</a:t>
            </a:r>
            <a:endParaRPr sz="1200">
              <a:solidFill>
                <a:schemeClr val="lt1"/>
              </a:solidFill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sp>
        <p:nvSpPr>
          <p:cNvPr id="59" name="Google Shape;59;p13"/>
          <p:cNvSpPr txBox="1"/>
          <p:nvPr/>
        </p:nvSpPr>
        <p:spPr>
          <a:xfrm rot="-5400000">
            <a:off x="228350" y="2103613"/>
            <a:ext cx="5025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lt1"/>
                </a:solidFill>
                <a:latin typeface="Mohave Medium"/>
                <a:ea typeface="Mohave Medium"/>
                <a:cs typeface="Mohave Medium"/>
                <a:sym typeface="Mohave Medium"/>
              </a:rPr>
              <a:t>WHO</a:t>
            </a:r>
            <a:endParaRPr sz="1200">
              <a:solidFill>
                <a:schemeClr val="lt1"/>
              </a:solidFill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graphicFrame>
        <p:nvGraphicFramePr>
          <p:cNvPr id="60" name="Google Shape;60;p13"/>
          <p:cNvGraphicFramePr/>
          <p:nvPr/>
        </p:nvGraphicFramePr>
        <p:xfrm>
          <a:off x="361938" y="2599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{C7EC91A2-3619-41E6-B384-84AB877E90C3}</a:tableStyleId>
              </a:tblPr>
              <a:tblGrid>
                <a:gridCol w="249075"/>
                <a:gridCol w="1331900"/>
                <a:gridCol w="209350"/>
                <a:gridCol w="4845800"/>
                <a:gridCol w="200000"/>
              </a:tblGrid>
              <a:tr h="1665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Define customer problem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Define solution provided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61" name="Google Shape;61;p13"/>
          <p:cNvSpPr txBox="1"/>
          <p:nvPr/>
        </p:nvSpPr>
        <p:spPr>
          <a:xfrm rot="-5400000">
            <a:off x="-15412" y="3003412"/>
            <a:ext cx="9939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lt1"/>
                </a:solidFill>
                <a:latin typeface="Mohave Medium"/>
                <a:ea typeface="Mohave Medium"/>
                <a:cs typeface="Mohave Medium"/>
                <a:sym typeface="Mohave Medium"/>
              </a:rPr>
              <a:t>WHY</a:t>
            </a:r>
            <a:endParaRPr sz="1200">
              <a:solidFill>
                <a:schemeClr val="lt1"/>
              </a:solidFill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graphicFrame>
        <p:nvGraphicFramePr>
          <p:cNvPr id="62" name="Google Shape;62;p13"/>
          <p:cNvGraphicFramePr/>
          <p:nvPr/>
        </p:nvGraphicFramePr>
        <p:xfrm>
          <a:off x="360000" y="3750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{C7EC91A2-3619-41E6-B384-84AB877E90C3}</a:tableStyleId>
              </a:tblPr>
              <a:tblGrid>
                <a:gridCol w="249075"/>
                <a:gridCol w="1331900"/>
                <a:gridCol w="209350"/>
                <a:gridCol w="4845800"/>
                <a:gridCol w="200000"/>
              </a:tblGrid>
              <a:tr h="1665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Pricing + billing strategies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Income streams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63" name="Google Shape;63;p13"/>
          <p:cNvSpPr txBox="1"/>
          <p:nvPr/>
        </p:nvSpPr>
        <p:spPr>
          <a:xfrm rot="-5400000">
            <a:off x="-17350" y="4154587"/>
            <a:ext cx="9939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lt1"/>
                </a:solidFill>
                <a:latin typeface="Mohave Medium"/>
                <a:ea typeface="Mohave Medium"/>
                <a:cs typeface="Mohave Medium"/>
                <a:sym typeface="Mohave Medium"/>
              </a:rPr>
              <a:t>REVENUE</a:t>
            </a:r>
            <a:endParaRPr sz="1200">
              <a:solidFill>
                <a:schemeClr val="lt1"/>
              </a:solidFill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graphicFrame>
        <p:nvGraphicFramePr>
          <p:cNvPr id="64" name="Google Shape;64;p13"/>
          <p:cNvGraphicFramePr/>
          <p:nvPr/>
        </p:nvGraphicFramePr>
        <p:xfrm>
          <a:off x="360000" y="4901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{C7EC91A2-3619-41E6-B384-84AB877E90C3}</a:tableStyleId>
              </a:tblPr>
              <a:tblGrid>
                <a:gridCol w="249075"/>
                <a:gridCol w="1331900"/>
                <a:gridCol w="209350"/>
                <a:gridCol w="4845800"/>
                <a:gridCol w="200000"/>
              </a:tblGrid>
              <a:tr h="1665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Customer reach strategy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Referral generation strategy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65" name="Google Shape;65;p13"/>
          <p:cNvSpPr txBox="1"/>
          <p:nvPr/>
        </p:nvSpPr>
        <p:spPr>
          <a:xfrm rot="-5400000">
            <a:off x="-17350" y="5305912"/>
            <a:ext cx="9939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lt1"/>
                </a:solidFill>
                <a:latin typeface="Mohave Medium"/>
                <a:ea typeface="Mohave Medium"/>
                <a:cs typeface="Mohave Medium"/>
                <a:sym typeface="Mohave Medium"/>
              </a:rPr>
              <a:t>MARKETING</a:t>
            </a:r>
            <a:endParaRPr sz="1200">
              <a:solidFill>
                <a:schemeClr val="lt1"/>
              </a:solidFill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graphicFrame>
        <p:nvGraphicFramePr>
          <p:cNvPr id="66" name="Google Shape;66;p13"/>
          <p:cNvGraphicFramePr/>
          <p:nvPr/>
        </p:nvGraphicFramePr>
        <p:xfrm>
          <a:off x="360000" y="6052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{C7EC91A2-3619-41E6-B384-84AB877E90C3}</a:tableStyleId>
              </a:tblPr>
              <a:tblGrid>
                <a:gridCol w="249075"/>
                <a:gridCol w="1331900"/>
                <a:gridCol w="209350"/>
                <a:gridCol w="4845800"/>
                <a:gridCol w="200000"/>
              </a:tblGrid>
              <a:tr h="1665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Top competitors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Our competitive advantage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67" name="Google Shape;67;p13"/>
          <p:cNvSpPr txBox="1"/>
          <p:nvPr/>
        </p:nvSpPr>
        <p:spPr>
          <a:xfrm rot="-5400000">
            <a:off x="-17350" y="6457087"/>
            <a:ext cx="9939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lt1"/>
                </a:solidFill>
                <a:latin typeface="Mohave Medium"/>
                <a:ea typeface="Mohave Medium"/>
                <a:cs typeface="Mohave Medium"/>
                <a:sym typeface="Mohave Medium"/>
              </a:rPr>
              <a:t>COMPETITION</a:t>
            </a:r>
            <a:endParaRPr sz="1200">
              <a:solidFill>
                <a:schemeClr val="lt1"/>
              </a:solidFill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graphicFrame>
        <p:nvGraphicFramePr>
          <p:cNvPr id="68" name="Google Shape;68;p13"/>
          <p:cNvGraphicFramePr/>
          <p:nvPr/>
        </p:nvGraphicFramePr>
        <p:xfrm>
          <a:off x="360000" y="7204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{C7EC91A2-3619-41E6-B384-84AB877E90C3}</a:tableStyleId>
              </a:tblPr>
              <a:tblGrid>
                <a:gridCol w="249075"/>
                <a:gridCol w="1331900"/>
                <a:gridCol w="209350"/>
                <a:gridCol w="4845800"/>
                <a:gridCol w="200000"/>
              </a:tblGrid>
              <a:tr h="1665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Success milestone marker 1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Success milestone marker 2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69" name="Google Shape;69;p13"/>
          <p:cNvSpPr txBox="1"/>
          <p:nvPr/>
        </p:nvSpPr>
        <p:spPr>
          <a:xfrm rot="-5400000">
            <a:off x="-17350" y="7608412"/>
            <a:ext cx="9939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lt1"/>
                </a:solidFill>
                <a:latin typeface="Mohave Medium"/>
                <a:ea typeface="Mohave Medium"/>
                <a:cs typeface="Mohave Medium"/>
                <a:sym typeface="Mohave Medium"/>
              </a:rPr>
              <a:t>METRICS</a:t>
            </a:r>
            <a:endParaRPr sz="1200">
              <a:solidFill>
                <a:schemeClr val="lt1"/>
              </a:solidFill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graphicFrame>
        <p:nvGraphicFramePr>
          <p:cNvPr id="70" name="Google Shape;70;p13"/>
          <p:cNvGraphicFramePr/>
          <p:nvPr/>
        </p:nvGraphicFramePr>
        <p:xfrm>
          <a:off x="361925" y="8355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{C7EC91A2-3619-41E6-B384-84AB877E90C3}</a:tableStyleId>
              </a:tblPr>
              <a:tblGrid>
                <a:gridCol w="247150"/>
                <a:gridCol w="200000"/>
                <a:gridCol w="2885475"/>
                <a:gridCol w="200000"/>
                <a:gridCol w="200000"/>
                <a:gridCol w="2959625"/>
                <a:gridCol w="143900"/>
              </a:tblGrid>
              <a:tr h="220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gridSpan="6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"/>
                          <a:ea typeface="Mohave"/>
                          <a:cs typeface="Mohave"/>
                          <a:sym typeface="Mohave"/>
                        </a:rPr>
                        <a:t>Internal factors</a:t>
                      </a:r>
                      <a:endParaRPr sz="1200"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</a:tr>
              <a:tr h="213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Strengths (+)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Weaknesses (–)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 hMerge="1"/>
                <a:tc hMerge="1"/>
              </a:tr>
              <a:tr h="166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 anchor="ctr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 anchor="ctr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 anchor="ctr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 anchor="ctr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 anchor="ctr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 anchor="ctr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228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gridSpan="6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"/>
                          <a:ea typeface="Mohave"/>
                          <a:cs typeface="Mohave"/>
                          <a:sym typeface="Mohave"/>
                        </a:rPr>
                        <a:t>External factors</a:t>
                      </a:r>
                      <a:endParaRPr sz="1200"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EBEB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</a:tr>
              <a:tr h="22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Opportunities (+)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Mohave Light"/>
                          <a:ea typeface="Mohave Light"/>
                          <a:cs typeface="Mohave Light"/>
                          <a:sym typeface="Mohave Light"/>
                        </a:rPr>
                        <a:t>Threats (–)</a:t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 hMerge="1"/>
                <a:tc hMerge="1"/>
              </a:tr>
              <a:tr h="166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  <a:tr h="166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have Light"/>
                        <a:ea typeface="Mohave Light"/>
                        <a:cs typeface="Mohave Light"/>
                        <a:sym typeface="Mohave Light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>
                    <a:lnL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71" name="Google Shape;71;p13"/>
          <p:cNvSpPr txBox="1"/>
          <p:nvPr/>
        </p:nvSpPr>
        <p:spPr>
          <a:xfrm rot="-5400000">
            <a:off x="-515500" y="9263763"/>
            <a:ext cx="1990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lt1"/>
                </a:solidFill>
                <a:latin typeface="Mohave Medium"/>
                <a:ea typeface="Mohave Medium"/>
                <a:cs typeface="Mohave Medium"/>
                <a:sym typeface="Mohave Medium"/>
              </a:rPr>
              <a:t>SITUATIONAL ANALYSIS (SWOT)</a:t>
            </a:r>
            <a:endParaRPr sz="1200">
              <a:solidFill>
                <a:schemeClr val="lt1"/>
              </a:solidFill>
              <a:latin typeface="Mohave Medium"/>
              <a:ea typeface="Mohave Medium"/>
              <a:cs typeface="Mohave Medium"/>
              <a:sym typeface="Mohave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