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Merriweather Light"/>
      <p:regular r:id="rId9"/>
      <p:bold r:id="rId10"/>
      <p:italic r:id="rId11"/>
      <p:boldItalic r:id="rId12"/>
    </p:embeddedFont>
    <p:embeddedFont>
      <p:font typeface="Kalnia"/>
      <p:regular r:id="rId13"/>
      <p:bold r:id="rId14"/>
    </p:embeddedFont>
    <p:embeddedFont>
      <p:font typeface="Bacasime Antique"/>
      <p:regular r:id="rId15"/>
    </p:embeddedFont>
    <p:embeddedFont>
      <p:font typeface="UnifrakturMaguntia"/>
      <p:regular r:id="rId16"/>
    </p:embeddedFont>
    <p:embeddedFont>
      <p:font typeface="Merriweather"/>
      <p:regular r:id="rId17"/>
      <p:bold r:id="rId18"/>
      <p:italic r:id="rId19"/>
      <p:boldItalic r:id="rId20"/>
    </p:embeddedFont>
    <p:embeddedFont>
      <p:font typeface="Kalnia Light"/>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erriweather-boldItalic.fntdata"/><Relationship Id="rId11" Type="http://schemas.openxmlformats.org/officeDocument/2006/relationships/font" Target="fonts/MerriweatherLight-italic.fntdata"/><Relationship Id="rId22" Type="http://schemas.openxmlformats.org/officeDocument/2006/relationships/font" Target="fonts/KalniaLight-bold.fntdata"/><Relationship Id="rId10" Type="http://schemas.openxmlformats.org/officeDocument/2006/relationships/font" Target="fonts/MerriweatherLight-bold.fntdata"/><Relationship Id="rId21" Type="http://schemas.openxmlformats.org/officeDocument/2006/relationships/font" Target="fonts/KalniaLight-regular.fntdata"/><Relationship Id="rId13" Type="http://schemas.openxmlformats.org/officeDocument/2006/relationships/font" Target="fonts/Kalnia-regular.fntdata"/><Relationship Id="rId12" Type="http://schemas.openxmlformats.org/officeDocument/2006/relationships/font" Target="fonts/Merriweather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MerriweatherLight-regular.fntdata"/><Relationship Id="rId15" Type="http://schemas.openxmlformats.org/officeDocument/2006/relationships/font" Target="fonts/BacasimeAntique-regular.fntdata"/><Relationship Id="rId14" Type="http://schemas.openxmlformats.org/officeDocument/2006/relationships/font" Target="fonts/Kalnia-bold.fntdata"/><Relationship Id="rId17" Type="http://schemas.openxmlformats.org/officeDocument/2006/relationships/font" Target="fonts/Merriweather-regular.fntdata"/><Relationship Id="rId16" Type="http://schemas.openxmlformats.org/officeDocument/2006/relationships/font" Target="fonts/UnifrakturMaguntia-regular.fntdata"/><Relationship Id="rId5" Type="http://schemas.openxmlformats.org/officeDocument/2006/relationships/slide" Target="slides/slide1.xml"/><Relationship Id="rId19" Type="http://schemas.openxmlformats.org/officeDocument/2006/relationships/font" Target="fonts/Merriweather-italic.fntdata"/><Relationship Id="rId6" Type="http://schemas.openxmlformats.org/officeDocument/2006/relationships/slide" Target="slides/slide2.xml"/><Relationship Id="rId18" Type="http://schemas.openxmlformats.org/officeDocument/2006/relationships/font" Target="fonts/Merriweather-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a4b37be24d_1_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a4b37be24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a4b37be24d_1_7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a4b37be24d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a4b37be24d_0_9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a4b37be24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50007" r="0" t="0"/>
          <a:stretch/>
        </p:blipFill>
        <p:spPr>
          <a:xfrm>
            <a:off x="1575" y="0"/>
            <a:ext cx="7560003" cy="10691999"/>
          </a:xfrm>
          <a:prstGeom prst="rect">
            <a:avLst/>
          </a:prstGeom>
          <a:noFill/>
          <a:ln>
            <a:noFill/>
          </a:ln>
        </p:spPr>
      </p:pic>
      <p:grpSp>
        <p:nvGrpSpPr>
          <p:cNvPr id="55" name="Google Shape;55;p13"/>
          <p:cNvGrpSpPr/>
          <p:nvPr/>
        </p:nvGrpSpPr>
        <p:grpSpPr>
          <a:xfrm>
            <a:off x="180450" y="171425"/>
            <a:ext cx="7196625" cy="10349150"/>
            <a:chOff x="180450" y="142792"/>
            <a:chExt cx="7196625" cy="10349150"/>
          </a:xfrm>
        </p:grpSpPr>
        <p:cxnSp>
          <p:nvCxnSpPr>
            <p:cNvPr id="56" name="Google Shape;56;p13"/>
            <p:cNvCxnSpPr/>
            <p:nvPr/>
          </p:nvCxnSpPr>
          <p:spPr>
            <a:xfrm>
              <a:off x="186375" y="142792"/>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57" name="Google Shape;57;p13"/>
            <p:cNvCxnSpPr/>
            <p:nvPr/>
          </p:nvCxnSpPr>
          <p:spPr>
            <a:xfrm>
              <a:off x="186375" y="444817"/>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58" name="Google Shape;58;p13"/>
            <p:cNvCxnSpPr/>
            <p:nvPr/>
          </p:nvCxnSpPr>
          <p:spPr>
            <a:xfrm>
              <a:off x="186375" y="1168842"/>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59" name="Google Shape;59;p13"/>
            <p:cNvCxnSpPr/>
            <p:nvPr/>
          </p:nvCxnSpPr>
          <p:spPr>
            <a:xfrm>
              <a:off x="186375" y="484717"/>
              <a:ext cx="7190400" cy="0"/>
            </a:xfrm>
            <a:prstGeom prst="straightConnector1">
              <a:avLst/>
            </a:prstGeom>
            <a:noFill/>
            <a:ln cap="flat" cmpd="sng" w="19050">
              <a:solidFill>
                <a:srgbClr val="2C1C01"/>
              </a:solidFill>
              <a:prstDash val="solid"/>
              <a:round/>
              <a:headEnd len="med" w="med" type="none"/>
              <a:tailEnd len="med" w="med" type="none"/>
            </a:ln>
          </p:spPr>
        </p:cxnSp>
        <p:cxnSp>
          <p:nvCxnSpPr>
            <p:cNvPr id="60" name="Google Shape;60;p13"/>
            <p:cNvCxnSpPr/>
            <p:nvPr/>
          </p:nvCxnSpPr>
          <p:spPr>
            <a:xfrm>
              <a:off x="186375" y="1126992"/>
              <a:ext cx="7190400" cy="0"/>
            </a:xfrm>
            <a:prstGeom prst="straightConnector1">
              <a:avLst/>
            </a:prstGeom>
            <a:noFill/>
            <a:ln cap="flat" cmpd="sng" w="19050">
              <a:solidFill>
                <a:srgbClr val="2C1C01"/>
              </a:solidFill>
              <a:prstDash val="solid"/>
              <a:round/>
              <a:headEnd len="med" w="med" type="none"/>
              <a:tailEnd len="med" w="med" type="none"/>
            </a:ln>
          </p:spPr>
        </p:cxnSp>
        <p:sp>
          <p:nvSpPr>
            <p:cNvPr id="61" name="Google Shape;61;p13"/>
            <p:cNvSpPr txBox="1"/>
            <p:nvPr/>
          </p:nvSpPr>
          <p:spPr>
            <a:xfrm>
              <a:off x="183000" y="239975"/>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62" name="Google Shape;62;p13"/>
            <p:cNvSpPr txBox="1"/>
            <p:nvPr/>
          </p:nvSpPr>
          <p:spPr>
            <a:xfrm>
              <a:off x="4723700" y="239975"/>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grpSp>
          <p:nvGrpSpPr>
            <p:cNvPr id="63" name="Google Shape;63;p13"/>
            <p:cNvGrpSpPr/>
            <p:nvPr/>
          </p:nvGrpSpPr>
          <p:grpSpPr>
            <a:xfrm>
              <a:off x="183000" y="579325"/>
              <a:ext cx="1160400" cy="455400"/>
              <a:chOff x="228875" y="579325"/>
              <a:chExt cx="1160400" cy="455400"/>
            </a:xfrm>
          </p:grpSpPr>
          <p:sp>
            <p:nvSpPr>
              <p:cNvPr id="64" name="Google Shape;64;p13"/>
              <p:cNvSpPr/>
              <p:nvPr/>
            </p:nvSpPr>
            <p:spPr>
              <a:xfrm>
                <a:off x="228875" y="579325"/>
                <a:ext cx="1160400" cy="455400"/>
              </a:xfrm>
              <a:prstGeom prst="rect">
                <a:avLst/>
              </a:prstGeom>
              <a:noFill/>
              <a:ln cap="flat" cmpd="sng" w="9525">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 name="Google Shape;65;p13"/>
              <p:cNvSpPr txBox="1"/>
              <p:nvPr/>
            </p:nvSpPr>
            <p:spPr>
              <a:xfrm>
                <a:off x="301250" y="637730"/>
                <a:ext cx="1015800" cy="61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00">
                    <a:solidFill>
                      <a:srgbClr val="2C1C01"/>
                    </a:solidFill>
                    <a:latin typeface="Bacasime Antique"/>
                    <a:ea typeface="Bacasime Antique"/>
                    <a:cs typeface="Bacasime Antique"/>
                    <a:sym typeface="Bacasime Antique"/>
                  </a:rPr>
                  <a:t>VICTORIAN OBSERVER ESTABLISHED</a:t>
                </a:r>
                <a:endParaRPr sz="400">
                  <a:solidFill>
                    <a:srgbClr val="2C1C01"/>
                  </a:solidFill>
                  <a:latin typeface="Bacasime Antique"/>
                  <a:ea typeface="Bacasime Antique"/>
                  <a:cs typeface="Bacasime Antique"/>
                  <a:sym typeface="Bacasime Antique"/>
                </a:endParaRPr>
              </a:p>
            </p:txBody>
          </p:sp>
          <p:sp>
            <p:nvSpPr>
              <p:cNvPr id="66" name="Google Shape;66;p13"/>
              <p:cNvSpPr txBox="1"/>
              <p:nvPr/>
            </p:nvSpPr>
            <p:spPr>
              <a:xfrm>
                <a:off x="301250" y="724326"/>
                <a:ext cx="10158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uk" sz="400">
                    <a:solidFill>
                      <a:srgbClr val="2C1C01"/>
                    </a:solidFill>
                    <a:latin typeface="Bacasime Antique"/>
                    <a:ea typeface="Bacasime Antique"/>
                    <a:cs typeface="Bacasime Antique"/>
                    <a:sym typeface="Bacasime Antique"/>
                  </a:rPr>
                  <a:t>Name: The Victorian Observer Established: 1878</a:t>
                </a:r>
                <a:endParaRPr sz="400">
                  <a:solidFill>
                    <a:srgbClr val="2C1C01"/>
                  </a:solidFill>
                  <a:latin typeface="Bacasime Antique"/>
                  <a:ea typeface="Bacasime Antique"/>
                  <a:cs typeface="Bacasime Antique"/>
                  <a:sym typeface="Bacasime Antique"/>
                </a:endParaRPr>
              </a:p>
              <a:p>
                <a:pPr indent="0" lvl="0" marL="0" rtl="0" algn="ctr">
                  <a:spcBef>
                    <a:spcPts val="0"/>
                  </a:spcBef>
                  <a:spcAft>
                    <a:spcPts val="0"/>
                  </a:spcAft>
                  <a:buClr>
                    <a:schemeClr val="dk1"/>
                  </a:buClr>
                  <a:buSzPts val="1100"/>
                  <a:buFont typeface="Arial"/>
                  <a:buNone/>
                </a:pPr>
                <a:r>
                  <a:rPr lang="uk" sz="400">
                    <a:solidFill>
                      <a:srgbClr val="2C1C01"/>
                    </a:solidFill>
                    <a:latin typeface="Bacasime Antique"/>
                    <a:ea typeface="Bacasime Antique"/>
                    <a:cs typeface="Bacasime Antique"/>
                    <a:sym typeface="Bacasime Antique"/>
                  </a:rPr>
                  <a:t>Location: London, England Frequency: Weekly</a:t>
                </a:r>
                <a:endParaRPr sz="400">
                  <a:solidFill>
                    <a:srgbClr val="2C1C01"/>
                  </a:solidFill>
                  <a:latin typeface="Bacasime Antique"/>
                  <a:ea typeface="Bacasime Antique"/>
                  <a:cs typeface="Bacasime Antique"/>
                  <a:sym typeface="Bacasime Antique"/>
                </a:endParaRPr>
              </a:p>
              <a:p>
                <a:pPr indent="0" lvl="0" marL="0" rtl="0" algn="ctr">
                  <a:spcBef>
                    <a:spcPts val="0"/>
                  </a:spcBef>
                  <a:spcAft>
                    <a:spcPts val="0"/>
                  </a:spcAft>
                  <a:buNone/>
                </a:pPr>
                <a:r>
                  <a:rPr lang="uk" sz="400">
                    <a:solidFill>
                      <a:srgbClr val="2C1C01"/>
                    </a:solidFill>
                    <a:latin typeface="Bacasime Antique"/>
                    <a:ea typeface="Bacasime Antique"/>
                    <a:cs typeface="Bacasime Antique"/>
                    <a:sym typeface="Bacasime Antique"/>
                  </a:rPr>
                  <a:t>Circulation: 15,000 copies (at peak distribution in the early 1900s)</a:t>
                </a:r>
                <a:endParaRPr sz="400">
                  <a:solidFill>
                    <a:srgbClr val="2C1C01"/>
                  </a:solidFill>
                  <a:latin typeface="Bacasime Antique"/>
                  <a:ea typeface="Bacasime Antique"/>
                  <a:cs typeface="Bacasime Antique"/>
                  <a:sym typeface="Bacasime Antique"/>
                </a:endParaRPr>
              </a:p>
            </p:txBody>
          </p:sp>
        </p:grpSp>
        <p:grpSp>
          <p:nvGrpSpPr>
            <p:cNvPr id="67" name="Google Shape;67;p13"/>
            <p:cNvGrpSpPr/>
            <p:nvPr/>
          </p:nvGrpSpPr>
          <p:grpSpPr>
            <a:xfrm>
              <a:off x="6216675" y="579325"/>
              <a:ext cx="1160400" cy="455400"/>
              <a:chOff x="228875" y="579325"/>
              <a:chExt cx="1160400" cy="455400"/>
            </a:xfrm>
          </p:grpSpPr>
          <p:sp>
            <p:nvSpPr>
              <p:cNvPr id="68" name="Google Shape;68;p13"/>
              <p:cNvSpPr/>
              <p:nvPr/>
            </p:nvSpPr>
            <p:spPr>
              <a:xfrm>
                <a:off x="228875" y="579325"/>
                <a:ext cx="1160400" cy="455400"/>
              </a:xfrm>
              <a:prstGeom prst="rect">
                <a:avLst/>
              </a:prstGeom>
              <a:noFill/>
              <a:ln cap="flat" cmpd="sng" w="9525">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 name="Google Shape;69;p13"/>
              <p:cNvSpPr txBox="1"/>
              <p:nvPr/>
            </p:nvSpPr>
            <p:spPr>
              <a:xfrm>
                <a:off x="301250" y="637730"/>
                <a:ext cx="1015800" cy="61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00">
                    <a:solidFill>
                      <a:srgbClr val="2C1C01"/>
                    </a:solidFill>
                    <a:latin typeface="Bacasime Antique"/>
                    <a:ea typeface="Bacasime Antique"/>
                    <a:cs typeface="Bacasime Antique"/>
                    <a:sym typeface="Bacasime Antique"/>
                  </a:rPr>
                  <a:t>VICTORIAN OBSERVER ESTABLISHED</a:t>
                </a:r>
                <a:endParaRPr sz="400">
                  <a:solidFill>
                    <a:srgbClr val="2C1C01"/>
                  </a:solidFill>
                  <a:latin typeface="Bacasime Antique"/>
                  <a:ea typeface="Bacasime Antique"/>
                  <a:cs typeface="Bacasime Antique"/>
                  <a:sym typeface="Bacasime Antique"/>
                </a:endParaRPr>
              </a:p>
            </p:txBody>
          </p:sp>
          <p:sp>
            <p:nvSpPr>
              <p:cNvPr id="70" name="Google Shape;70;p13"/>
              <p:cNvSpPr txBox="1"/>
              <p:nvPr/>
            </p:nvSpPr>
            <p:spPr>
              <a:xfrm>
                <a:off x="301250" y="724326"/>
                <a:ext cx="10158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00">
                    <a:solidFill>
                      <a:srgbClr val="2C1C01"/>
                    </a:solidFill>
                    <a:latin typeface="Bacasime Antique"/>
                    <a:ea typeface="Bacasime Antique"/>
                    <a:cs typeface="Bacasime Antique"/>
                    <a:sym typeface="Bacasime Antique"/>
                  </a:rPr>
                  <a:t>Name: The Victorian Observer Established: 1878</a:t>
                </a:r>
                <a:endParaRPr sz="400">
                  <a:solidFill>
                    <a:srgbClr val="2C1C01"/>
                  </a:solidFill>
                  <a:latin typeface="Bacasime Antique"/>
                  <a:ea typeface="Bacasime Antique"/>
                  <a:cs typeface="Bacasime Antique"/>
                  <a:sym typeface="Bacasime Antique"/>
                </a:endParaRPr>
              </a:p>
              <a:p>
                <a:pPr indent="0" lvl="0" marL="0" rtl="0" algn="ctr">
                  <a:spcBef>
                    <a:spcPts val="0"/>
                  </a:spcBef>
                  <a:spcAft>
                    <a:spcPts val="0"/>
                  </a:spcAft>
                  <a:buNone/>
                </a:pPr>
                <a:r>
                  <a:rPr lang="uk" sz="400">
                    <a:solidFill>
                      <a:srgbClr val="2C1C01"/>
                    </a:solidFill>
                    <a:latin typeface="Bacasime Antique"/>
                    <a:ea typeface="Bacasime Antique"/>
                    <a:cs typeface="Bacasime Antique"/>
                    <a:sym typeface="Bacasime Antique"/>
                  </a:rPr>
                  <a:t>Location: London, England Frequency: Weekly</a:t>
                </a:r>
                <a:endParaRPr sz="400">
                  <a:solidFill>
                    <a:srgbClr val="2C1C01"/>
                  </a:solidFill>
                  <a:latin typeface="Bacasime Antique"/>
                  <a:ea typeface="Bacasime Antique"/>
                  <a:cs typeface="Bacasime Antique"/>
                  <a:sym typeface="Bacasime Antique"/>
                </a:endParaRPr>
              </a:p>
              <a:p>
                <a:pPr indent="0" lvl="0" marL="0" rtl="0" algn="ctr">
                  <a:spcBef>
                    <a:spcPts val="0"/>
                  </a:spcBef>
                  <a:spcAft>
                    <a:spcPts val="0"/>
                  </a:spcAft>
                  <a:buNone/>
                </a:pPr>
                <a:r>
                  <a:rPr lang="uk" sz="400">
                    <a:solidFill>
                      <a:srgbClr val="2C1C01"/>
                    </a:solidFill>
                    <a:latin typeface="Bacasime Antique"/>
                    <a:ea typeface="Bacasime Antique"/>
                    <a:cs typeface="Bacasime Antique"/>
                    <a:sym typeface="Bacasime Antique"/>
                  </a:rPr>
                  <a:t>Circulation: 15,000 copies (at peak distribution in the early 1900s)</a:t>
                </a:r>
                <a:endParaRPr sz="400">
                  <a:solidFill>
                    <a:srgbClr val="2C1C01"/>
                  </a:solidFill>
                  <a:latin typeface="Bacasime Antique"/>
                  <a:ea typeface="Bacasime Antique"/>
                  <a:cs typeface="Bacasime Antique"/>
                  <a:sym typeface="Bacasime Antique"/>
                </a:endParaRPr>
              </a:p>
            </p:txBody>
          </p:sp>
        </p:grpSp>
        <p:sp>
          <p:nvSpPr>
            <p:cNvPr id="71" name="Google Shape;71;p13"/>
            <p:cNvSpPr txBox="1"/>
            <p:nvPr/>
          </p:nvSpPr>
          <p:spPr>
            <a:xfrm>
              <a:off x="1475400" y="465480"/>
              <a:ext cx="4609200" cy="631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100">
                  <a:solidFill>
                    <a:srgbClr val="2C1C01"/>
                  </a:solidFill>
                  <a:latin typeface="UnifrakturMaguntia"/>
                  <a:ea typeface="UnifrakturMaguntia"/>
                  <a:cs typeface="UnifrakturMaguntia"/>
                  <a:sym typeface="UnifrakturMaguntia"/>
                </a:rPr>
                <a:t>The Heritage Gazette</a:t>
              </a:r>
              <a:endParaRPr sz="4100">
                <a:solidFill>
                  <a:srgbClr val="2C1C01"/>
                </a:solidFill>
                <a:latin typeface="UnifrakturMaguntia"/>
                <a:ea typeface="UnifrakturMaguntia"/>
                <a:cs typeface="UnifrakturMaguntia"/>
                <a:sym typeface="UnifrakturMaguntia"/>
              </a:endParaRPr>
            </a:p>
          </p:txBody>
        </p:sp>
        <p:sp>
          <p:nvSpPr>
            <p:cNvPr id="72" name="Google Shape;72;p13"/>
            <p:cNvSpPr txBox="1"/>
            <p:nvPr/>
          </p:nvSpPr>
          <p:spPr>
            <a:xfrm>
              <a:off x="183000" y="1398876"/>
              <a:ext cx="42432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300">
                  <a:solidFill>
                    <a:srgbClr val="2C1C01"/>
                  </a:solidFill>
                  <a:latin typeface="Merriweather"/>
                  <a:ea typeface="Merriweather"/>
                  <a:cs typeface="Merriweather"/>
                  <a:sym typeface="Merriweather"/>
                </a:rPr>
                <a:t>CONNECTING CONTINENTS ACROSS THE WAVES</a:t>
              </a:r>
              <a:endParaRPr b="1" sz="1300">
                <a:solidFill>
                  <a:srgbClr val="2C1C01"/>
                </a:solidFill>
                <a:latin typeface="Merriweather"/>
                <a:ea typeface="Merriweather"/>
                <a:cs typeface="Merriweather"/>
                <a:sym typeface="Merriweather"/>
              </a:endParaRPr>
            </a:p>
          </p:txBody>
        </p:sp>
        <p:pic>
          <p:nvPicPr>
            <p:cNvPr id="73" name="Google Shape;73;p13"/>
            <p:cNvPicPr preferRelativeResize="0"/>
            <p:nvPr/>
          </p:nvPicPr>
          <p:blipFill rotWithShape="1">
            <a:blip r:embed="rId4">
              <a:alphaModFix/>
            </a:blip>
            <a:srcRect b="11539" l="9457" r="9009" t="8881"/>
            <a:stretch/>
          </p:blipFill>
          <p:spPr>
            <a:xfrm>
              <a:off x="199250" y="1778650"/>
              <a:ext cx="2738700" cy="2673250"/>
            </a:xfrm>
            <a:prstGeom prst="rect">
              <a:avLst/>
            </a:prstGeom>
            <a:noFill/>
            <a:ln cap="flat" cmpd="sng" w="19050">
              <a:solidFill>
                <a:srgbClr val="2C1C01"/>
              </a:solidFill>
              <a:prstDash val="solid"/>
              <a:round/>
              <a:headEnd len="sm" w="sm" type="none"/>
              <a:tailEnd len="sm" w="sm" type="none"/>
            </a:ln>
          </p:spPr>
        </p:pic>
        <p:sp>
          <p:nvSpPr>
            <p:cNvPr id="74" name="Google Shape;74;p13"/>
            <p:cNvSpPr txBox="1"/>
            <p:nvPr/>
          </p:nvSpPr>
          <p:spPr>
            <a:xfrm>
              <a:off x="3133850" y="1752750"/>
              <a:ext cx="1292400" cy="2424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700">
                  <a:solidFill>
                    <a:srgbClr val="2C1C01"/>
                  </a:solidFill>
                  <a:latin typeface="Merriweather"/>
                  <a:ea typeface="Merriweather"/>
                  <a:cs typeface="Merriweather"/>
                  <a:sym typeface="Merriweather"/>
                </a:rPr>
                <a:t>A Marvel of Modern </a:t>
              </a:r>
              <a:endParaRPr i="1" sz="700">
                <a:solidFill>
                  <a:srgbClr val="2C1C01"/>
                </a:solidFill>
                <a:latin typeface="Merriweather"/>
                <a:ea typeface="Merriweather"/>
                <a:cs typeface="Merriweather"/>
                <a:sym typeface="Merriweather"/>
              </a:endParaRPr>
            </a:p>
            <a:p>
              <a:pPr indent="0" lvl="0" marL="0" rtl="0" algn="l">
                <a:lnSpc>
                  <a:spcPct val="125000"/>
                </a:lnSpc>
                <a:spcBef>
                  <a:spcPts val="0"/>
                </a:spcBef>
                <a:spcAft>
                  <a:spcPts val="0"/>
                </a:spcAft>
                <a:buNone/>
              </a:pPr>
              <a:r>
                <a:rPr i="1" lang="uk" sz="700">
                  <a:solidFill>
                    <a:srgbClr val="2C1C01"/>
                  </a:solidFill>
                  <a:latin typeface="Merriweather"/>
                  <a:ea typeface="Merriweather"/>
                  <a:cs typeface="Merriweather"/>
                  <a:sym typeface="Merriweather"/>
                </a:rPr>
                <a:t>Maritime Innovation</a:t>
              </a:r>
              <a:endParaRPr i="1" sz="700">
                <a:solidFill>
                  <a:srgbClr val="2C1C01"/>
                </a:solidFill>
                <a:latin typeface="Merriweather"/>
                <a:ea typeface="Merriweather"/>
                <a:cs typeface="Merriweather"/>
                <a:sym typeface="Merriweather"/>
              </a:endParaRPr>
            </a:p>
          </p:txBody>
        </p:sp>
        <p:sp>
          <p:nvSpPr>
            <p:cNvPr id="75" name="Google Shape;75;p13"/>
            <p:cNvSpPr txBox="1"/>
            <p:nvPr/>
          </p:nvSpPr>
          <p:spPr>
            <a:xfrm>
              <a:off x="3133850" y="2139275"/>
              <a:ext cx="1292400" cy="26505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steamship has become the heartbeat of global trade and travel, bridging the vast oceans that once separated continents. With their powerful engines and elegant designs, these vessels now dominate the seas, offering unparalleled speed and reliability compared to the sailing ships of old.</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innovation of the steam engine has revolutionized not only commerce but also the lives of travelers. Passengers aboard these majestic vessels enjoy.</a:t>
              </a:r>
              <a:endParaRPr sz="700">
                <a:solidFill>
                  <a:srgbClr val="2C1C01"/>
                </a:solidFill>
                <a:latin typeface="Kalnia"/>
                <a:ea typeface="Kalnia"/>
                <a:cs typeface="Kalnia"/>
                <a:sym typeface="Kalnia"/>
              </a:endParaRPr>
            </a:p>
          </p:txBody>
        </p:sp>
        <p:sp>
          <p:nvSpPr>
            <p:cNvPr id="76" name="Google Shape;76;p13"/>
            <p:cNvSpPr txBox="1"/>
            <p:nvPr/>
          </p:nvSpPr>
          <p:spPr>
            <a:xfrm>
              <a:off x="4609250" y="2649075"/>
              <a:ext cx="1292400" cy="16335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a:t>
              </a:r>
              <a:endParaRPr sz="700">
                <a:solidFill>
                  <a:srgbClr val="2C1C01"/>
                </a:solidFill>
                <a:latin typeface="Kalnia"/>
                <a:ea typeface="Kalnia"/>
                <a:cs typeface="Kalnia"/>
                <a:sym typeface="Kalnia"/>
              </a:endParaRPr>
            </a:p>
          </p:txBody>
        </p:sp>
        <p:sp>
          <p:nvSpPr>
            <p:cNvPr id="77" name="Google Shape;77;p13"/>
            <p:cNvSpPr txBox="1"/>
            <p:nvPr/>
          </p:nvSpPr>
          <p:spPr>
            <a:xfrm>
              <a:off x="6084650" y="2649075"/>
              <a:ext cx="1292400" cy="39219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 stories by the hearth.</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Villages are the keepers of tradition, celebrating the seasons with festivals, markets, and community gatherings. While modernity encroaches, bringing railways and roads to once-remote hamlets, the heart of the village remains unchanged. It is a place where neighbors support </a:t>
              </a:r>
              <a:r>
                <a:rPr lang="uk" sz="700">
                  <a:solidFill>
                    <a:srgbClr val="2C1C01"/>
                  </a:solidFill>
                  <a:latin typeface="Kalnia"/>
                  <a:ea typeface="Kalnia"/>
                  <a:cs typeface="Kalnia"/>
                  <a:sym typeface="Kalnia"/>
                </a:rPr>
                <a:t>one another, and the land provides not only sustenance but also a deep sense of connection not only sustenance.</a:t>
              </a:r>
              <a:endParaRPr sz="700">
                <a:solidFill>
                  <a:srgbClr val="2C1C01"/>
                </a:solidFill>
                <a:latin typeface="Kalnia"/>
                <a:ea typeface="Kalnia"/>
                <a:cs typeface="Kalnia"/>
                <a:sym typeface="Kalnia"/>
              </a:endParaRPr>
            </a:p>
          </p:txBody>
        </p:sp>
        <p:sp>
          <p:nvSpPr>
            <p:cNvPr id="78" name="Google Shape;78;p13"/>
            <p:cNvSpPr txBox="1"/>
            <p:nvPr/>
          </p:nvSpPr>
          <p:spPr>
            <a:xfrm>
              <a:off x="4609250" y="1443625"/>
              <a:ext cx="2767800" cy="695700"/>
            </a:xfrm>
            <a:prstGeom prst="rect">
              <a:avLst/>
            </a:prstGeom>
            <a:noFill/>
            <a:ln cap="flat" cmpd="sng" w="19050">
              <a:solidFill>
                <a:srgbClr val="2C1C0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uk" sz="1300">
                  <a:solidFill>
                    <a:srgbClr val="2C1C01"/>
                  </a:solidFill>
                  <a:latin typeface="Merriweather"/>
                  <a:ea typeface="Merriweather"/>
                  <a:cs typeface="Merriweather"/>
                  <a:sym typeface="Merriweather"/>
                </a:rPr>
                <a:t>WHERE TIME STANDS STILL AND TRADITIONS ENDURE</a:t>
              </a:r>
              <a:endParaRPr b="1" sz="1300">
                <a:solidFill>
                  <a:srgbClr val="2C1C01"/>
                </a:solidFill>
                <a:latin typeface="Merriweather"/>
                <a:ea typeface="Merriweather"/>
                <a:cs typeface="Merriweather"/>
                <a:sym typeface="Merriweather"/>
              </a:endParaRPr>
            </a:p>
          </p:txBody>
        </p:sp>
        <p:sp>
          <p:nvSpPr>
            <p:cNvPr id="79" name="Google Shape;79;p13"/>
            <p:cNvSpPr txBox="1"/>
            <p:nvPr/>
          </p:nvSpPr>
          <p:spPr>
            <a:xfrm>
              <a:off x="4609250" y="2283702"/>
              <a:ext cx="2767800" cy="12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Where Time Stands Still and Traditions Endure</a:t>
              </a:r>
              <a:endParaRPr i="1" sz="800">
                <a:solidFill>
                  <a:srgbClr val="2C1C01"/>
                </a:solidFill>
                <a:latin typeface="Merriweather"/>
                <a:ea typeface="Merriweather"/>
                <a:cs typeface="Merriweather"/>
                <a:sym typeface="Merriweather"/>
              </a:endParaRPr>
            </a:p>
          </p:txBody>
        </p:sp>
        <p:cxnSp>
          <p:nvCxnSpPr>
            <p:cNvPr id="80" name="Google Shape;80;p13"/>
            <p:cNvCxnSpPr/>
            <p:nvPr/>
          </p:nvCxnSpPr>
          <p:spPr>
            <a:xfrm>
              <a:off x="186375" y="4761142"/>
              <a:ext cx="2765100" cy="0"/>
            </a:xfrm>
            <a:prstGeom prst="straightConnector1">
              <a:avLst/>
            </a:prstGeom>
            <a:noFill/>
            <a:ln cap="flat" cmpd="sng" w="19050">
              <a:solidFill>
                <a:srgbClr val="2C1C01"/>
              </a:solidFill>
              <a:prstDash val="solid"/>
              <a:round/>
              <a:headEnd len="med" w="med" type="none"/>
              <a:tailEnd len="med" w="med" type="none"/>
            </a:ln>
          </p:spPr>
        </p:cxnSp>
        <p:sp>
          <p:nvSpPr>
            <p:cNvPr id="81" name="Google Shape;81;p13"/>
            <p:cNvSpPr txBox="1"/>
            <p:nvPr/>
          </p:nvSpPr>
          <p:spPr>
            <a:xfrm>
              <a:off x="597025" y="4535861"/>
              <a:ext cx="1820400" cy="184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The world grows smaller with each voyage across the seas.</a:t>
              </a:r>
              <a:endParaRPr i="1" sz="600">
                <a:solidFill>
                  <a:srgbClr val="2C1C01"/>
                </a:solidFill>
                <a:latin typeface="Merriweather"/>
                <a:ea typeface="Merriweather"/>
                <a:cs typeface="Merriweather"/>
                <a:sym typeface="Merriweather"/>
              </a:endParaRPr>
            </a:p>
          </p:txBody>
        </p:sp>
        <p:cxnSp>
          <p:nvCxnSpPr>
            <p:cNvPr id="82" name="Google Shape;82;p13"/>
            <p:cNvCxnSpPr/>
            <p:nvPr/>
          </p:nvCxnSpPr>
          <p:spPr>
            <a:xfrm>
              <a:off x="186375" y="4932892"/>
              <a:ext cx="4238400" cy="0"/>
            </a:xfrm>
            <a:prstGeom prst="straightConnector1">
              <a:avLst/>
            </a:prstGeom>
            <a:noFill/>
            <a:ln cap="flat" cmpd="sng" w="19050">
              <a:solidFill>
                <a:srgbClr val="2C1C01"/>
              </a:solidFill>
              <a:prstDash val="solid"/>
              <a:round/>
              <a:headEnd len="med" w="med" type="none"/>
              <a:tailEnd len="med" w="med" type="none"/>
            </a:ln>
          </p:spPr>
        </p:cxnSp>
        <p:sp>
          <p:nvSpPr>
            <p:cNvPr id="83" name="Google Shape;83;p13"/>
            <p:cNvSpPr txBox="1"/>
            <p:nvPr/>
          </p:nvSpPr>
          <p:spPr>
            <a:xfrm>
              <a:off x="4609250" y="4665390"/>
              <a:ext cx="1292400" cy="18876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Villages are the keepers of tradition, celebrating the seasons with festivals, markets, and community gatherings. While modernity encroaches, bringing railways and roads to once-remote hamlets, the heart of the village remains unchanged. It is a place where neighbors support one another, and the land provides not only sustenance but also a deep sense of connection.</a:t>
              </a:r>
              <a:endParaRPr sz="700">
                <a:solidFill>
                  <a:srgbClr val="2C1C01"/>
                </a:solidFill>
                <a:latin typeface="Kalnia"/>
                <a:ea typeface="Kalnia"/>
                <a:cs typeface="Kalnia"/>
                <a:sym typeface="Kalnia"/>
              </a:endParaRPr>
            </a:p>
          </p:txBody>
        </p:sp>
        <p:sp>
          <p:nvSpPr>
            <p:cNvPr id="84" name="Google Shape;84;p13"/>
            <p:cNvSpPr txBox="1"/>
            <p:nvPr/>
          </p:nvSpPr>
          <p:spPr>
            <a:xfrm>
              <a:off x="3134175" y="5037649"/>
              <a:ext cx="1292400" cy="27777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innovation of the steam engine has revolutionized not only commerce but also the lives of travelers. Passengers aboard these majestic vessels enjoy the comfort of spacious cabins, fine dining, and the company of fellow adventurers. Meanwhile, merchants rely on steamships to transport goods, from textiles to spices, with efficiency and precision.</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impact of steamships is undeniable. Ports have flourished into bustling hubs of activity, fueling the growth of industries.</a:t>
              </a:r>
              <a:endParaRPr sz="700">
                <a:solidFill>
                  <a:srgbClr val="2C1C01"/>
                </a:solidFill>
                <a:latin typeface="Kalnia"/>
                <a:ea typeface="Kalnia"/>
                <a:cs typeface="Kalnia"/>
                <a:sym typeface="Kalnia"/>
              </a:endParaRPr>
            </a:p>
          </p:txBody>
        </p:sp>
        <p:sp>
          <p:nvSpPr>
            <p:cNvPr id="85" name="Google Shape;85;p13"/>
            <p:cNvSpPr txBox="1"/>
            <p:nvPr/>
          </p:nvSpPr>
          <p:spPr>
            <a:xfrm>
              <a:off x="1659100" y="5037649"/>
              <a:ext cx="1292400" cy="27777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steamship has become the heartbeat of global trade and travel, bridging the vast oceans that once separated continents. With their powerful engines and elegant designs, these vessels now dominate the seas, offering unparalleled speed and reliability compared to the sailing ships of old.</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innovation of the steam engine has revolutionized not only commerce but also the lives of travelers. Passengers aboard these majestic vessels enjoy the comfort of spacious cabins, </a:t>
              </a:r>
              <a:endParaRPr sz="700">
                <a:solidFill>
                  <a:srgbClr val="2C1C01"/>
                </a:solidFill>
                <a:latin typeface="Kalnia"/>
                <a:ea typeface="Kalnia"/>
                <a:cs typeface="Kalnia"/>
                <a:sym typeface="Kalnia"/>
              </a:endParaRPr>
            </a:p>
          </p:txBody>
        </p:sp>
        <p:sp>
          <p:nvSpPr>
            <p:cNvPr id="86" name="Google Shape;86;p13"/>
            <p:cNvSpPr txBox="1"/>
            <p:nvPr/>
          </p:nvSpPr>
          <p:spPr>
            <a:xfrm>
              <a:off x="184025" y="5037649"/>
              <a:ext cx="1292400" cy="27777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With their powerful engines and elegant designs, these vessels now dominate the seas, offering unparalleled speed and reliability compared to the sailing ships of old.</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innovation of the steam engine has revolutionized not only commerce but also the lives of travelers. Passengers aboard these majestic vessels enjoy the comfort of spacious cabins, fine dining, and the company of fellow adventurers. Meanwhile, merchants rely on steamships to transport goods and textiles.</a:t>
              </a:r>
              <a:endParaRPr sz="700">
                <a:solidFill>
                  <a:srgbClr val="2C1C01"/>
                </a:solidFill>
                <a:latin typeface="Kalnia"/>
                <a:ea typeface="Kalnia"/>
                <a:cs typeface="Kalnia"/>
                <a:sym typeface="Kalnia"/>
              </a:endParaRPr>
            </a:p>
          </p:txBody>
        </p:sp>
        <p:sp>
          <p:nvSpPr>
            <p:cNvPr id="87" name="Google Shape;87;p13"/>
            <p:cNvSpPr txBox="1"/>
            <p:nvPr/>
          </p:nvSpPr>
          <p:spPr>
            <a:xfrm>
              <a:off x="4609250" y="7302500"/>
              <a:ext cx="2767800" cy="26505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 stories by the hearth.</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Villages are the keepers of tradition, celebrating the seasons with festivals, markets, and community gatherings. While modernity encroaches, bringing railways and roads to once-remote hamlets, the heart of the village remains unchanged. It is a place where neighbors support one another, and the land provides not only sustenance but also a deep sense of connection. Villages are the keepers of tradition, celebrating the seasons with festivals, markets, and community gatherings. While modernity encroaches, bringing railways and roads modernity encroaches, bringing railways and roads to once-remote hamlets, the heart of the village remains unchanged. It is a place where neighbors support one another, and the land provides not only sustenance but also a deep sense of connection.</a:t>
              </a:r>
              <a:endParaRPr sz="700">
                <a:solidFill>
                  <a:srgbClr val="2C1C01"/>
                </a:solidFill>
                <a:latin typeface="Kalnia"/>
                <a:ea typeface="Kalnia"/>
                <a:cs typeface="Kalnia"/>
                <a:sym typeface="Kalnia"/>
              </a:endParaRPr>
            </a:p>
          </p:txBody>
        </p:sp>
        <p:cxnSp>
          <p:nvCxnSpPr>
            <p:cNvPr id="88" name="Google Shape;88;p13"/>
            <p:cNvCxnSpPr/>
            <p:nvPr/>
          </p:nvCxnSpPr>
          <p:spPr>
            <a:xfrm>
              <a:off x="4609250" y="6774792"/>
              <a:ext cx="2766600" cy="0"/>
            </a:xfrm>
            <a:prstGeom prst="straightConnector1">
              <a:avLst/>
            </a:prstGeom>
            <a:noFill/>
            <a:ln cap="flat" cmpd="sng" w="19050">
              <a:solidFill>
                <a:srgbClr val="2C1C01"/>
              </a:solidFill>
              <a:prstDash val="solid"/>
              <a:round/>
              <a:headEnd len="med" w="med" type="none"/>
              <a:tailEnd len="med" w="med" type="none"/>
            </a:ln>
          </p:spPr>
        </p:cxnSp>
        <p:cxnSp>
          <p:nvCxnSpPr>
            <p:cNvPr id="89" name="Google Shape;89;p13"/>
            <p:cNvCxnSpPr/>
            <p:nvPr/>
          </p:nvCxnSpPr>
          <p:spPr>
            <a:xfrm>
              <a:off x="4609250" y="7151042"/>
              <a:ext cx="2766600" cy="0"/>
            </a:xfrm>
            <a:prstGeom prst="straightConnector1">
              <a:avLst/>
            </a:prstGeom>
            <a:noFill/>
            <a:ln cap="flat" cmpd="sng" w="19050">
              <a:solidFill>
                <a:srgbClr val="2C1C01"/>
              </a:solidFill>
              <a:prstDash val="solid"/>
              <a:round/>
              <a:headEnd len="med" w="med" type="none"/>
              <a:tailEnd len="med" w="med" type="none"/>
            </a:ln>
          </p:spPr>
        </p:cxnSp>
        <p:sp>
          <p:nvSpPr>
            <p:cNvPr id="90" name="Google Shape;90;p13"/>
            <p:cNvSpPr txBox="1"/>
            <p:nvPr/>
          </p:nvSpPr>
          <p:spPr>
            <a:xfrm>
              <a:off x="4609250" y="6862875"/>
              <a:ext cx="27678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2C1C01"/>
                  </a:solidFill>
                  <a:latin typeface="Merriweather"/>
                  <a:ea typeface="Merriweather"/>
                  <a:cs typeface="Merriweather"/>
                  <a:sym typeface="Merriweather"/>
                </a:rPr>
                <a:t>ILLUSTRATOR: RUPERT COLE</a:t>
              </a:r>
              <a:endParaRPr b="1" sz="1300">
                <a:solidFill>
                  <a:srgbClr val="2C1C01"/>
                </a:solidFill>
                <a:latin typeface="Merriweather"/>
                <a:ea typeface="Merriweather"/>
                <a:cs typeface="Merriweather"/>
                <a:sym typeface="Merriweather"/>
              </a:endParaRPr>
            </a:p>
          </p:txBody>
        </p:sp>
        <p:sp>
          <p:nvSpPr>
            <p:cNvPr id="91" name="Google Shape;91;p13"/>
            <p:cNvSpPr/>
            <p:nvPr/>
          </p:nvSpPr>
          <p:spPr>
            <a:xfrm>
              <a:off x="180450" y="7887750"/>
              <a:ext cx="4243200" cy="20652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2" name="Google Shape;92;p13"/>
            <p:cNvCxnSpPr/>
            <p:nvPr/>
          </p:nvCxnSpPr>
          <p:spPr>
            <a:xfrm>
              <a:off x="186375" y="10196792"/>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93" name="Google Shape;93;p13"/>
            <p:cNvCxnSpPr/>
            <p:nvPr/>
          </p:nvCxnSpPr>
          <p:spPr>
            <a:xfrm>
              <a:off x="186375" y="10154942"/>
              <a:ext cx="7190400" cy="0"/>
            </a:xfrm>
            <a:prstGeom prst="straightConnector1">
              <a:avLst/>
            </a:prstGeom>
            <a:noFill/>
            <a:ln cap="flat" cmpd="sng" w="19050">
              <a:solidFill>
                <a:srgbClr val="2C1C01"/>
              </a:solidFill>
              <a:prstDash val="solid"/>
              <a:round/>
              <a:headEnd len="med" w="med" type="none"/>
              <a:tailEnd len="med" w="med" type="none"/>
            </a:ln>
          </p:spPr>
        </p:cxnSp>
        <p:cxnSp>
          <p:nvCxnSpPr>
            <p:cNvPr id="94" name="Google Shape;94;p13"/>
            <p:cNvCxnSpPr/>
            <p:nvPr/>
          </p:nvCxnSpPr>
          <p:spPr>
            <a:xfrm>
              <a:off x="186375" y="10491942"/>
              <a:ext cx="7190400" cy="0"/>
            </a:xfrm>
            <a:prstGeom prst="straightConnector1">
              <a:avLst/>
            </a:prstGeom>
            <a:noFill/>
            <a:ln cap="flat" cmpd="sng" w="9525">
              <a:solidFill>
                <a:srgbClr val="2C1C01"/>
              </a:solidFill>
              <a:prstDash val="solid"/>
              <a:round/>
              <a:headEnd len="med" w="med" type="none"/>
              <a:tailEnd len="med" w="med" type="none"/>
            </a:ln>
          </p:spPr>
        </p:cxnSp>
        <p:sp>
          <p:nvSpPr>
            <p:cNvPr id="95" name="Google Shape;95;p13"/>
            <p:cNvSpPr txBox="1"/>
            <p:nvPr/>
          </p:nvSpPr>
          <p:spPr>
            <a:xfrm>
              <a:off x="183000" y="10290525"/>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96" name="Google Shape;96;p13"/>
            <p:cNvSpPr txBox="1"/>
            <p:nvPr/>
          </p:nvSpPr>
          <p:spPr>
            <a:xfrm>
              <a:off x="4723700" y="10290525"/>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grpSp>
          <p:nvGrpSpPr>
            <p:cNvPr id="97" name="Google Shape;97;p13"/>
            <p:cNvGrpSpPr/>
            <p:nvPr/>
          </p:nvGrpSpPr>
          <p:grpSpPr>
            <a:xfrm>
              <a:off x="270946" y="7976550"/>
              <a:ext cx="4052075" cy="1890125"/>
              <a:chOff x="274500" y="7976550"/>
              <a:chExt cx="4052075" cy="1890125"/>
            </a:xfrm>
          </p:grpSpPr>
          <p:pic>
            <p:nvPicPr>
              <p:cNvPr id="98" name="Google Shape;98;p13"/>
              <p:cNvPicPr preferRelativeResize="0"/>
              <p:nvPr/>
            </p:nvPicPr>
            <p:blipFill rotWithShape="1">
              <a:blip r:embed="rId5">
                <a:alphaModFix/>
              </a:blip>
              <a:srcRect b="10923" l="19142" r="19068" t="10939"/>
              <a:stretch/>
            </p:blipFill>
            <p:spPr>
              <a:xfrm>
                <a:off x="1713425" y="7976550"/>
                <a:ext cx="2613150" cy="1887599"/>
              </a:xfrm>
              <a:prstGeom prst="rect">
                <a:avLst/>
              </a:prstGeom>
              <a:noFill/>
              <a:ln cap="flat" cmpd="sng" w="19050">
                <a:solidFill>
                  <a:srgbClr val="2C1C01"/>
                </a:solidFill>
                <a:prstDash val="solid"/>
                <a:round/>
                <a:headEnd len="sm" w="sm" type="none"/>
                <a:tailEnd len="sm" w="sm" type="none"/>
              </a:ln>
            </p:spPr>
          </p:pic>
          <p:sp>
            <p:nvSpPr>
              <p:cNvPr id="99" name="Google Shape;99;p13"/>
              <p:cNvSpPr txBox="1"/>
              <p:nvPr/>
            </p:nvSpPr>
            <p:spPr>
              <a:xfrm>
                <a:off x="288600" y="8487575"/>
                <a:ext cx="1236600" cy="13791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In the grand dining rooms of Victorian society, no meal was complete without the crowning touch of a sumptuous dessert. From intricately layered trifles of confectioners who transformed simple ingredients into edible masterpieces.</a:t>
                </a:r>
                <a:endParaRPr sz="700">
                  <a:solidFill>
                    <a:srgbClr val="2C1C01"/>
                  </a:solidFill>
                  <a:latin typeface="Kalnia"/>
                  <a:ea typeface="Kalnia"/>
                  <a:cs typeface="Kalnia"/>
                  <a:sym typeface="Kalnia"/>
                </a:endParaRPr>
              </a:p>
            </p:txBody>
          </p:sp>
          <p:sp>
            <p:nvSpPr>
              <p:cNvPr id="100" name="Google Shape;100;p13"/>
              <p:cNvSpPr txBox="1"/>
              <p:nvPr/>
            </p:nvSpPr>
            <p:spPr>
              <a:xfrm>
                <a:off x="274500" y="7999200"/>
                <a:ext cx="12507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uk" sz="1300">
                    <a:solidFill>
                      <a:srgbClr val="2C1C01"/>
                    </a:solidFill>
                    <a:latin typeface="Merriweather"/>
                    <a:ea typeface="Merriweather"/>
                    <a:cs typeface="Merriweather"/>
                    <a:sym typeface="Merriweather"/>
                  </a:rPr>
                  <a:t>VICTORIAN</a:t>
                </a:r>
                <a:endParaRPr b="1" sz="1300">
                  <a:solidFill>
                    <a:srgbClr val="2C1C01"/>
                  </a:solidFill>
                  <a:latin typeface="Merriweather"/>
                  <a:ea typeface="Merriweather"/>
                  <a:cs typeface="Merriweather"/>
                  <a:sym typeface="Merriweather"/>
                </a:endParaRPr>
              </a:p>
              <a:p>
                <a:pPr indent="0" lvl="0" marL="0" rtl="0" algn="ctr">
                  <a:spcBef>
                    <a:spcPts val="0"/>
                  </a:spcBef>
                  <a:spcAft>
                    <a:spcPts val="0"/>
                  </a:spcAft>
                  <a:buNone/>
                </a:pPr>
                <a:r>
                  <a:rPr b="1" lang="uk" sz="1300">
                    <a:solidFill>
                      <a:srgbClr val="2C1C01"/>
                    </a:solidFill>
                    <a:latin typeface="Merriweather"/>
                    <a:ea typeface="Merriweather"/>
                    <a:cs typeface="Merriweather"/>
                    <a:sym typeface="Merriweather"/>
                  </a:rPr>
                  <a:t>DESSERTS </a:t>
                </a:r>
                <a:endParaRPr b="1" sz="1300">
                  <a:solidFill>
                    <a:srgbClr val="2C1C01"/>
                  </a:solidFill>
                  <a:latin typeface="Merriweather"/>
                  <a:ea typeface="Merriweather"/>
                  <a:cs typeface="Merriweather"/>
                  <a:sym typeface="Merriweather"/>
                </a:endParaRPr>
              </a:p>
            </p:txBody>
          </p:sp>
        </p:grpSp>
        <p:cxnSp>
          <p:nvCxnSpPr>
            <p:cNvPr id="101" name="Google Shape;101;p13"/>
            <p:cNvCxnSpPr/>
            <p:nvPr/>
          </p:nvCxnSpPr>
          <p:spPr>
            <a:xfrm>
              <a:off x="4610725" y="4456350"/>
              <a:ext cx="1290000" cy="0"/>
            </a:xfrm>
            <a:prstGeom prst="straightConnector1">
              <a:avLst/>
            </a:prstGeom>
            <a:noFill/>
            <a:ln cap="flat" cmpd="sng" w="19050">
              <a:solidFill>
                <a:srgbClr val="2C1C01"/>
              </a:solidFill>
              <a:prstDash val="solid"/>
              <a:round/>
              <a:headEnd len="med" w="med" type="none"/>
              <a:tailEnd len="med" w="med"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p:nvPr/>
        </p:nvSpPr>
        <p:spPr>
          <a:xfrm>
            <a:off x="4609550" y="733875"/>
            <a:ext cx="2767500" cy="62205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7" name="Google Shape;107;p14"/>
          <p:cNvPicPr preferRelativeResize="0"/>
          <p:nvPr/>
        </p:nvPicPr>
        <p:blipFill rotWithShape="1">
          <a:blip r:embed="rId3">
            <a:alphaModFix/>
          </a:blip>
          <a:srcRect b="0" l="0" r="50007" t="0"/>
          <a:stretch/>
        </p:blipFill>
        <p:spPr>
          <a:xfrm>
            <a:off x="-1" y="0"/>
            <a:ext cx="7560003" cy="10691999"/>
          </a:xfrm>
          <a:prstGeom prst="rect">
            <a:avLst/>
          </a:prstGeom>
          <a:noFill/>
          <a:ln>
            <a:noFill/>
          </a:ln>
        </p:spPr>
      </p:pic>
      <p:sp>
        <p:nvSpPr>
          <p:cNvPr id="108" name="Google Shape;108;p14"/>
          <p:cNvSpPr/>
          <p:nvPr/>
        </p:nvSpPr>
        <p:spPr>
          <a:xfrm>
            <a:off x="4570725" y="690150"/>
            <a:ext cx="2835900" cy="62766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p14"/>
          <p:cNvSpPr txBox="1"/>
          <p:nvPr/>
        </p:nvSpPr>
        <p:spPr>
          <a:xfrm>
            <a:off x="4686000" y="1746150"/>
            <a:ext cx="1230600" cy="20148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 stories by the hearth.</a:t>
            </a:r>
            <a:endParaRPr sz="700">
              <a:solidFill>
                <a:srgbClr val="2C1C01"/>
              </a:solidFill>
              <a:latin typeface="Kalnia"/>
              <a:ea typeface="Kalnia"/>
              <a:cs typeface="Kalnia"/>
              <a:sym typeface="Kalnia"/>
            </a:endParaRPr>
          </a:p>
        </p:txBody>
      </p:sp>
      <p:cxnSp>
        <p:nvCxnSpPr>
          <p:cNvPr id="110" name="Google Shape;110;p14"/>
          <p:cNvCxnSpPr/>
          <p:nvPr/>
        </p:nvCxnSpPr>
        <p:spPr>
          <a:xfrm>
            <a:off x="186375" y="171425"/>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11" name="Google Shape;111;p14"/>
          <p:cNvCxnSpPr/>
          <p:nvPr/>
        </p:nvCxnSpPr>
        <p:spPr>
          <a:xfrm>
            <a:off x="186375" y="473450"/>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12" name="Google Shape;112;p14"/>
          <p:cNvCxnSpPr/>
          <p:nvPr/>
        </p:nvCxnSpPr>
        <p:spPr>
          <a:xfrm>
            <a:off x="186375" y="513350"/>
            <a:ext cx="7190400" cy="0"/>
          </a:xfrm>
          <a:prstGeom prst="straightConnector1">
            <a:avLst/>
          </a:prstGeom>
          <a:noFill/>
          <a:ln cap="flat" cmpd="sng" w="19050">
            <a:solidFill>
              <a:srgbClr val="2C1C01"/>
            </a:solidFill>
            <a:prstDash val="solid"/>
            <a:round/>
            <a:headEnd len="med" w="med" type="none"/>
            <a:tailEnd len="med" w="med" type="none"/>
          </a:ln>
        </p:spPr>
      </p:cxnSp>
      <p:sp>
        <p:nvSpPr>
          <p:cNvPr id="113" name="Google Shape;113;p14"/>
          <p:cNvSpPr txBox="1"/>
          <p:nvPr/>
        </p:nvSpPr>
        <p:spPr>
          <a:xfrm>
            <a:off x="183000" y="268608"/>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114" name="Google Shape;114;p14"/>
          <p:cNvSpPr txBox="1"/>
          <p:nvPr/>
        </p:nvSpPr>
        <p:spPr>
          <a:xfrm>
            <a:off x="4723700" y="268608"/>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sp>
        <p:nvSpPr>
          <p:cNvPr id="115" name="Google Shape;115;p14"/>
          <p:cNvSpPr txBox="1"/>
          <p:nvPr/>
        </p:nvSpPr>
        <p:spPr>
          <a:xfrm>
            <a:off x="3134175" y="1243417"/>
            <a:ext cx="1292400" cy="31590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Clr>
                <a:schemeClr val="dk1"/>
              </a:buClr>
              <a:buSzPts val="1100"/>
              <a:buFont typeface="Arial"/>
              <a:buNone/>
            </a:pPr>
            <a:r>
              <a:rPr lang="uk" sz="700">
                <a:solidFill>
                  <a:srgbClr val="2C1C01"/>
                </a:solidFill>
                <a:latin typeface="Kalnia"/>
                <a:ea typeface="Kalnia"/>
                <a:cs typeface="Kalnia"/>
                <a:sym typeface="Kalnia"/>
              </a:rPr>
              <a:t> The diadem is much more than an ornament; it is a symbol of prestige, tradition, and the enduring allure of royalty. Throughout history, these dazzling pieces have graced the heads of monarchs, marking significant occasions and representing the wealth and power of empires.</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Modern jewelers craft these masterpieces with meticulous precision, combining the finest gemstones with intricate designs that reflect the tastes of the age. In Victorian society, diadems are not only worn at royal events but have also become coveted heirlooms among the nobility,</a:t>
            </a:r>
            <a:endParaRPr sz="700">
              <a:solidFill>
                <a:srgbClr val="2C1C01"/>
              </a:solidFill>
              <a:latin typeface="Kalnia"/>
              <a:ea typeface="Kalnia"/>
              <a:cs typeface="Kalnia"/>
              <a:sym typeface="Kalnia"/>
            </a:endParaRPr>
          </a:p>
        </p:txBody>
      </p:sp>
      <p:sp>
        <p:nvSpPr>
          <p:cNvPr id="116" name="Google Shape;116;p14"/>
          <p:cNvSpPr txBox="1"/>
          <p:nvPr/>
        </p:nvSpPr>
        <p:spPr>
          <a:xfrm>
            <a:off x="1659100" y="1243417"/>
            <a:ext cx="1292400" cy="31590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Clr>
                <a:schemeClr val="dk1"/>
              </a:buClr>
              <a:buSzPts val="1100"/>
              <a:buFont typeface="Arial"/>
              <a:buNone/>
            </a:pPr>
            <a:r>
              <a:rPr lang="uk" sz="700">
                <a:solidFill>
                  <a:srgbClr val="2C1C01"/>
                </a:solidFill>
                <a:latin typeface="Kalnia"/>
                <a:ea typeface="Kalnia"/>
                <a:cs typeface="Kalnia"/>
                <a:sym typeface="Kalnia"/>
              </a:rPr>
              <a:t> Modern jewelers craft these masterpieces with meticulous precision, combining the finest gemstones with intricate designs that reflect the tastes of the age. In Victorian society, diadems are not only worn at royal events but have also become coveted heirlooms among the nobility, passed down through generations as treasured symbols of legacy.</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Whether displayed in a glass case or worn during grand ceremonies, the diadem continues ceremonies, the diadem continues ceremonies, the diadem continues to captivate the imagination, standing as a timeless </a:t>
            </a:r>
            <a:endParaRPr sz="700">
              <a:solidFill>
                <a:srgbClr val="2C1C01"/>
              </a:solidFill>
              <a:latin typeface="Kalnia"/>
              <a:ea typeface="Kalnia"/>
              <a:cs typeface="Kalnia"/>
              <a:sym typeface="Kalnia"/>
            </a:endParaRPr>
          </a:p>
        </p:txBody>
      </p:sp>
      <p:sp>
        <p:nvSpPr>
          <p:cNvPr id="117" name="Google Shape;117;p14"/>
          <p:cNvSpPr txBox="1"/>
          <p:nvPr/>
        </p:nvSpPr>
        <p:spPr>
          <a:xfrm>
            <a:off x="184025" y="1243417"/>
            <a:ext cx="1292400" cy="31590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Clr>
                <a:schemeClr val="dk1"/>
              </a:buClr>
              <a:buSzPts val="1100"/>
              <a:buFont typeface="Arial"/>
              <a:buNone/>
            </a:pPr>
            <a:r>
              <a:rPr lang="uk" sz="700">
                <a:solidFill>
                  <a:srgbClr val="2C1C01"/>
                </a:solidFill>
                <a:latin typeface="Kalnia"/>
                <a:ea typeface="Kalnia"/>
                <a:cs typeface="Kalnia"/>
                <a:sym typeface="Kalnia"/>
              </a:rPr>
              <a:t> The diadem is much more than an ornament; it is a symbol of prestige, tradition, and the enduring allure of royalty. Throughout history, these dazzling pieces have graced the heads of monarchs, marking significant occasions and representing the wealth and power of empires.</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Modern jewelers craft these masterpieces with meticulous precision, combining the finest gemstones with intricate designs that reflect the tastes of the age. In Victorian society, diadems are not only worn at royal events but have also become coveted heirlooms among the nobility, </a:t>
            </a:r>
            <a:endParaRPr sz="700">
              <a:solidFill>
                <a:srgbClr val="2C1C01"/>
              </a:solidFill>
              <a:latin typeface="Kalnia"/>
              <a:ea typeface="Kalnia"/>
              <a:cs typeface="Kalnia"/>
              <a:sym typeface="Kalnia"/>
            </a:endParaRPr>
          </a:p>
        </p:txBody>
      </p:sp>
      <p:cxnSp>
        <p:nvCxnSpPr>
          <p:cNvPr id="118" name="Google Shape;118;p14"/>
          <p:cNvCxnSpPr/>
          <p:nvPr/>
        </p:nvCxnSpPr>
        <p:spPr>
          <a:xfrm>
            <a:off x="186375" y="10225425"/>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19" name="Google Shape;119;p14"/>
          <p:cNvCxnSpPr/>
          <p:nvPr/>
        </p:nvCxnSpPr>
        <p:spPr>
          <a:xfrm>
            <a:off x="186375" y="10183575"/>
            <a:ext cx="7190400" cy="0"/>
          </a:xfrm>
          <a:prstGeom prst="straightConnector1">
            <a:avLst/>
          </a:prstGeom>
          <a:noFill/>
          <a:ln cap="flat" cmpd="sng" w="19050">
            <a:solidFill>
              <a:srgbClr val="2C1C01"/>
            </a:solidFill>
            <a:prstDash val="solid"/>
            <a:round/>
            <a:headEnd len="med" w="med" type="none"/>
            <a:tailEnd len="med" w="med" type="none"/>
          </a:ln>
        </p:spPr>
      </p:cxnSp>
      <p:cxnSp>
        <p:nvCxnSpPr>
          <p:cNvPr id="120" name="Google Shape;120;p14"/>
          <p:cNvCxnSpPr/>
          <p:nvPr/>
        </p:nvCxnSpPr>
        <p:spPr>
          <a:xfrm>
            <a:off x="186375" y="10520575"/>
            <a:ext cx="7190400" cy="0"/>
          </a:xfrm>
          <a:prstGeom prst="straightConnector1">
            <a:avLst/>
          </a:prstGeom>
          <a:noFill/>
          <a:ln cap="flat" cmpd="sng" w="9525">
            <a:solidFill>
              <a:srgbClr val="2C1C01"/>
            </a:solidFill>
            <a:prstDash val="solid"/>
            <a:round/>
            <a:headEnd len="med" w="med" type="none"/>
            <a:tailEnd len="med" w="med" type="none"/>
          </a:ln>
        </p:spPr>
      </p:cxnSp>
      <p:sp>
        <p:nvSpPr>
          <p:cNvPr id="121" name="Google Shape;121;p14"/>
          <p:cNvSpPr txBox="1"/>
          <p:nvPr/>
        </p:nvSpPr>
        <p:spPr>
          <a:xfrm>
            <a:off x="183000" y="10319158"/>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122" name="Google Shape;122;p14"/>
          <p:cNvSpPr txBox="1"/>
          <p:nvPr/>
        </p:nvSpPr>
        <p:spPr>
          <a:xfrm>
            <a:off x="4723700" y="10319158"/>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sp>
        <p:nvSpPr>
          <p:cNvPr id="123" name="Google Shape;123;p14"/>
          <p:cNvSpPr txBox="1"/>
          <p:nvPr/>
        </p:nvSpPr>
        <p:spPr>
          <a:xfrm>
            <a:off x="183000" y="690150"/>
            <a:ext cx="42432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300">
                <a:solidFill>
                  <a:srgbClr val="2C1C01"/>
                </a:solidFill>
                <a:latin typeface="Merriweather"/>
                <a:ea typeface="Merriweather"/>
                <a:cs typeface="Merriweather"/>
                <a:sym typeface="Merriweather"/>
              </a:rPr>
              <a:t>THE CROWN JEWELS OF THE EMPIRE</a:t>
            </a:r>
            <a:endParaRPr b="1" sz="1300">
              <a:solidFill>
                <a:srgbClr val="2C1C01"/>
              </a:solidFill>
              <a:latin typeface="Merriweather"/>
              <a:ea typeface="Merriweather"/>
              <a:cs typeface="Merriweather"/>
              <a:sym typeface="Merriweather"/>
            </a:endParaRPr>
          </a:p>
        </p:txBody>
      </p:sp>
      <p:sp>
        <p:nvSpPr>
          <p:cNvPr id="124" name="Google Shape;124;p14"/>
          <p:cNvSpPr txBox="1"/>
          <p:nvPr/>
        </p:nvSpPr>
        <p:spPr>
          <a:xfrm>
            <a:off x="184025" y="974580"/>
            <a:ext cx="2767500" cy="12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A Glimpse into Regal Elegance</a:t>
            </a:r>
            <a:endParaRPr i="1" sz="800">
              <a:solidFill>
                <a:srgbClr val="2C1C01"/>
              </a:solidFill>
              <a:latin typeface="Merriweather"/>
              <a:ea typeface="Merriweather"/>
              <a:cs typeface="Merriweather"/>
              <a:sym typeface="Merriweather"/>
            </a:endParaRPr>
          </a:p>
        </p:txBody>
      </p:sp>
      <p:sp>
        <p:nvSpPr>
          <p:cNvPr id="125" name="Google Shape;125;p14"/>
          <p:cNvSpPr txBox="1"/>
          <p:nvPr/>
        </p:nvSpPr>
        <p:spPr>
          <a:xfrm>
            <a:off x="186375" y="7453898"/>
            <a:ext cx="39942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300">
                <a:solidFill>
                  <a:srgbClr val="2C1C01"/>
                </a:solidFill>
                <a:latin typeface="Merriweather"/>
                <a:ea typeface="Merriweather"/>
                <a:cs typeface="Merriweather"/>
                <a:sym typeface="Merriweather"/>
              </a:rPr>
              <a:t>A HUB OF OPPORTUNITY AND CHANGE</a:t>
            </a:r>
            <a:endParaRPr b="1" sz="1300">
              <a:solidFill>
                <a:srgbClr val="2C1C01"/>
              </a:solidFill>
              <a:latin typeface="Merriweather"/>
              <a:ea typeface="Merriweather"/>
              <a:cs typeface="Merriweather"/>
              <a:sym typeface="Merriweather"/>
            </a:endParaRPr>
          </a:p>
        </p:txBody>
      </p:sp>
      <p:sp>
        <p:nvSpPr>
          <p:cNvPr id="126" name="Google Shape;126;p14"/>
          <p:cNvSpPr txBox="1"/>
          <p:nvPr/>
        </p:nvSpPr>
        <p:spPr>
          <a:xfrm>
            <a:off x="184025" y="7746655"/>
            <a:ext cx="2767500" cy="12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Life Amidst the Energy of Urban Growth</a:t>
            </a:r>
            <a:endParaRPr i="1" sz="800">
              <a:solidFill>
                <a:srgbClr val="2C1C01"/>
              </a:solidFill>
              <a:latin typeface="Merriweather"/>
              <a:ea typeface="Merriweather"/>
              <a:cs typeface="Merriweather"/>
              <a:sym typeface="Merriweather"/>
            </a:endParaRPr>
          </a:p>
        </p:txBody>
      </p:sp>
      <p:sp>
        <p:nvSpPr>
          <p:cNvPr id="127" name="Google Shape;127;p14"/>
          <p:cNvSpPr txBox="1"/>
          <p:nvPr/>
        </p:nvSpPr>
        <p:spPr>
          <a:xfrm>
            <a:off x="4609225" y="9888575"/>
            <a:ext cx="2767500" cy="184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The world grows smaller with each voyage across the </a:t>
            </a:r>
            <a:endParaRPr i="1" sz="600">
              <a:solidFill>
                <a:srgbClr val="2C1C01"/>
              </a:solidFill>
              <a:latin typeface="Merriweather"/>
              <a:ea typeface="Merriweather"/>
              <a:cs typeface="Merriweather"/>
              <a:sym typeface="Merriweather"/>
            </a:endParaRPr>
          </a:p>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seas.</a:t>
            </a:r>
            <a:endParaRPr i="1" sz="600">
              <a:solidFill>
                <a:srgbClr val="2C1C01"/>
              </a:solidFill>
              <a:latin typeface="Merriweather"/>
              <a:ea typeface="Merriweather"/>
              <a:cs typeface="Merriweather"/>
              <a:sym typeface="Merriweather"/>
            </a:endParaRPr>
          </a:p>
        </p:txBody>
      </p:sp>
      <p:pic>
        <p:nvPicPr>
          <p:cNvPr id="128" name="Google Shape;128;p14"/>
          <p:cNvPicPr preferRelativeResize="0"/>
          <p:nvPr/>
        </p:nvPicPr>
        <p:blipFill rotWithShape="1">
          <a:blip r:embed="rId4">
            <a:alphaModFix/>
          </a:blip>
          <a:srcRect b="5461" l="0" r="0" t="5452"/>
          <a:stretch/>
        </p:blipFill>
        <p:spPr>
          <a:xfrm>
            <a:off x="194400" y="4533101"/>
            <a:ext cx="4215299" cy="2421050"/>
          </a:xfrm>
          <a:prstGeom prst="rect">
            <a:avLst/>
          </a:prstGeom>
          <a:noFill/>
          <a:ln cap="flat" cmpd="sng" w="19050">
            <a:solidFill>
              <a:srgbClr val="2C1C01"/>
            </a:solidFill>
            <a:prstDash val="solid"/>
            <a:round/>
            <a:headEnd len="sm" w="sm" type="none"/>
            <a:tailEnd len="sm" w="sm" type="none"/>
          </a:ln>
        </p:spPr>
      </p:pic>
      <p:sp>
        <p:nvSpPr>
          <p:cNvPr id="129" name="Google Shape;129;p14"/>
          <p:cNvSpPr txBox="1"/>
          <p:nvPr/>
        </p:nvSpPr>
        <p:spPr>
          <a:xfrm>
            <a:off x="180450" y="7084825"/>
            <a:ext cx="4251600" cy="92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The world grows smaller with each voyage across the seas.</a:t>
            </a:r>
            <a:endParaRPr i="1" sz="600">
              <a:solidFill>
                <a:srgbClr val="2C1C01"/>
              </a:solidFill>
              <a:latin typeface="Merriweather"/>
              <a:ea typeface="Merriweather"/>
              <a:cs typeface="Merriweather"/>
              <a:sym typeface="Merriweather"/>
            </a:endParaRPr>
          </a:p>
        </p:txBody>
      </p:sp>
      <p:sp>
        <p:nvSpPr>
          <p:cNvPr id="130" name="Google Shape;130;p14"/>
          <p:cNvSpPr txBox="1"/>
          <p:nvPr/>
        </p:nvSpPr>
        <p:spPr>
          <a:xfrm>
            <a:off x="4740200" y="804629"/>
            <a:ext cx="25062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2C1C01"/>
                </a:solidFill>
                <a:latin typeface="Merriweather"/>
                <a:ea typeface="Merriweather"/>
                <a:cs typeface="Merriweather"/>
                <a:sym typeface="Merriweather"/>
              </a:rPr>
              <a:t>WHERE TIME STANDS STILL AND TRADITIONS ENDURE</a:t>
            </a:r>
            <a:endParaRPr b="1" sz="1300">
              <a:solidFill>
                <a:srgbClr val="2C1C01"/>
              </a:solidFill>
              <a:latin typeface="Merriweather"/>
              <a:ea typeface="Merriweather"/>
              <a:cs typeface="Merriweather"/>
              <a:sym typeface="Merriweather"/>
            </a:endParaRPr>
          </a:p>
        </p:txBody>
      </p:sp>
      <p:sp>
        <p:nvSpPr>
          <p:cNvPr id="131" name="Google Shape;131;p14"/>
          <p:cNvSpPr txBox="1"/>
          <p:nvPr/>
        </p:nvSpPr>
        <p:spPr>
          <a:xfrm>
            <a:off x="4967500" y="1274725"/>
            <a:ext cx="2051700" cy="2772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The Village’s Embrace: A Retreat from the Frenzy of Progress</a:t>
            </a:r>
            <a:endParaRPr i="1" sz="800">
              <a:solidFill>
                <a:srgbClr val="2C1C01"/>
              </a:solidFill>
              <a:latin typeface="Merriweather"/>
              <a:ea typeface="Merriweather"/>
              <a:cs typeface="Merriweather"/>
              <a:sym typeface="Merriweather"/>
            </a:endParaRPr>
          </a:p>
        </p:txBody>
      </p:sp>
      <p:sp>
        <p:nvSpPr>
          <p:cNvPr id="132" name="Google Shape;132;p14"/>
          <p:cNvSpPr txBox="1"/>
          <p:nvPr/>
        </p:nvSpPr>
        <p:spPr>
          <a:xfrm>
            <a:off x="6047437" y="1746150"/>
            <a:ext cx="1230600" cy="20148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 stories by the hearth.</a:t>
            </a:r>
            <a:endParaRPr sz="700">
              <a:solidFill>
                <a:srgbClr val="2C1C01"/>
              </a:solidFill>
              <a:latin typeface="Kalnia"/>
              <a:ea typeface="Kalnia"/>
              <a:cs typeface="Kalnia"/>
              <a:sym typeface="Kalnia"/>
            </a:endParaRPr>
          </a:p>
        </p:txBody>
      </p:sp>
      <p:cxnSp>
        <p:nvCxnSpPr>
          <p:cNvPr id="133" name="Google Shape;133;p14"/>
          <p:cNvCxnSpPr/>
          <p:nvPr/>
        </p:nvCxnSpPr>
        <p:spPr>
          <a:xfrm>
            <a:off x="4693425" y="3878300"/>
            <a:ext cx="2585100" cy="0"/>
          </a:xfrm>
          <a:prstGeom prst="straightConnector1">
            <a:avLst/>
          </a:prstGeom>
          <a:noFill/>
          <a:ln cap="flat" cmpd="sng" w="19050">
            <a:solidFill>
              <a:srgbClr val="2C1C01"/>
            </a:solidFill>
            <a:prstDash val="solid"/>
            <a:round/>
            <a:headEnd len="med" w="med" type="none"/>
            <a:tailEnd len="med" w="med" type="none"/>
          </a:ln>
        </p:spPr>
      </p:cxnSp>
      <p:sp>
        <p:nvSpPr>
          <p:cNvPr id="134" name="Google Shape;134;p14"/>
          <p:cNvSpPr txBox="1"/>
          <p:nvPr/>
        </p:nvSpPr>
        <p:spPr>
          <a:xfrm>
            <a:off x="4686000" y="4012647"/>
            <a:ext cx="1230600" cy="29049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Clr>
                <a:schemeClr val="dk1"/>
              </a:buClr>
              <a:buSzPts val="1100"/>
              <a:buFont typeface="Arial"/>
              <a:buNone/>
            </a:pPr>
            <a:r>
              <a:rPr lang="uk" sz="700">
                <a:solidFill>
                  <a:srgbClr val="2C1C01"/>
                </a:solidFill>
                <a:latin typeface="Kalnia"/>
                <a:ea typeface="Kalnia"/>
                <a:cs typeface="Kalnia"/>
                <a:sym typeface="Kalnia"/>
              </a:rPr>
              <a:t> Villages are the keepers of tradition, celebrating the seasons with festivals, markets, and community gatherings. While modernity encroaches, bringing railways and roads to once-remote hamlets, the heart of the village remains unchanged. It is a place where neighbors support one another, and the land provides not only sustenance but also a deep sense of connection.</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rPr lang="uk" sz="700">
                <a:solidFill>
                  <a:srgbClr val="2C1C01"/>
                </a:solidFill>
                <a:latin typeface="Kalnia"/>
                <a:ea typeface="Kalnia"/>
                <a:cs typeface="Kalnia"/>
                <a:sym typeface="Kalnia"/>
              </a:rPr>
              <a:t> For those seeking respite from the pace of modern life, the village offers a reminder of what v</a:t>
            </a:r>
            <a:r>
              <a:rPr lang="uk" sz="700">
                <a:solidFill>
                  <a:srgbClr val="2C1C01"/>
                </a:solidFill>
                <a:latin typeface="Kalnia"/>
                <a:ea typeface="Kalnia"/>
                <a:cs typeface="Kalnia"/>
                <a:sym typeface="Kalnia"/>
              </a:rPr>
              <a:t>illages are the keepers,</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p:txBody>
      </p:sp>
      <p:sp>
        <p:nvSpPr>
          <p:cNvPr id="135" name="Google Shape;135;p14"/>
          <p:cNvSpPr txBox="1"/>
          <p:nvPr/>
        </p:nvSpPr>
        <p:spPr>
          <a:xfrm>
            <a:off x="6047437" y="4012647"/>
            <a:ext cx="1230600" cy="27777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Villages are the keepers of tradition, celebrating the seasons with festivals, markets, and community gathe While modernity encroaches, bringiays and roads to once-remote hamlets, the heart of the village remains unchange place where neighbors support one another, and the land provides not only sustenance but also a deep sense of connection. For those seeking respite from the pace of modern life, the village offers a reminder of what truly matters: harmony, simplicity, and the enduring ties between people and the land.</a:t>
            </a:r>
            <a:endParaRPr sz="700">
              <a:solidFill>
                <a:srgbClr val="2C1C01"/>
              </a:solidFill>
              <a:latin typeface="Kalnia"/>
              <a:ea typeface="Kalnia"/>
              <a:cs typeface="Kalnia"/>
              <a:sym typeface="Kalnia"/>
            </a:endParaRPr>
          </a:p>
        </p:txBody>
      </p:sp>
      <p:cxnSp>
        <p:nvCxnSpPr>
          <p:cNvPr id="136" name="Google Shape;136;p14"/>
          <p:cNvCxnSpPr/>
          <p:nvPr/>
        </p:nvCxnSpPr>
        <p:spPr>
          <a:xfrm>
            <a:off x="186375" y="7263600"/>
            <a:ext cx="7190400" cy="0"/>
          </a:xfrm>
          <a:prstGeom prst="straightConnector1">
            <a:avLst/>
          </a:prstGeom>
          <a:noFill/>
          <a:ln cap="flat" cmpd="sng" w="19050">
            <a:solidFill>
              <a:srgbClr val="2C1C01"/>
            </a:solidFill>
            <a:prstDash val="solid"/>
            <a:round/>
            <a:headEnd len="med" w="med" type="none"/>
            <a:tailEnd len="med" w="med" type="none"/>
          </a:ln>
        </p:spPr>
      </p:cxnSp>
      <p:sp>
        <p:nvSpPr>
          <p:cNvPr id="137" name="Google Shape;137;p14"/>
          <p:cNvSpPr txBox="1"/>
          <p:nvPr/>
        </p:nvSpPr>
        <p:spPr>
          <a:xfrm>
            <a:off x="3134175" y="8006269"/>
            <a:ext cx="1292400" cy="20148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t>
            </a:r>
            <a:r>
              <a:rPr lang="uk" sz="700">
                <a:solidFill>
                  <a:srgbClr val="2C1C01"/>
                </a:solidFill>
                <a:latin typeface="Kalnia"/>
                <a:ea typeface="Kalnia"/>
                <a:cs typeface="Kalnia"/>
                <a:sym typeface="Kalnia"/>
              </a:rPr>
              <a:t>The diadem is much more than an ornament; it is a symbol of prestige, tradition, and the enduring allure of royalty. Throughout history, these dazzling pieces have graced the heads of monarchs, marking significant occasions and representing the wealth and power of empires.</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Modern jewelers craft these masterpieces with meticulous precision,</a:t>
            </a:r>
            <a:endParaRPr sz="700">
              <a:solidFill>
                <a:srgbClr val="2C1C01"/>
              </a:solidFill>
              <a:latin typeface="Kalnia"/>
              <a:ea typeface="Kalnia"/>
              <a:cs typeface="Kalnia"/>
              <a:sym typeface="Kalnia"/>
            </a:endParaRPr>
          </a:p>
        </p:txBody>
      </p:sp>
      <p:sp>
        <p:nvSpPr>
          <p:cNvPr id="138" name="Google Shape;138;p14"/>
          <p:cNvSpPr txBox="1"/>
          <p:nvPr/>
        </p:nvSpPr>
        <p:spPr>
          <a:xfrm>
            <a:off x="1659100" y="8006269"/>
            <a:ext cx="1292400" cy="20148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At the heart of the city are its streets, alive with the energy of commerce and social interaction. Vendors call out to passersby, selling everything from fresh produce to the latest fashions, while carriages and omnibuses weave through the throngs of pedestrians. Gas lamps illuminate the throngs of pedestrian thoroughfares at night, casting a warm glow that beckons workers and revelers alike.</a:t>
            </a:r>
            <a:endParaRPr sz="700">
              <a:solidFill>
                <a:srgbClr val="2C1C01"/>
              </a:solidFill>
              <a:latin typeface="Kalnia"/>
              <a:ea typeface="Kalnia"/>
              <a:cs typeface="Kalnia"/>
              <a:sym typeface="Kalnia"/>
            </a:endParaRPr>
          </a:p>
        </p:txBody>
      </p:sp>
      <p:sp>
        <p:nvSpPr>
          <p:cNvPr id="139" name="Google Shape;139;p14"/>
          <p:cNvSpPr txBox="1"/>
          <p:nvPr/>
        </p:nvSpPr>
        <p:spPr>
          <a:xfrm>
            <a:off x="184025" y="8006269"/>
            <a:ext cx="1292400" cy="20148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city, with its bustling streets and ever-growing skyline, stands as a testament to human ambition and progress. Here, life moves at a frenetic pace, with opportunities and challenges waiting around every corner. For many, the city represents a chance to carve out a new destiny, leaving behind the predictability of rural life for the excitement and promise of urban living. </a:t>
            </a:r>
            <a:endParaRPr sz="700">
              <a:solidFill>
                <a:srgbClr val="2C1C01"/>
              </a:solidFill>
              <a:latin typeface="Kalnia"/>
              <a:ea typeface="Kalnia"/>
              <a:cs typeface="Kalnia"/>
              <a:sym typeface="Kalnia"/>
            </a:endParaRPr>
          </a:p>
        </p:txBody>
      </p:sp>
      <p:pic>
        <p:nvPicPr>
          <p:cNvPr id="140" name="Google Shape;140;p14"/>
          <p:cNvPicPr preferRelativeResize="0"/>
          <p:nvPr/>
        </p:nvPicPr>
        <p:blipFill rotWithShape="1">
          <a:blip r:embed="rId5">
            <a:alphaModFix/>
          </a:blip>
          <a:srcRect b="9258" l="3303" r="928" t="9453"/>
          <a:stretch/>
        </p:blipFill>
        <p:spPr>
          <a:xfrm>
            <a:off x="4589125" y="7408375"/>
            <a:ext cx="2790851" cy="2368725"/>
          </a:xfrm>
          <a:prstGeom prst="rect">
            <a:avLst/>
          </a:prstGeom>
          <a:noFill/>
          <a:ln cap="flat" cmpd="sng" w="19050">
            <a:solidFill>
              <a:srgbClr val="2C1C0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5"/>
          <p:cNvPicPr preferRelativeResize="0"/>
          <p:nvPr/>
        </p:nvPicPr>
        <p:blipFill rotWithShape="1">
          <a:blip r:embed="rId3">
            <a:alphaModFix/>
          </a:blip>
          <a:srcRect b="0" l="50007" r="0" t="0"/>
          <a:stretch/>
        </p:blipFill>
        <p:spPr>
          <a:xfrm>
            <a:off x="1575" y="0"/>
            <a:ext cx="7560003" cy="10691999"/>
          </a:xfrm>
          <a:prstGeom prst="rect">
            <a:avLst/>
          </a:prstGeom>
          <a:noFill/>
          <a:ln>
            <a:noFill/>
          </a:ln>
        </p:spPr>
      </p:pic>
      <p:sp>
        <p:nvSpPr>
          <p:cNvPr id="146" name="Google Shape;146;p15"/>
          <p:cNvSpPr/>
          <p:nvPr/>
        </p:nvSpPr>
        <p:spPr>
          <a:xfrm>
            <a:off x="3148650" y="713650"/>
            <a:ext cx="4220700" cy="24000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7" name="Google Shape;147;p15"/>
          <p:cNvCxnSpPr/>
          <p:nvPr/>
        </p:nvCxnSpPr>
        <p:spPr>
          <a:xfrm>
            <a:off x="186375" y="171425"/>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48" name="Google Shape;148;p15"/>
          <p:cNvCxnSpPr/>
          <p:nvPr/>
        </p:nvCxnSpPr>
        <p:spPr>
          <a:xfrm>
            <a:off x="186375" y="473450"/>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49" name="Google Shape;149;p15"/>
          <p:cNvCxnSpPr/>
          <p:nvPr/>
        </p:nvCxnSpPr>
        <p:spPr>
          <a:xfrm>
            <a:off x="186375" y="513350"/>
            <a:ext cx="7190400" cy="0"/>
          </a:xfrm>
          <a:prstGeom prst="straightConnector1">
            <a:avLst/>
          </a:prstGeom>
          <a:noFill/>
          <a:ln cap="flat" cmpd="sng" w="19050">
            <a:solidFill>
              <a:srgbClr val="2C1C01"/>
            </a:solidFill>
            <a:prstDash val="solid"/>
            <a:round/>
            <a:headEnd len="med" w="med" type="none"/>
            <a:tailEnd len="med" w="med" type="none"/>
          </a:ln>
        </p:spPr>
      </p:cxnSp>
      <p:sp>
        <p:nvSpPr>
          <p:cNvPr id="150" name="Google Shape;150;p15"/>
          <p:cNvSpPr txBox="1"/>
          <p:nvPr/>
        </p:nvSpPr>
        <p:spPr>
          <a:xfrm>
            <a:off x="183000" y="268608"/>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151" name="Google Shape;151;p15"/>
          <p:cNvSpPr txBox="1"/>
          <p:nvPr/>
        </p:nvSpPr>
        <p:spPr>
          <a:xfrm>
            <a:off x="4723700" y="268608"/>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sp>
        <p:nvSpPr>
          <p:cNvPr id="152" name="Google Shape;152;p15"/>
          <p:cNvSpPr txBox="1"/>
          <p:nvPr/>
        </p:nvSpPr>
        <p:spPr>
          <a:xfrm>
            <a:off x="3275499" y="1205325"/>
            <a:ext cx="1857000" cy="17607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In the grand dining rooms of Victorian society, no meal was complete without the crowning touch of a sumptuous dessert. From intricately layered trifles of confectioners who transformed simple ingredients into edible masterpieces.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In the grand dining rooms of Victorian society, no meal was complete without the crowning touch of a sumptuous dessert intricately layeredintricately layered trifles of confectioners who transformed simple ingredients.</a:t>
            </a:r>
            <a:endParaRPr sz="700">
              <a:solidFill>
                <a:srgbClr val="2C1C01"/>
              </a:solidFill>
              <a:latin typeface="Kalnia"/>
              <a:ea typeface="Kalnia"/>
              <a:cs typeface="Kalnia"/>
              <a:sym typeface="Kalnia"/>
            </a:endParaRPr>
          </a:p>
        </p:txBody>
      </p:sp>
      <p:sp>
        <p:nvSpPr>
          <p:cNvPr id="153" name="Google Shape;153;p15"/>
          <p:cNvSpPr txBox="1"/>
          <p:nvPr/>
        </p:nvSpPr>
        <p:spPr>
          <a:xfrm>
            <a:off x="1659100" y="3855516"/>
            <a:ext cx="1292400" cy="32862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 stories by the hearth. Villages are the keepers of tradition, celebrating the seasons with festivals, markets, and community gatherings. While modernity encroaches, bringing railways and roads to once-remote hamlets, the heart of the village remains unchanged. It is a place where neighbors support one another, and the land </a:t>
            </a:r>
            <a:endParaRPr sz="700">
              <a:solidFill>
                <a:srgbClr val="2C1C01"/>
              </a:solidFill>
              <a:latin typeface="Kalnia"/>
              <a:ea typeface="Kalnia"/>
              <a:cs typeface="Kalnia"/>
              <a:sym typeface="Kalnia"/>
            </a:endParaRPr>
          </a:p>
        </p:txBody>
      </p:sp>
      <p:sp>
        <p:nvSpPr>
          <p:cNvPr id="154" name="Google Shape;154;p15"/>
          <p:cNvSpPr txBox="1"/>
          <p:nvPr/>
        </p:nvSpPr>
        <p:spPr>
          <a:xfrm>
            <a:off x="184025" y="3855516"/>
            <a:ext cx="1292400" cy="32862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 with the dawn to tend their fields, craftsmen hone their trades, and families gather at day’s end to share stories by the hearth.</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Villages are the keepers of tradition, celebrating the seasons with festivals, markets, and community gatherings. While modernity encroaches, bringing railways and roads to once-remote hamlets, the heart of the village remains unchanged. It is a place where neighbors support.</a:t>
            </a:r>
            <a:endParaRPr sz="700">
              <a:solidFill>
                <a:srgbClr val="2C1C01"/>
              </a:solidFill>
              <a:latin typeface="Kalnia"/>
              <a:ea typeface="Kalnia"/>
              <a:cs typeface="Kalnia"/>
              <a:sym typeface="Kalnia"/>
            </a:endParaRPr>
          </a:p>
        </p:txBody>
      </p:sp>
      <p:cxnSp>
        <p:nvCxnSpPr>
          <p:cNvPr id="155" name="Google Shape;155;p15"/>
          <p:cNvCxnSpPr/>
          <p:nvPr/>
        </p:nvCxnSpPr>
        <p:spPr>
          <a:xfrm>
            <a:off x="186375" y="10225425"/>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56" name="Google Shape;156;p15"/>
          <p:cNvCxnSpPr/>
          <p:nvPr/>
        </p:nvCxnSpPr>
        <p:spPr>
          <a:xfrm>
            <a:off x="186375" y="10183575"/>
            <a:ext cx="7190400" cy="0"/>
          </a:xfrm>
          <a:prstGeom prst="straightConnector1">
            <a:avLst/>
          </a:prstGeom>
          <a:noFill/>
          <a:ln cap="flat" cmpd="sng" w="19050">
            <a:solidFill>
              <a:srgbClr val="2C1C01"/>
            </a:solidFill>
            <a:prstDash val="solid"/>
            <a:round/>
            <a:headEnd len="med" w="med" type="none"/>
            <a:tailEnd len="med" w="med" type="none"/>
          </a:ln>
        </p:spPr>
      </p:cxnSp>
      <p:cxnSp>
        <p:nvCxnSpPr>
          <p:cNvPr id="157" name="Google Shape;157;p15"/>
          <p:cNvCxnSpPr/>
          <p:nvPr/>
        </p:nvCxnSpPr>
        <p:spPr>
          <a:xfrm>
            <a:off x="186375" y="10520575"/>
            <a:ext cx="7190400" cy="0"/>
          </a:xfrm>
          <a:prstGeom prst="straightConnector1">
            <a:avLst/>
          </a:prstGeom>
          <a:noFill/>
          <a:ln cap="flat" cmpd="sng" w="9525">
            <a:solidFill>
              <a:srgbClr val="2C1C01"/>
            </a:solidFill>
            <a:prstDash val="solid"/>
            <a:round/>
            <a:headEnd len="med" w="med" type="none"/>
            <a:tailEnd len="med" w="med" type="none"/>
          </a:ln>
        </p:spPr>
      </p:cxnSp>
      <p:sp>
        <p:nvSpPr>
          <p:cNvPr id="158" name="Google Shape;158;p15"/>
          <p:cNvSpPr txBox="1"/>
          <p:nvPr/>
        </p:nvSpPr>
        <p:spPr>
          <a:xfrm>
            <a:off x="183000" y="10319158"/>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159" name="Google Shape;159;p15"/>
          <p:cNvSpPr txBox="1"/>
          <p:nvPr/>
        </p:nvSpPr>
        <p:spPr>
          <a:xfrm>
            <a:off x="4723700" y="10319158"/>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sp>
        <p:nvSpPr>
          <p:cNvPr id="160" name="Google Shape;160;p15"/>
          <p:cNvSpPr txBox="1"/>
          <p:nvPr/>
        </p:nvSpPr>
        <p:spPr>
          <a:xfrm>
            <a:off x="183000" y="3302250"/>
            <a:ext cx="71904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300">
                <a:solidFill>
                  <a:srgbClr val="2C1C01"/>
                </a:solidFill>
                <a:latin typeface="Merriweather"/>
                <a:ea typeface="Merriweather"/>
                <a:cs typeface="Merriweather"/>
                <a:sym typeface="Merriweather"/>
              </a:rPr>
              <a:t>THE VILLAGE’S EMBRACE: A RETREAT FROM THE FRENZY OF PROGRESS</a:t>
            </a:r>
            <a:endParaRPr b="1" sz="1300">
              <a:solidFill>
                <a:srgbClr val="2C1C01"/>
              </a:solidFill>
              <a:latin typeface="Merriweather"/>
              <a:ea typeface="Merriweather"/>
              <a:cs typeface="Merriweather"/>
              <a:sym typeface="Merriweather"/>
            </a:endParaRPr>
          </a:p>
        </p:txBody>
      </p:sp>
      <p:sp>
        <p:nvSpPr>
          <p:cNvPr id="161" name="Google Shape;161;p15"/>
          <p:cNvSpPr txBox="1"/>
          <p:nvPr/>
        </p:nvSpPr>
        <p:spPr>
          <a:xfrm>
            <a:off x="184025" y="3586679"/>
            <a:ext cx="2767500" cy="12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Where Time Stands Still and Traditions Endure</a:t>
            </a:r>
            <a:endParaRPr i="1" sz="800">
              <a:solidFill>
                <a:srgbClr val="2C1C01"/>
              </a:solidFill>
              <a:latin typeface="Merriweather"/>
              <a:ea typeface="Merriweather"/>
              <a:cs typeface="Merriweather"/>
              <a:sym typeface="Merriweather"/>
            </a:endParaRPr>
          </a:p>
        </p:txBody>
      </p:sp>
      <p:sp>
        <p:nvSpPr>
          <p:cNvPr id="162" name="Google Shape;162;p15"/>
          <p:cNvSpPr txBox="1"/>
          <p:nvPr/>
        </p:nvSpPr>
        <p:spPr>
          <a:xfrm>
            <a:off x="186375" y="7453900"/>
            <a:ext cx="27675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300">
                <a:solidFill>
                  <a:srgbClr val="2C1C01"/>
                </a:solidFill>
                <a:latin typeface="Merriweather"/>
                <a:ea typeface="Merriweather"/>
                <a:cs typeface="Merriweather"/>
                <a:sym typeface="Merriweather"/>
              </a:rPr>
              <a:t>THE BUSTLING CITY: A HUB OF OPPORTUNITY AND CHANGE</a:t>
            </a:r>
            <a:endParaRPr b="1" sz="1300">
              <a:solidFill>
                <a:srgbClr val="2C1C01"/>
              </a:solidFill>
              <a:latin typeface="Merriweather"/>
              <a:ea typeface="Merriweather"/>
              <a:cs typeface="Merriweather"/>
              <a:sym typeface="Merriweather"/>
            </a:endParaRPr>
          </a:p>
        </p:txBody>
      </p:sp>
      <p:sp>
        <p:nvSpPr>
          <p:cNvPr id="163" name="Google Shape;163;p15"/>
          <p:cNvSpPr txBox="1"/>
          <p:nvPr/>
        </p:nvSpPr>
        <p:spPr>
          <a:xfrm>
            <a:off x="184025" y="8002545"/>
            <a:ext cx="2767500" cy="12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Life Amidst the Energy of Urban Growth</a:t>
            </a:r>
            <a:endParaRPr i="1" sz="800">
              <a:solidFill>
                <a:srgbClr val="2C1C01"/>
              </a:solidFill>
              <a:latin typeface="Merriweather"/>
              <a:ea typeface="Merriweather"/>
              <a:cs typeface="Merriweather"/>
              <a:sym typeface="Merriweather"/>
            </a:endParaRPr>
          </a:p>
        </p:txBody>
      </p:sp>
      <p:sp>
        <p:nvSpPr>
          <p:cNvPr id="164" name="Google Shape;164;p15"/>
          <p:cNvSpPr txBox="1"/>
          <p:nvPr/>
        </p:nvSpPr>
        <p:spPr>
          <a:xfrm>
            <a:off x="6084325" y="10013605"/>
            <a:ext cx="1292400" cy="92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Illustrator: Eleanor Harding</a:t>
            </a:r>
            <a:endParaRPr i="1" sz="600">
              <a:solidFill>
                <a:srgbClr val="2C1C01"/>
              </a:solidFill>
              <a:latin typeface="Merriweather"/>
              <a:ea typeface="Merriweather"/>
              <a:cs typeface="Merriweather"/>
              <a:sym typeface="Merriweather"/>
            </a:endParaRPr>
          </a:p>
        </p:txBody>
      </p:sp>
      <p:sp>
        <p:nvSpPr>
          <p:cNvPr id="165" name="Google Shape;165;p15"/>
          <p:cNvSpPr txBox="1"/>
          <p:nvPr/>
        </p:nvSpPr>
        <p:spPr>
          <a:xfrm>
            <a:off x="3133200" y="7104925"/>
            <a:ext cx="4251600" cy="92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The world grows smaller with each voyage across the seas.</a:t>
            </a:r>
            <a:endParaRPr i="1" sz="600">
              <a:solidFill>
                <a:srgbClr val="2C1C01"/>
              </a:solidFill>
              <a:latin typeface="Merriweather"/>
              <a:ea typeface="Merriweather"/>
              <a:cs typeface="Merriweather"/>
              <a:sym typeface="Merriweather"/>
            </a:endParaRPr>
          </a:p>
        </p:txBody>
      </p:sp>
      <p:sp>
        <p:nvSpPr>
          <p:cNvPr id="166" name="Google Shape;166;p15"/>
          <p:cNvSpPr txBox="1"/>
          <p:nvPr/>
        </p:nvSpPr>
        <p:spPr>
          <a:xfrm>
            <a:off x="3275499" y="804625"/>
            <a:ext cx="18570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2C1C01"/>
                </a:solidFill>
                <a:latin typeface="Merriweather"/>
                <a:ea typeface="Merriweather"/>
                <a:cs typeface="Merriweather"/>
                <a:sym typeface="Merriweather"/>
              </a:rPr>
              <a:t>DESSERTS </a:t>
            </a:r>
            <a:endParaRPr b="1" sz="1300">
              <a:solidFill>
                <a:srgbClr val="2C1C01"/>
              </a:solidFill>
              <a:latin typeface="Merriweather"/>
              <a:ea typeface="Merriweather"/>
              <a:cs typeface="Merriweather"/>
              <a:sym typeface="Merriweather"/>
            </a:endParaRPr>
          </a:p>
        </p:txBody>
      </p:sp>
      <p:cxnSp>
        <p:nvCxnSpPr>
          <p:cNvPr id="167" name="Google Shape;167;p15"/>
          <p:cNvCxnSpPr/>
          <p:nvPr/>
        </p:nvCxnSpPr>
        <p:spPr>
          <a:xfrm>
            <a:off x="186375" y="7278719"/>
            <a:ext cx="7190400" cy="0"/>
          </a:xfrm>
          <a:prstGeom prst="straightConnector1">
            <a:avLst/>
          </a:prstGeom>
          <a:noFill/>
          <a:ln cap="flat" cmpd="sng" w="19050">
            <a:solidFill>
              <a:srgbClr val="2C1C01"/>
            </a:solidFill>
            <a:prstDash val="solid"/>
            <a:round/>
            <a:headEnd len="med" w="med" type="none"/>
            <a:tailEnd len="med" w="med" type="none"/>
          </a:ln>
        </p:spPr>
      </p:cxnSp>
      <p:sp>
        <p:nvSpPr>
          <p:cNvPr id="168" name="Google Shape;168;p15"/>
          <p:cNvSpPr txBox="1"/>
          <p:nvPr/>
        </p:nvSpPr>
        <p:spPr>
          <a:xfrm>
            <a:off x="3134175" y="7484619"/>
            <a:ext cx="1292400" cy="25233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For all its chaos, the city is a place of innovation and creativity. Theatres, galleries, and cafés offer spaces where ideas flourish, and inventions take shape. Factories hum with activity, producing goods that fuel both local markets and global trade. Schools and libraries provide access to knowledge, nurturing the minds of future leaders and thinkers.</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Yet, life in the city is not without its hardships. Crowded tenements and the constant din of activity can wear on the spirit. Still, for</a:t>
            </a:r>
            <a:r>
              <a:rPr lang="uk" sz="700">
                <a:solidFill>
                  <a:srgbClr val="2C1C01"/>
                </a:solidFill>
                <a:latin typeface="Kalnia"/>
                <a:ea typeface="Kalnia"/>
                <a:cs typeface="Kalnia"/>
                <a:sym typeface="Kalnia"/>
              </a:rPr>
              <a:t> </a:t>
            </a:r>
            <a:endParaRPr sz="700">
              <a:solidFill>
                <a:srgbClr val="2C1C01"/>
              </a:solidFill>
              <a:latin typeface="Kalnia"/>
              <a:ea typeface="Kalnia"/>
              <a:cs typeface="Kalnia"/>
              <a:sym typeface="Kalnia"/>
            </a:endParaRPr>
          </a:p>
        </p:txBody>
      </p:sp>
      <p:sp>
        <p:nvSpPr>
          <p:cNvPr id="169" name="Google Shape;169;p15"/>
          <p:cNvSpPr txBox="1"/>
          <p:nvPr/>
        </p:nvSpPr>
        <p:spPr>
          <a:xfrm>
            <a:off x="1659100" y="8366257"/>
            <a:ext cx="1292400" cy="16335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At the heart of the city are its streets, alive with the energy of commerce and social interaction. Vendors call out to passersby, selling everything from fresh produce to the latest fashions, while carriages and omnibuses weave through the throngs of pedestrians. Gas lamps illuminate the thoroughfares.</a:t>
            </a:r>
            <a:endParaRPr sz="700">
              <a:solidFill>
                <a:srgbClr val="2C1C01"/>
              </a:solidFill>
              <a:latin typeface="Kalnia"/>
              <a:ea typeface="Kalnia"/>
              <a:cs typeface="Kalnia"/>
              <a:sym typeface="Kalnia"/>
            </a:endParaRPr>
          </a:p>
        </p:txBody>
      </p:sp>
      <p:sp>
        <p:nvSpPr>
          <p:cNvPr id="170" name="Google Shape;170;p15"/>
          <p:cNvSpPr txBox="1"/>
          <p:nvPr/>
        </p:nvSpPr>
        <p:spPr>
          <a:xfrm>
            <a:off x="184025" y="8366257"/>
            <a:ext cx="1292400" cy="16335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city, with its bustling streets and ever-growing skyline, stands as a testament to human ambition and progress. Here, life moves at a frenetic pace, with opportunities and challenges waiting around every corner. For many, the city represents a chance to carve out a new destiny, leaving behind.</a:t>
            </a:r>
            <a:endParaRPr sz="700">
              <a:solidFill>
                <a:srgbClr val="2C1C01"/>
              </a:solidFill>
              <a:latin typeface="Kalnia"/>
              <a:ea typeface="Kalnia"/>
              <a:cs typeface="Kalnia"/>
              <a:sym typeface="Kalnia"/>
            </a:endParaRPr>
          </a:p>
        </p:txBody>
      </p:sp>
      <p:pic>
        <p:nvPicPr>
          <p:cNvPr id="171" name="Google Shape;171;p15"/>
          <p:cNvPicPr preferRelativeResize="0"/>
          <p:nvPr/>
        </p:nvPicPr>
        <p:blipFill rotWithShape="1">
          <a:blip r:embed="rId4">
            <a:alphaModFix/>
          </a:blip>
          <a:srcRect b="19986" l="14711" r="14697" t="16886"/>
          <a:stretch/>
        </p:blipFill>
        <p:spPr>
          <a:xfrm>
            <a:off x="194700" y="714850"/>
            <a:ext cx="2746476" cy="2383600"/>
          </a:xfrm>
          <a:prstGeom prst="rect">
            <a:avLst/>
          </a:prstGeom>
          <a:noFill/>
          <a:ln cap="flat" cmpd="sng" w="19050">
            <a:solidFill>
              <a:srgbClr val="2C1C01"/>
            </a:solidFill>
            <a:prstDash val="solid"/>
            <a:round/>
            <a:headEnd len="sm" w="sm" type="none"/>
            <a:tailEnd len="sm" w="sm" type="none"/>
          </a:ln>
        </p:spPr>
      </p:pic>
      <p:pic>
        <p:nvPicPr>
          <p:cNvPr id="172" name="Google Shape;172;p15"/>
          <p:cNvPicPr preferRelativeResize="0"/>
          <p:nvPr/>
        </p:nvPicPr>
        <p:blipFill rotWithShape="1">
          <a:blip r:embed="rId5">
            <a:alphaModFix/>
          </a:blip>
          <a:srcRect b="19061" l="46414" r="8770" t="20096"/>
          <a:stretch/>
        </p:blipFill>
        <p:spPr>
          <a:xfrm>
            <a:off x="5251475" y="855275"/>
            <a:ext cx="1985849" cy="2110749"/>
          </a:xfrm>
          <a:prstGeom prst="rect">
            <a:avLst/>
          </a:prstGeom>
          <a:noFill/>
          <a:ln cap="flat" cmpd="sng" w="19050">
            <a:solidFill>
              <a:srgbClr val="2C1C01"/>
            </a:solidFill>
            <a:prstDash val="solid"/>
            <a:round/>
            <a:headEnd len="sm" w="sm" type="none"/>
            <a:tailEnd len="sm" w="sm" type="none"/>
          </a:ln>
        </p:spPr>
      </p:pic>
      <p:pic>
        <p:nvPicPr>
          <p:cNvPr id="173" name="Google Shape;173;p15"/>
          <p:cNvPicPr preferRelativeResize="0"/>
          <p:nvPr/>
        </p:nvPicPr>
        <p:blipFill rotWithShape="1">
          <a:blip r:embed="rId6">
            <a:alphaModFix/>
          </a:blip>
          <a:srcRect b="5365" l="3943" r="3694" t="6388"/>
          <a:stretch/>
        </p:blipFill>
        <p:spPr>
          <a:xfrm>
            <a:off x="3148650" y="4614525"/>
            <a:ext cx="4220699" cy="2400001"/>
          </a:xfrm>
          <a:prstGeom prst="rect">
            <a:avLst/>
          </a:prstGeom>
          <a:noFill/>
          <a:ln cap="flat" cmpd="sng" w="19050">
            <a:solidFill>
              <a:srgbClr val="2C1C01"/>
            </a:solidFill>
            <a:prstDash val="solid"/>
            <a:round/>
            <a:headEnd len="sm" w="sm" type="none"/>
            <a:tailEnd len="sm" w="sm" type="none"/>
          </a:ln>
        </p:spPr>
      </p:pic>
      <p:sp>
        <p:nvSpPr>
          <p:cNvPr id="174" name="Google Shape;174;p15"/>
          <p:cNvSpPr txBox="1"/>
          <p:nvPr/>
        </p:nvSpPr>
        <p:spPr>
          <a:xfrm>
            <a:off x="4608275" y="3855516"/>
            <a:ext cx="1292400" cy="4893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a:t>
            </a:r>
            <a:endParaRPr sz="700">
              <a:solidFill>
                <a:srgbClr val="2C1C01"/>
              </a:solidFill>
              <a:latin typeface="Kalnia"/>
              <a:ea typeface="Kalnia"/>
              <a:cs typeface="Kalnia"/>
              <a:sym typeface="Kalnia"/>
            </a:endParaRPr>
          </a:p>
        </p:txBody>
      </p:sp>
      <p:sp>
        <p:nvSpPr>
          <p:cNvPr id="175" name="Google Shape;175;p15"/>
          <p:cNvSpPr txBox="1"/>
          <p:nvPr/>
        </p:nvSpPr>
        <p:spPr>
          <a:xfrm>
            <a:off x="3133200" y="3855516"/>
            <a:ext cx="1292400" cy="6162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Here, life unfolds with the rhythms of nature, and every day brings the familiar comfort of routine. Farmers </a:t>
            </a:r>
            <a:endParaRPr sz="700">
              <a:solidFill>
                <a:srgbClr val="2C1C01"/>
              </a:solidFill>
              <a:latin typeface="Kalnia"/>
              <a:ea typeface="Kalnia"/>
              <a:cs typeface="Kalnia"/>
              <a:sym typeface="Kalnia"/>
            </a:endParaRPr>
          </a:p>
        </p:txBody>
      </p:sp>
      <p:sp>
        <p:nvSpPr>
          <p:cNvPr id="176" name="Google Shape;176;p15"/>
          <p:cNvSpPr txBox="1"/>
          <p:nvPr/>
        </p:nvSpPr>
        <p:spPr>
          <a:xfrm>
            <a:off x="6083350" y="3855516"/>
            <a:ext cx="1292400" cy="4893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roars ever louder, the village remains a haven of peace and simplicity. Here, life unfolds.</a:t>
            </a:r>
            <a:endParaRPr sz="700">
              <a:solidFill>
                <a:srgbClr val="2C1C01"/>
              </a:solidFill>
              <a:latin typeface="Kalnia"/>
              <a:ea typeface="Kalnia"/>
              <a:cs typeface="Kalnia"/>
              <a:sym typeface="Kalnia"/>
            </a:endParaRPr>
          </a:p>
        </p:txBody>
      </p:sp>
      <p:sp>
        <p:nvSpPr>
          <p:cNvPr id="177" name="Google Shape;177;p15"/>
          <p:cNvSpPr txBox="1"/>
          <p:nvPr/>
        </p:nvSpPr>
        <p:spPr>
          <a:xfrm>
            <a:off x="4606875" y="7484619"/>
            <a:ext cx="1292400" cy="25233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Yet, life in the city is not without its hardships. Crowded tenements and the constant din of activity can wear on the spirit. Still, for those who dream big, the city remains an irresistible magnet, a place where possibilities seem as endless as the avenues that stretch out before them</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one observer aptly noted, "To walk the streets of the city is to walk amidst the pulse of progress." It is a place where dreams are born, fortunes are made, and history is written with every step.</a:t>
            </a:r>
            <a:endParaRPr sz="700">
              <a:solidFill>
                <a:srgbClr val="2C1C01"/>
              </a:solidFill>
              <a:latin typeface="Kalnia"/>
              <a:ea typeface="Kalnia"/>
              <a:cs typeface="Kalnia"/>
              <a:sym typeface="Kalnia"/>
            </a:endParaRPr>
          </a:p>
        </p:txBody>
      </p:sp>
      <p:sp>
        <p:nvSpPr>
          <p:cNvPr id="178" name="Google Shape;178;p15"/>
          <p:cNvSpPr txBox="1"/>
          <p:nvPr/>
        </p:nvSpPr>
        <p:spPr>
          <a:xfrm>
            <a:off x="6079575" y="7484619"/>
            <a:ext cx="1292400" cy="11250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As cities expand and industry roars ever louder, the village remains a haven of peace and simplicity. Here, life unfolds with the rhythms of nature, and every day brings the familiar comfort of routine. Farmers rise.</a:t>
            </a:r>
            <a:endParaRPr sz="700">
              <a:solidFill>
                <a:srgbClr val="2C1C01"/>
              </a:solidFill>
              <a:latin typeface="Kalnia"/>
              <a:ea typeface="Kalnia"/>
              <a:cs typeface="Kalnia"/>
              <a:sym typeface="Kalnia"/>
            </a:endParaRPr>
          </a:p>
        </p:txBody>
      </p:sp>
      <p:pic>
        <p:nvPicPr>
          <p:cNvPr id="179" name="Google Shape;179;p15"/>
          <p:cNvPicPr preferRelativeResize="0"/>
          <p:nvPr/>
        </p:nvPicPr>
        <p:blipFill rotWithShape="1">
          <a:blip r:embed="rId7">
            <a:alphaModFix/>
          </a:blip>
          <a:srcRect b="9364" l="3204" r="5228" t="8560"/>
          <a:stretch/>
        </p:blipFill>
        <p:spPr>
          <a:xfrm>
            <a:off x="6096425" y="8712250"/>
            <a:ext cx="1272925" cy="1140901"/>
          </a:xfrm>
          <a:prstGeom prst="rect">
            <a:avLst/>
          </a:prstGeom>
          <a:noFill/>
          <a:ln cap="flat" cmpd="sng" w="19050">
            <a:solidFill>
              <a:srgbClr val="2C1C0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6"/>
          <p:cNvPicPr preferRelativeResize="0"/>
          <p:nvPr/>
        </p:nvPicPr>
        <p:blipFill rotWithShape="1">
          <a:blip r:embed="rId3">
            <a:alphaModFix/>
          </a:blip>
          <a:srcRect b="0" l="0" r="50007" t="0"/>
          <a:stretch/>
        </p:blipFill>
        <p:spPr>
          <a:xfrm>
            <a:off x="-1" y="0"/>
            <a:ext cx="7560003" cy="10691999"/>
          </a:xfrm>
          <a:prstGeom prst="rect">
            <a:avLst/>
          </a:prstGeom>
          <a:noFill/>
          <a:ln>
            <a:noFill/>
          </a:ln>
        </p:spPr>
      </p:pic>
      <p:sp>
        <p:nvSpPr>
          <p:cNvPr id="185" name="Google Shape;185;p16"/>
          <p:cNvSpPr txBox="1"/>
          <p:nvPr/>
        </p:nvSpPr>
        <p:spPr>
          <a:xfrm>
            <a:off x="4609250" y="4393992"/>
            <a:ext cx="1292400" cy="32862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Clr>
                <a:schemeClr val="dk1"/>
              </a:buClr>
              <a:buSzPts val="1100"/>
              <a:buFont typeface="Arial"/>
              <a:buNone/>
            </a:pPr>
            <a:r>
              <a:rPr lang="uk" sz="700">
                <a:solidFill>
                  <a:srgbClr val="2C1C01"/>
                </a:solidFill>
                <a:latin typeface="Kalnia"/>
                <a:ea typeface="Kalnia"/>
                <a:cs typeface="Kalnia"/>
                <a:sym typeface="Kalnia"/>
              </a:rPr>
              <a:t> Railways have redefined the very concept of distance, connecting cities, towns, and villages like never before. The once arduous journey between far-off places has been transformed into a swift and efficient affair, making travel accessible to all and opening new avenues for trade and exploration.</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Clr>
                <a:schemeClr val="dk1"/>
              </a:buClr>
              <a:buSzPts val="1100"/>
              <a:buFont typeface="Arial"/>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locomotive, powered by the relentless force of steam, has become a symbol of human ingenuity. With each new railway line constructed, industries grow, communities flourish, and opportunities multiply. Farmers now send their goods to market with ease, and city dwellers escape to the countryside in search of tranquility.</a:t>
            </a:r>
            <a:endParaRPr sz="700">
              <a:solidFill>
                <a:srgbClr val="2C1C01"/>
              </a:solidFill>
              <a:latin typeface="Kalnia"/>
              <a:ea typeface="Kalnia"/>
              <a:cs typeface="Kalnia"/>
              <a:sym typeface="Kalnia"/>
            </a:endParaRPr>
          </a:p>
        </p:txBody>
      </p:sp>
      <p:cxnSp>
        <p:nvCxnSpPr>
          <p:cNvPr id="186" name="Google Shape;186;p16"/>
          <p:cNvCxnSpPr/>
          <p:nvPr/>
        </p:nvCxnSpPr>
        <p:spPr>
          <a:xfrm>
            <a:off x="186375" y="171425"/>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87" name="Google Shape;187;p16"/>
          <p:cNvCxnSpPr/>
          <p:nvPr/>
        </p:nvCxnSpPr>
        <p:spPr>
          <a:xfrm>
            <a:off x="186375" y="473450"/>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88" name="Google Shape;188;p16"/>
          <p:cNvCxnSpPr/>
          <p:nvPr/>
        </p:nvCxnSpPr>
        <p:spPr>
          <a:xfrm>
            <a:off x="186375" y="513350"/>
            <a:ext cx="7190400" cy="0"/>
          </a:xfrm>
          <a:prstGeom prst="straightConnector1">
            <a:avLst/>
          </a:prstGeom>
          <a:noFill/>
          <a:ln cap="flat" cmpd="sng" w="19050">
            <a:solidFill>
              <a:srgbClr val="2C1C01"/>
            </a:solidFill>
            <a:prstDash val="solid"/>
            <a:round/>
            <a:headEnd len="med" w="med" type="none"/>
            <a:tailEnd len="med" w="med" type="none"/>
          </a:ln>
        </p:spPr>
      </p:cxnSp>
      <p:sp>
        <p:nvSpPr>
          <p:cNvPr id="189" name="Google Shape;189;p16"/>
          <p:cNvSpPr txBox="1"/>
          <p:nvPr/>
        </p:nvSpPr>
        <p:spPr>
          <a:xfrm>
            <a:off x="183000" y="268608"/>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190" name="Google Shape;190;p16"/>
          <p:cNvSpPr txBox="1"/>
          <p:nvPr/>
        </p:nvSpPr>
        <p:spPr>
          <a:xfrm>
            <a:off x="4723700" y="268608"/>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sp>
        <p:nvSpPr>
          <p:cNvPr id="191" name="Google Shape;191;p16"/>
          <p:cNvSpPr txBox="1"/>
          <p:nvPr/>
        </p:nvSpPr>
        <p:spPr>
          <a:xfrm>
            <a:off x="3134175" y="4393992"/>
            <a:ext cx="1292400" cy="27777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locomotive, powered by the relentless force of steam, has become a symbol of human ingenuity. With each new railway line constructed, industries grow, communities flourish, and opportunities multiply. Farmers now send their goods to market with ease, and city dwellers escape to the countryside in search of tranquility.</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Despite occasional criticism from those who mourn the passing of quieter times, the railway is celebrated as a triumph of progress. It is the iron thread that weaves the fabric of modern civilization.</a:t>
            </a:r>
            <a:endParaRPr sz="700">
              <a:solidFill>
                <a:srgbClr val="2C1C01"/>
              </a:solidFill>
              <a:latin typeface="Kalnia"/>
              <a:ea typeface="Kalnia"/>
              <a:cs typeface="Kalnia"/>
              <a:sym typeface="Kalnia"/>
            </a:endParaRPr>
          </a:p>
        </p:txBody>
      </p:sp>
      <p:sp>
        <p:nvSpPr>
          <p:cNvPr id="192" name="Google Shape;192;p16"/>
          <p:cNvSpPr txBox="1"/>
          <p:nvPr/>
        </p:nvSpPr>
        <p:spPr>
          <a:xfrm>
            <a:off x="1659100" y="4393992"/>
            <a:ext cx="1292400" cy="7434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has been transformed into a swift and efficient affair, making travel accessible to all and opening new avenues for trade and exploration.</a:t>
            </a:r>
            <a:endParaRPr sz="700">
              <a:solidFill>
                <a:srgbClr val="2C1C01"/>
              </a:solidFill>
              <a:latin typeface="Kalnia"/>
              <a:ea typeface="Kalnia"/>
              <a:cs typeface="Kalnia"/>
              <a:sym typeface="Kalnia"/>
            </a:endParaRPr>
          </a:p>
        </p:txBody>
      </p:sp>
      <p:sp>
        <p:nvSpPr>
          <p:cNvPr id="193" name="Google Shape;193;p16"/>
          <p:cNvSpPr txBox="1"/>
          <p:nvPr/>
        </p:nvSpPr>
        <p:spPr>
          <a:xfrm>
            <a:off x="184025" y="4393992"/>
            <a:ext cx="1292400" cy="7434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Railways have redefined the very concept of distance, connecting cities, towns, and villages like never before. The once arduous journey between </a:t>
            </a:r>
            <a:endParaRPr sz="700">
              <a:solidFill>
                <a:srgbClr val="2C1C01"/>
              </a:solidFill>
              <a:latin typeface="Kalnia"/>
              <a:ea typeface="Kalnia"/>
              <a:cs typeface="Kalnia"/>
              <a:sym typeface="Kalnia"/>
            </a:endParaRPr>
          </a:p>
        </p:txBody>
      </p:sp>
      <p:sp>
        <p:nvSpPr>
          <p:cNvPr id="194" name="Google Shape;194;p16"/>
          <p:cNvSpPr/>
          <p:nvPr/>
        </p:nvSpPr>
        <p:spPr>
          <a:xfrm>
            <a:off x="180450" y="7457023"/>
            <a:ext cx="4243200" cy="25875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5" name="Google Shape;195;p16"/>
          <p:cNvCxnSpPr/>
          <p:nvPr/>
        </p:nvCxnSpPr>
        <p:spPr>
          <a:xfrm>
            <a:off x="186375" y="10225425"/>
            <a:ext cx="7190400" cy="0"/>
          </a:xfrm>
          <a:prstGeom prst="straightConnector1">
            <a:avLst/>
          </a:prstGeom>
          <a:noFill/>
          <a:ln cap="flat" cmpd="sng" w="9525">
            <a:solidFill>
              <a:srgbClr val="2C1C01"/>
            </a:solidFill>
            <a:prstDash val="solid"/>
            <a:round/>
            <a:headEnd len="med" w="med" type="none"/>
            <a:tailEnd len="med" w="med" type="none"/>
          </a:ln>
        </p:spPr>
      </p:cxnSp>
      <p:cxnSp>
        <p:nvCxnSpPr>
          <p:cNvPr id="196" name="Google Shape;196;p16"/>
          <p:cNvCxnSpPr/>
          <p:nvPr/>
        </p:nvCxnSpPr>
        <p:spPr>
          <a:xfrm>
            <a:off x="186375" y="10183575"/>
            <a:ext cx="7190400" cy="0"/>
          </a:xfrm>
          <a:prstGeom prst="straightConnector1">
            <a:avLst/>
          </a:prstGeom>
          <a:noFill/>
          <a:ln cap="flat" cmpd="sng" w="19050">
            <a:solidFill>
              <a:srgbClr val="2C1C01"/>
            </a:solidFill>
            <a:prstDash val="solid"/>
            <a:round/>
            <a:headEnd len="med" w="med" type="none"/>
            <a:tailEnd len="med" w="med" type="none"/>
          </a:ln>
        </p:spPr>
      </p:cxnSp>
      <p:cxnSp>
        <p:nvCxnSpPr>
          <p:cNvPr id="197" name="Google Shape;197;p16"/>
          <p:cNvCxnSpPr/>
          <p:nvPr/>
        </p:nvCxnSpPr>
        <p:spPr>
          <a:xfrm>
            <a:off x="186375" y="10520575"/>
            <a:ext cx="7190400" cy="0"/>
          </a:xfrm>
          <a:prstGeom prst="straightConnector1">
            <a:avLst/>
          </a:prstGeom>
          <a:noFill/>
          <a:ln cap="flat" cmpd="sng" w="9525">
            <a:solidFill>
              <a:srgbClr val="2C1C01"/>
            </a:solidFill>
            <a:prstDash val="solid"/>
            <a:round/>
            <a:headEnd len="med" w="med" type="none"/>
            <a:tailEnd len="med" w="med" type="none"/>
          </a:ln>
        </p:spPr>
      </p:cxnSp>
      <p:sp>
        <p:nvSpPr>
          <p:cNvPr id="198" name="Google Shape;198;p16"/>
          <p:cNvSpPr txBox="1"/>
          <p:nvPr/>
        </p:nvSpPr>
        <p:spPr>
          <a:xfrm>
            <a:off x="183000" y="10319158"/>
            <a:ext cx="12924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Established: 1878</a:t>
            </a:r>
            <a:endParaRPr sz="700">
              <a:solidFill>
                <a:srgbClr val="2C1C01"/>
              </a:solidFill>
              <a:latin typeface="Bacasime Antique"/>
              <a:ea typeface="Bacasime Antique"/>
              <a:cs typeface="Bacasime Antique"/>
              <a:sym typeface="Bacasime Antique"/>
            </a:endParaRPr>
          </a:p>
        </p:txBody>
      </p:sp>
      <p:sp>
        <p:nvSpPr>
          <p:cNvPr id="199" name="Google Shape;199;p16"/>
          <p:cNvSpPr txBox="1"/>
          <p:nvPr/>
        </p:nvSpPr>
        <p:spPr>
          <a:xfrm>
            <a:off x="4723700" y="10319158"/>
            <a:ext cx="26532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rgbClr val="2C1C01"/>
                </a:solidFill>
                <a:latin typeface="Bacasime Antique"/>
                <a:ea typeface="Bacasime Antique"/>
                <a:cs typeface="Bacasime Antique"/>
                <a:sym typeface="Bacasime Antique"/>
              </a:rPr>
              <a:t>Location: London, England Frequency: Weekly  Circulation: 15,000 copies</a:t>
            </a:r>
            <a:endParaRPr sz="700">
              <a:solidFill>
                <a:srgbClr val="2C1C01"/>
              </a:solidFill>
              <a:latin typeface="Bacasime Antique"/>
              <a:ea typeface="Bacasime Antique"/>
              <a:cs typeface="Bacasime Antique"/>
              <a:sym typeface="Bacasime Antique"/>
            </a:endParaRPr>
          </a:p>
        </p:txBody>
      </p:sp>
      <p:pic>
        <p:nvPicPr>
          <p:cNvPr id="200" name="Google Shape;200;p16"/>
          <p:cNvPicPr preferRelativeResize="0"/>
          <p:nvPr/>
        </p:nvPicPr>
        <p:blipFill rotWithShape="1">
          <a:blip r:embed="rId4">
            <a:alphaModFix/>
          </a:blip>
          <a:srcRect b="12856" l="3278" r="3315" t="12265"/>
          <a:stretch/>
        </p:blipFill>
        <p:spPr>
          <a:xfrm>
            <a:off x="197650" y="707242"/>
            <a:ext cx="5692725" cy="2642375"/>
          </a:xfrm>
          <a:prstGeom prst="rect">
            <a:avLst/>
          </a:prstGeom>
          <a:noFill/>
          <a:ln cap="flat" cmpd="sng" w="19050">
            <a:solidFill>
              <a:srgbClr val="2C1C01"/>
            </a:solidFill>
            <a:prstDash val="solid"/>
            <a:round/>
            <a:headEnd len="sm" w="sm" type="none"/>
            <a:tailEnd len="sm" w="sm" type="none"/>
          </a:ln>
        </p:spPr>
      </p:pic>
      <p:sp>
        <p:nvSpPr>
          <p:cNvPr id="201" name="Google Shape;201;p16"/>
          <p:cNvSpPr/>
          <p:nvPr/>
        </p:nvSpPr>
        <p:spPr>
          <a:xfrm>
            <a:off x="6081550" y="703188"/>
            <a:ext cx="1292400" cy="26505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16"/>
          <p:cNvSpPr txBox="1"/>
          <p:nvPr/>
        </p:nvSpPr>
        <p:spPr>
          <a:xfrm>
            <a:off x="6151825" y="1828875"/>
            <a:ext cx="1142400" cy="12912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600">
                <a:solidFill>
                  <a:srgbClr val="2C1C01"/>
                </a:solidFill>
                <a:latin typeface="Kalnia"/>
                <a:ea typeface="Kalnia"/>
                <a:cs typeface="Kalnia"/>
                <a:sym typeface="Kalnia"/>
              </a:rPr>
              <a:t> Railways have redefined the very concept of distance, connecting cities, towns, and villages like never before.  The once arduous journey between far-off places has been transformed into a swift and efficient affair, making travel accessible to all and opening new avenues for trade and exploration.</a:t>
            </a:r>
            <a:endParaRPr sz="600">
              <a:solidFill>
                <a:srgbClr val="2C1C01"/>
              </a:solidFill>
              <a:latin typeface="Kalnia Light"/>
              <a:ea typeface="Kalnia Light"/>
              <a:cs typeface="Kalnia Light"/>
              <a:sym typeface="Kalnia Light"/>
            </a:endParaRPr>
          </a:p>
        </p:txBody>
      </p:sp>
      <p:sp>
        <p:nvSpPr>
          <p:cNvPr id="203" name="Google Shape;203;p16"/>
          <p:cNvSpPr txBox="1"/>
          <p:nvPr/>
        </p:nvSpPr>
        <p:spPr>
          <a:xfrm>
            <a:off x="6151825" y="1598833"/>
            <a:ext cx="1142400" cy="1230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i="1" lang="uk" sz="800">
                <a:solidFill>
                  <a:srgbClr val="2C1C01"/>
                </a:solidFill>
                <a:latin typeface="Merriweather"/>
                <a:ea typeface="Merriweather"/>
                <a:cs typeface="Merriweather"/>
                <a:sym typeface="Merriweather"/>
              </a:rPr>
              <a:t>— An industrialist</a:t>
            </a:r>
            <a:endParaRPr i="1" sz="800">
              <a:solidFill>
                <a:srgbClr val="2C1C01"/>
              </a:solidFill>
              <a:latin typeface="Merriweather Light"/>
              <a:ea typeface="Merriweather Light"/>
              <a:cs typeface="Merriweather Light"/>
              <a:sym typeface="Merriweather Light"/>
            </a:endParaRPr>
          </a:p>
        </p:txBody>
      </p:sp>
      <p:sp>
        <p:nvSpPr>
          <p:cNvPr id="204" name="Google Shape;204;p16"/>
          <p:cNvSpPr txBox="1"/>
          <p:nvPr/>
        </p:nvSpPr>
        <p:spPr>
          <a:xfrm>
            <a:off x="6151825" y="866094"/>
            <a:ext cx="1142400" cy="615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b="1" lang="uk" sz="1000">
                <a:solidFill>
                  <a:srgbClr val="2C1C01"/>
                </a:solidFill>
                <a:latin typeface="Merriweather"/>
                <a:ea typeface="Merriweather"/>
                <a:cs typeface="Merriweather"/>
                <a:sym typeface="Merriweather"/>
              </a:rPr>
              <a:t>"Every mile of track laid is a mile conquered for humanity."</a:t>
            </a:r>
            <a:endParaRPr b="1" sz="1000">
              <a:solidFill>
                <a:srgbClr val="2C1C01"/>
              </a:solidFill>
              <a:latin typeface="Merriweather"/>
              <a:ea typeface="Merriweather"/>
              <a:cs typeface="Merriweather"/>
              <a:sym typeface="Merriweather"/>
            </a:endParaRPr>
          </a:p>
        </p:txBody>
      </p:sp>
      <p:cxnSp>
        <p:nvCxnSpPr>
          <p:cNvPr id="205" name="Google Shape;205;p16"/>
          <p:cNvCxnSpPr/>
          <p:nvPr/>
        </p:nvCxnSpPr>
        <p:spPr>
          <a:xfrm>
            <a:off x="186375" y="3661325"/>
            <a:ext cx="7190400" cy="0"/>
          </a:xfrm>
          <a:prstGeom prst="straightConnector1">
            <a:avLst/>
          </a:prstGeom>
          <a:noFill/>
          <a:ln cap="flat" cmpd="sng" w="19050">
            <a:solidFill>
              <a:srgbClr val="2C1C01"/>
            </a:solidFill>
            <a:prstDash val="solid"/>
            <a:round/>
            <a:headEnd len="med" w="med" type="none"/>
            <a:tailEnd len="med" w="med" type="none"/>
          </a:ln>
        </p:spPr>
      </p:cxnSp>
      <p:sp>
        <p:nvSpPr>
          <p:cNvPr id="206" name="Google Shape;206;p16"/>
          <p:cNvSpPr txBox="1"/>
          <p:nvPr/>
        </p:nvSpPr>
        <p:spPr>
          <a:xfrm>
            <a:off x="180450" y="3459275"/>
            <a:ext cx="5721300" cy="92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Here is the vintage-style horizontal illustration of a steam locomotive in a decorative frame</a:t>
            </a:r>
            <a:endParaRPr i="1" sz="600">
              <a:solidFill>
                <a:srgbClr val="2C1C01"/>
              </a:solidFill>
              <a:latin typeface="Merriweather"/>
              <a:ea typeface="Merriweather"/>
              <a:cs typeface="Merriweather"/>
              <a:sym typeface="Merriweather"/>
            </a:endParaRPr>
          </a:p>
        </p:txBody>
      </p:sp>
      <p:sp>
        <p:nvSpPr>
          <p:cNvPr id="207" name="Google Shape;207;p16"/>
          <p:cNvSpPr txBox="1"/>
          <p:nvPr/>
        </p:nvSpPr>
        <p:spPr>
          <a:xfrm>
            <a:off x="183000" y="3845025"/>
            <a:ext cx="5779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300">
                <a:solidFill>
                  <a:srgbClr val="2C1C01"/>
                </a:solidFill>
                <a:latin typeface="Merriweather"/>
                <a:ea typeface="Merriweather"/>
                <a:cs typeface="Merriweather"/>
                <a:sym typeface="Merriweather"/>
              </a:rPr>
              <a:t>THE SPIRIT OF INNOVATION: RAILWAYS THE MAP OF CIVILIZATION</a:t>
            </a:r>
            <a:endParaRPr b="1" sz="1300">
              <a:solidFill>
                <a:srgbClr val="2C1C01"/>
              </a:solidFill>
              <a:latin typeface="Merriweather"/>
              <a:ea typeface="Merriweather"/>
              <a:cs typeface="Merriweather"/>
              <a:sym typeface="Merriweather"/>
            </a:endParaRPr>
          </a:p>
        </p:txBody>
      </p:sp>
      <p:sp>
        <p:nvSpPr>
          <p:cNvPr id="208" name="Google Shape;208;p16"/>
          <p:cNvSpPr txBox="1"/>
          <p:nvPr/>
        </p:nvSpPr>
        <p:spPr>
          <a:xfrm>
            <a:off x="184025" y="4129455"/>
            <a:ext cx="2767500" cy="12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 Tracks of Progress Spanning the Globe</a:t>
            </a:r>
            <a:endParaRPr i="1" sz="800">
              <a:solidFill>
                <a:srgbClr val="2C1C01"/>
              </a:solidFill>
              <a:latin typeface="Merriweather"/>
              <a:ea typeface="Merriweather"/>
              <a:cs typeface="Merriweather"/>
              <a:sym typeface="Merriweather"/>
            </a:endParaRPr>
          </a:p>
        </p:txBody>
      </p:sp>
      <p:grpSp>
        <p:nvGrpSpPr>
          <p:cNvPr id="209" name="Google Shape;209;p16"/>
          <p:cNvGrpSpPr/>
          <p:nvPr/>
        </p:nvGrpSpPr>
        <p:grpSpPr>
          <a:xfrm>
            <a:off x="180450" y="5248025"/>
            <a:ext cx="2767500" cy="2098500"/>
            <a:chOff x="180450" y="5248025"/>
            <a:chExt cx="2767500" cy="2098500"/>
          </a:xfrm>
        </p:grpSpPr>
        <p:sp>
          <p:nvSpPr>
            <p:cNvPr id="210" name="Google Shape;210;p16"/>
            <p:cNvSpPr/>
            <p:nvPr/>
          </p:nvSpPr>
          <p:spPr>
            <a:xfrm>
              <a:off x="180450" y="5248025"/>
              <a:ext cx="2767500" cy="2098500"/>
            </a:xfrm>
            <a:prstGeom prst="rect">
              <a:avLst/>
            </a:prstGeom>
            <a:noFill/>
            <a:ln cap="flat" cmpd="sng" w="19050">
              <a:solidFill>
                <a:srgbClr val="2C1C0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1" name="Google Shape;211;p16"/>
            <p:cNvPicPr preferRelativeResize="0"/>
            <p:nvPr/>
          </p:nvPicPr>
          <p:blipFill rotWithShape="1">
            <a:blip r:embed="rId5">
              <a:alphaModFix/>
            </a:blip>
            <a:srcRect b="15324" l="1610" r="1967" t="13031"/>
            <a:stretch/>
          </p:blipFill>
          <p:spPr>
            <a:xfrm>
              <a:off x="261000" y="5330075"/>
              <a:ext cx="2606400" cy="1934400"/>
            </a:xfrm>
            <a:prstGeom prst="rect">
              <a:avLst/>
            </a:prstGeom>
            <a:noFill/>
            <a:ln cap="flat" cmpd="sng" w="19050">
              <a:solidFill>
                <a:srgbClr val="2C1C01"/>
              </a:solidFill>
              <a:prstDash val="solid"/>
              <a:round/>
              <a:headEnd len="sm" w="sm" type="none"/>
              <a:tailEnd len="sm" w="sm" type="none"/>
            </a:ln>
          </p:spPr>
        </p:pic>
      </p:grpSp>
      <p:sp>
        <p:nvSpPr>
          <p:cNvPr id="212" name="Google Shape;212;p16"/>
          <p:cNvSpPr txBox="1"/>
          <p:nvPr/>
        </p:nvSpPr>
        <p:spPr>
          <a:xfrm>
            <a:off x="304950" y="7598963"/>
            <a:ext cx="39942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2C1C01"/>
                </a:solidFill>
                <a:latin typeface="Merriweather"/>
                <a:ea typeface="Merriweather"/>
                <a:cs typeface="Merriweather"/>
                <a:sym typeface="Merriweather"/>
              </a:rPr>
              <a:t>THE STEAMSHIP’S GLORY: CONNECTING CONTINENTS ACROSS THE WAVES</a:t>
            </a:r>
            <a:endParaRPr b="1" sz="1300">
              <a:solidFill>
                <a:srgbClr val="2C1C01"/>
              </a:solidFill>
              <a:latin typeface="Merriweather"/>
              <a:ea typeface="Merriweather"/>
              <a:cs typeface="Merriweather"/>
              <a:sym typeface="Merriweather"/>
            </a:endParaRPr>
          </a:p>
        </p:txBody>
      </p:sp>
      <p:sp>
        <p:nvSpPr>
          <p:cNvPr id="213" name="Google Shape;213;p16"/>
          <p:cNvSpPr txBox="1"/>
          <p:nvPr/>
        </p:nvSpPr>
        <p:spPr>
          <a:xfrm>
            <a:off x="918300" y="8130730"/>
            <a:ext cx="2767500" cy="1230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i="1" lang="uk" sz="800">
                <a:solidFill>
                  <a:srgbClr val="2C1C01"/>
                </a:solidFill>
                <a:latin typeface="Merriweather"/>
                <a:ea typeface="Merriweather"/>
                <a:cs typeface="Merriweather"/>
                <a:sym typeface="Merriweather"/>
              </a:rPr>
              <a:t>A Marvel of Modern Maritime Innovation</a:t>
            </a:r>
            <a:endParaRPr i="1" sz="800">
              <a:solidFill>
                <a:srgbClr val="2C1C01"/>
              </a:solidFill>
              <a:latin typeface="Merriweather"/>
              <a:ea typeface="Merriweather"/>
              <a:cs typeface="Merriweather"/>
              <a:sym typeface="Merriweather"/>
            </a:endParaRPr>
          </a:p>
        </p:txBody>
      </p:sp>
      <p:sp>
        <p:nvSpPr>
          <p:cNvPr id="214" name="Google Shape;214;p16"/>
          <p:cNvSpPr txBox="1"/>
          <p:nvPr/>
        </p:nvSpPr>
        <p:spPr>
          <a:xfrm>
            <a:off x="356100" y="8431600"/>
            <a:ext cx="3891900" cy="15063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steamship has become the heartbeat of global trade and travel, bridging the vast oceans that once separated continents. With their powerful engines and elegant designs, these vessels now dominate the seas, offering unparalleled speed and reliability compared to the sailing ships of old. The innovation of the steam engine has revolutionized not only commerce but also the lives of travelers. Passengers aboard these majestic vessels enjoy the comfort of spacious cabins, fine dining, and the company of fellow adventurers. Meanwhile, merchants rely on steamships to transport goods, from textiles to spices, with efficiency and precision.</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t/>
            </a:r>
            <a:endParaRPr sz="700">
              <a:solidFill>
                <a:srgbClr val="2C1C01"/>
              </a:solidFill>
              <a:latin typeface="Kalnia"/>
              <a:ea typeface="Kalnia"/>
              <a:cs typeface="Kalnia"/>
              <a:sym typeface="Kalnia"/>
            </a:endParaRPr>
          </a:p>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innovation of the steam engine has revolutionized not only commerce but also the lives of travelers. Passengers aboard these majestic vessels enjoy the comfort of spacious cabins, </a:t>
            </a:r>
            <a:endParaRPr sz="700">
              <a:solidFill>
                <a:srgbClr val="2C1C01"/>
              </a:solidFill>
              <a:latin typeface="Kalnia"/>
              <a:ea typeface="Kalnia"/>
              <a:cs typeface="Kalnia"/>
              <a:sym typeface="Kalnia"/>
            </a:endParaRPr>
          </a:p>
        </p:txBody>
      </p:sp>
      <p:sp>
        <p:nvSpPr>
          <p:cNvPr id="215" name="Google Shape;215;p16"/>
          <p:cNvSpPr txBox="1"/>
          <p:nvPr/>
        </p:nvSpPr>
        <p:spPr>
          <a:xfrm>
            <a:off x="6084325" y="6409293"/>
            <a:ext cx="1292400" cy="12519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0"/>
              </a:spcBef>
              <a:spcAft>
                <a:spcPts val="0"/>
              </a:spcAft>
              <a:buNone/>
            </a:pPr>
            <a:r>
              <a:rPr lang="uk" sz="700">
                <a:solidFill>
                  <a:srgbClr val="2C1C01"/>
                </a:solidFill>
                <a:latin typeface="Kalnia"/>
                <a:ea typeface="Kalnia"/>
                <a:cs typeface="Kalnia"/>
                <a:sym typeface="Kalnia"/>
              </a:rPr>
              <a:t> The life of a ship’s captain is one of immense responsibility and endless adventure. Standing at the helm of a grand vessel, the captain is both a leader and a navigator, entrusted with the safety of the crew and passengers, as well as the success of the voyage.</a:t>
            </a:r>
            <a:endParaRPr sz="700">
              <a:solidFill>
                <a:srgbClr val="2C1C01"/>
              </a:solidFill>
              <a:latin typeface="Kalnia"/>
              <a:ea typeface="Kalnia"/>
              <a:cs typeface="Kalnia"/>
              <a:sym typeface="Kalnia"/>
            </a:endParaRPr>
          </a:p>
        </p:txBody>
      </p:sp>
      <p:sp>
        <p:nvSpPr>
          <p:cNvPr id="216" name="Google Shape;216;p16"/>
          <p:cNvSpPr txBox="1"/>
          <p:nvPr/>
        </p:nvSpPr>
        <p:spPr>
          <a:xfrm>
            <a:off x="6086725" y="5603380"/>
            <a:ext cx="1292400" cy="648300"/>
          </a:xfrm>
          <a:prstGeom prst="rect">
            <a:avLst/>
          </a:prstGeom>
          <a:noFill/>
          <a:ln>
            <a:noFill/>
          </a:ln>
        </p:spPr>
        <p:txBody>
          <a:bodyPr anchorCtr="0" anchor="t" bIns="0" lIns="0" spcFirstLastPara="1" rIns="0" wrap="square" tIns="0">
            <a:spAutoFit/>
          </a:bodyPr>
          <a:lstStyle/>
          <a:p>
            <a:pPr indent="0" lvl="0" marL="0" rtl="0" algn="ctr">
              <a:lnSpc>
                <a:spcPct val="112000"/>
              </a:lnSpc>
              <a:spcBef>
                <a:spcPts val="0"/>
              </a:spcBef>
              <a:spcAft>
                <a:spcPts val="0"/>
              </a:spcAft>
              <a:buNone/>
            </a:pPr>
            <a:r>
              <a:rPr b="1" lang="uk" sz="1300">
                <a:solidFill>
                  <a:srgbClr val="2C1C01"/>
                </a:solidFill>
                <a:latin typeface="Merriweather"/>
                <a:ea typeface="Merriweather"/>
                <a:cs typeface="Merriweather"/>
                <a:sym typeface="Merriweather"/>
              </a:rPr>
              <a:t>THE CAPTAIN’S HELM</a:t>
            </a:r>
            <a:endParaRPr b="1" sz="1300">
              <a:solidFill>
                <a:srgbClr val="2C1C01"/>
              </a:solidFill>
              <a:latin typeface="Merriweather"/>
              <a:ea typeface="Merriweather"/>
              <a:cs typeface="Merriweather"/>
              <a:sym typeface="Merriweather"/>
            </a:endParaRPr>
          </a:p>
        </p:txBody>
      </p:sp>
      <p:sp>
        <p:nvSpPr>
          <p:cNvPr id="217" name="Google Shape;217;p16"/>
          <p:cNvSpPr txBox="1"/>
          <p:nvPr/>
        </p:nvSpPr>
        <p:spPr>
          <a:xfrm>
            <a:off x="6084325" y="5386761"/>
            <a:ext cx="1292400" cy="92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Illustrator: Eleanor Harding</a:t>
            </a:r>
            <a:endParaRPr i="1" sz="600">
              <a:solidFill>
                <a:srgbClr val="2C1C01"/>
              </a:solidFill>
              <a:latin typeface="Merriweather"/>
              <a:ea typeface="Merriweather"/>
              <a:cs typeface="Merriweather"/>
              <a:sym typeface="Merriweather"/>
            </a:endParaRPr>
          </a:p>
        </p:txBody>
      </p:sp>
      <p:pic>
        <p:nvPicPr>
          <p:cNvPr id="218" name="Google Shape;218;p16"/>
          <p:cNvPicPr preferRelativeResize="0"/>
          <p:nvPr/>
        </p:nvPicPr>
        <p:blipFill rotWithShape="1">
          <a:blip r:embed="rId6">
            <a:alphaModFix/>
          </a:blip>
          <a:srcRect b="2584" l="7945" r="7971" t="4461"/>
          <a:stretch/>
        </p:blipFill>
        <p:spPr>
          <a:xfrm>
            <a:off x="6095050" y="3875950"/>
            <a:ext cx="1275750" cy="1413150"/>
          </a:xfrm>
          <a:prstGeom prst="rect">
            <a:avLst/>
          </a:prstGeom>
          <a:noFill/>
          <a:ln cap="flat" cmpd="sng" w="19050">
            <a:solidFill>
              <a:srgbClr val="2C1C01"/>
            </a:solidFill>
            <a:prstDash val="solid"/>
            <a:round/>
            <a:headEnd len="sm" w="sm" type="none"/>
            <a:tailEnd len="sm" w="sm" type="none"/>
          </a:ln>
        </p:spPr>
      </p:pic>
      <p:pic>
        <p:nvPicPr>
          <p:cNvPr id="219" name="Google Shape;219;p16"/>
          <p:cNvPicPr preferRelativeResize="0"/>
          <p:nvPr/>
        </p:nvPicPr>
        <p:blipFill rotWithShape="1">
          <a:blip r:embed="rId7">
            <a:alphaModFix/>
          </a:blip>
          <a:srcRect b="15972" l="17864" r="17876" t="6718"/>
          <a:stretch/>
        </p:blipFill>
        <p:spPr>
          <a:xfrm>
            <a:off x="4609250" y="7907250"/>
            <a:ext cx="2767499" cy="1901200"/>
          </a:xfrm>
          <a:prstGeom prst="rect">
            <a:avLst/>
          </a:prstGeom>
          <a:noFill/>
          <a:ln cap="flat" cmpd="sng" w="19050">
            <a:solidFill>
              <a:srgbClr val="2C1C01"/>
            </a:solidFill>
            <a:prstDash val="solid"/>
            <a:round/>
            <a:headEnd len="sm" w="sm" type="none"/>
            <a:tailEnd len="sm" w="sm" type="none"/>
          </a:ln>
        </p:spPr>
      </p:pic>
      <p:sp>
        <p:nvSpPr>
          <p:cNvPr id="220" name="Google Shape;220;p16"/>
          <p:cNvSpPr txBox="1"/>
          <p:nvPr/>
        </p:nvSpPr>
        <p:spPr>
          <a:xfrm>
            <a:off x="4609225" y="9888575"/>
            <a:ext cx="2767500" cy="184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The world grows smaller with each voyage across the </a:t>
            </a:r>
            <a:endParaRPr i="1" sz="600">
              <a:solidFill>
                <a:srgbClr val="2C1C01"/>
              </a:solidFill>
              <a:latin typeface="Merriweather"/>
              <a:ea typeface="Merriweather"/>
              <a:cs typeface="Merriweather"/>
              <a:sym typeface="Merriweather"/>
            </a:endParaRPr>
          </a:p>
          <a:p>
            <a:pPr indent="0" lvl="0" marL="0" rtl="0" algn="ctr">
              <a:lnSpc>
                <a:spcPct val="100000"/>
              </a:lnSpc>
              <a:spcBef>
                <a:spcPts val="0"/>
              </a:spcBef>
              <a:spcAft>
                <a:spcPts val="0"/>
              </a:spcAft>
              <a:buNone/>
            </a:pPr>
            <a:r>
              <a:rPr i="1" lang="uk" sz="600">
                <a:solidFill>
                  <a:srgbClr val="2C1C01"/>
                </a:solidFill>
                <a:latin typeface="Merriweather"/>
                <a:ea typeface="Merriweather"/>
                <a:cs typeface="Merriweather"/>
                <a:sym typeface="Merriweather"/>
              </a:rPr>
              <a:t>seas.</a:t>
            </a:r>
            <a:endParaRPr i="1" sz="600">
              <a:solidFill>
                <a:srgbClr val="2C1C01"/>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