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EB Garamond"/>
      <p:regular r:id="rId10"/>
      <p:bold r:id="rId11"/>
      <p:italic r:id="rId12"/>
      <p:boldItalic r:id="rId13"/>
    </p:embeddedFont>
    <p:embeddedFont>
      <p:font typeface="Quicksan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191">
          <p15:clr>
            <a:srgbClr val="747775"/>
          </p15:clr>
        </p15:guide>
        <p15:guide id="2" pos="1531">
          <p15:clr>
            <a:srgbClr val="747775"/>
          </p15:clr>
        </p15:guide>
        <p15:guide id="3" pos="1361">
          <p15:clr>
            <a:srgbClr val="747775"/>
          </p15:clr>
        </p15:guide>
        <p15:guide id="4" orient="horz" pos="1157">
          <p15:clr>
            <a:srgbClr val="747775"/>
          </p15:clr>
        </p15:guide>
        <p15:guide id="5" orient="horz" pos="2665">
          <p15:clr>
            <a:srgbClr val="747775"/>
          </p15:clr>
        </p15:guide>
        <p15:guide id="6" orient="horz" pos="699">
          <p15:clr>
            <a:srgbClr val="747775"/>
          </p15:clr>
        </p15:guide>
        <p15:guide id="7" orient="horz" pos="57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91"/>
        <p:guide pos="1531"/>
        <p:guide pos="1361"/>
        <p:guide pos="1157" orient="horz"/>
        <p:guide pos="2665" orient="horz"/>
        <p:guide pos="699" orient="horz"/>
        <p:guide pos="576"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EBGaramond-bold.fntdata"/><Relationship Id="rId10" Type="http://schemas.openxmlformats.org/officeDocument/2006/relationships/font" Target="fonts/EBGaramond-regular.fntdata"/><Relationship Id="rId13" Type="http://schemas.openxmlformats.org/officeDocument/2006/relationships/font" Target="fonts/EBGaramond-boldItalic.fntdata"/><Relationship Id="rId12" Type="http://schemas.openxmlformats.org/officeDocument/2006/relationships/font" Target="fonts/EBGaramon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Quicksand-bold.fntdata"/><Relationship Id="rId14" Type="http://schemas.openxmlformats.org/officeDocument/2006/relationships/font" Target="fonts/Quicksan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956ff9723f_0_6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956ff9723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956ff9723f_0_15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956ff9723f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956ff9723f_0_19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956ff9723f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617017" y="471484"/>
            <a:ext cx="1272975" cy="919545"/>
          </a:xfrm>
          <a:prstGeom prst="rect">
            <a:avLst/>
          </a:prstGeom>
          <a:noFill/>
          <a:ln>
            <a:noFill/>
          </a:ln>
        </p:spPr>
      </p:pic>
      <p:grpSp>
        <p:nvGrpSpPr>
          <p:cNvPr id="55" name="Google Shape;55;p13"/>
          <p:cNvGrpSpPr/>
          <p:nvPr/>
        </p:nvGrpSpPr>
        <p:grpSpPr>
          <a:xfrm>
            <a:off x="2430004" y="471477"/>
            <a:ext cx="4782900" cy="927250"/>
            <a:chOff x="2430004" y="454468"/>
            <a:chExt cx="4782900" cy="927250"/>
          </a:xfrm>
        </p:grpSpPr>
        <p:sp>
          <p:nvSpPr>
            <p:cNvPr id="56" name="Google Shape;56;p13"/>
            <p:cNvSpPr txBox="1"/>
            <p:nvPr/>
          </p:nvSpPr>
          <p:spPr>
            <a:xfrm>
              <a:off x="2430004" y="454468"/>
              <a:ext cx="47829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600">
                  <a:latin typeface="EB Garamond"/>
                  <a:ea typeface="EB Garamond"/>
                  <a:cs typeface="EB Garamond"/>
                  <a:sym typeface="EB Garamond"/>
                </a:rPr>
                <a:t>ISABELLA  JOHNSON</a:t>
              </a:r>
              <a:endParaRPr sz="3600">
                <a:latin typeface="EB Garamond"/>
                <a:ea typeface="EB Garamond"/>
                <a:cs typeface="EB Garamond"/>
                <a:sym typeface="EB Garamond"/>
              </a:endParaRPr>
            </a:p>
          </p:txBody>
        </p:sp>
        <p:sp>
          <p:nvSpPr>
            <p:cNvPr id="57" name="Google Shape;57;p13"/>
            <p:cNvSpPr txBox="1"/>
            <p:nvPr/>
          </p:nvSpPr>
          <p:spPr>
            <a:xfrm>
              <a:off x="2430004" y="1058618"/>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Registered Nurse</a:t>
              </a:r>
              <a:endParaRPr sz="2100">
                <a:latin typeface="Quicksand"/>
                <a:ea typeface="Quicksand"/>
                <a:cs typeface="Quicksand"/>
                <a:sym typeface="Quicksand"/>
              </a:endParaRPr>
            </a:p>
          </p:txBody>
        </p:sp>
      </p:grpSp>
      <p:cxnSp>
        <p:nvCxnSpPr>
          <p:cNvPr id="58" name="Google Shape;58;p13"/>
          <p:cNvCxnSpPr/>
          <p:nvPr/>
        </p:nvCxnSpPr>
        <p:spPr>
          <a:xfrm>
            <a:off x="0" y="1860784"/>
            <a:ext cx="7565700" cy="0"/>
          </a:xfrm>
          <a:prstGeom prst="straightConnector1">
            <a:avLst/>
          </a:prstGeom>
          <a:noFill/>
          <a:ln cap="flat" cmpd="sng" w="9525">
            <a:solidFill>
              <a:srgbClr val="AFC9D8"/>
            </a:solidFill>
            <a:prstDash val="solid"/>
            <a:round/>
            <a:headEnd len="med" w="med" type="none"/>
            <a:tailEnd len="med" w="med" type="none"/>
          </a:ln>
        </p:spPr>
      </p:cxnSp>
      <p:sp>
        <p:nvSpPr>
          <p:cNvPr id="59" name="Google Shape;59;p13"/>
          <p:cNvSpPr txBox="1"/>
          <p:nvPr/>
        </p:nvSpPr>
        <p:spPr>
          <a:xfrm>
            <a:off x="2421537" y="2158752"/>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Professional Summary:</a:t>
            </a:r>
            <a:endParaRPr sz="2100">
              <a:latin typeface="Quicksand"/>
              <a:ea typeface="Quicksand"/>
              <a:cs typeface="Quicksand"/>
              <a:sym typeface="Quicksand"/>
            </a:endParaRPr>
          </a:p>
        </p:txBody>
      </p:sp>
      <p:sp>
        <p:nvSpPr>
          <p:cNvPr id="60" name="Google Shape;60;p13"/>
          <p:cNvSpPr txBox="1"/>
          <p:nvPr/>
        </p:nvSpPr>
        <p:spPr>
          <a:xfrm>
            <a:off x="176902" y="2158759"/>
            <a:ext cx="1713000" cy="323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2100">
                <a:latin typeface="Quicksand"/>
                <a:ea typeface="Quicksand"/>
                <a:cs typeface="Quicksand"/>
                <a:sym typeface="Quicksand"/>
              </a:rPr>
              <a:t>Contact:</a:t>
            </a:r>
            <a:endParaRPr sz="2100">
              <a:latin typeface="Quicksand"/>
              <a:ea typeface="Quicksand"/>
              <a:cs typeface="Quicksand"/>
              <a:sym typeface="Quicksand"/>
            </a:endParaRPr>
          </a:p>
        </p:txBody>
      </p:sp>
      <p:sp>
        <p:nvSpPr>
          <p:cNvPr id="61" name="Google Shape;61;p13"/>
          <p:cNvSpPr txBox="1"/>
          <p:nvPr/>
        </p:nvSpPr>
        <p:spPr>
          <a:xfrm>
            <a:off x="2430004" y="2635005"/>
            <a:ext cx="4782900" cy="1337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100">
                <a:latin typeface="Quicksand"/>
                <a:ea typeface="Quicksand"/>
                <a:cs typeface="Quicksand"/>
                <a:sym typeface="Quicksand"/>
              </a:rPr>
              <a:t>Compassionate and dedicated Registered Nurse with 7 years of experience in providing exceptional patient care in various</a:t>
            </a:r>
            <a:endParaRPr sz="1100">
              <a:latin typeface="Quicksand"/>
              <a:ea typeface="Quicksand"/>
              <a:cs typeface="Quicksand"/>
              <a:sym typeface="Quicksand"/>
            </a:endParaRPr>
          </a:p>
          <a:p>
            <a:pPr indent="0" lvl="0" marL="0" rtl="0" algn="l">
              <a:lnSpc>
                <a:spcPct val="115000"/>
              </a:lnSpc>
              <a:spcBef>
                <a:spcPts val="0"/>
              </a:spcBef>
              <a:spcAft>
                <a:spcPts val="0"/>
              </a:spcAft>
              <a:buClr>
                <a:schemeClr val="dk1"/>
              </a:buClr>
              <a:buSzPts val="1100"/>
              <a:buFont typeface="Arial"/>
              <a:buNone/>
            </a:pPr>
            <a:r>
              <a:rPr lang="ru" sz="1100">
                <a:latin typeface="Quicksand"/>
                <a:ea typeface="Quicksand"/>
                <a:cs typeface="Quicksand"/>
                <a:sym typeface="Quicksand"/>
              </a:rPr>
              <a:t>healthcare settings. Skilled in conducting comprehensive patient assessments, developing and implementing effective care plans, and ensuring the highest standards of nursing practice. Adept at fostering strong relationships with patients, families, and interdisciplinary</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healthcare teams.</a:t>
            </a:r>
            <a:endParaRPr sz="1100">
              <a:latin typeface="Quicksand"/>
              <a:ea typeface="Quicksand"/>
              <a:cs typeface="Quicksand"/>
              <a:sym typeface="Quicksand"/>
            </a:endParaRPr>
          </a:p>
        </p:txBody>
      </p:sp>
      <p:grpSp>
        <p:nvGrpSpPr>
          <p:cNvPr id="62" name="Google Shape;62;p13"/>
          <p:cNvGrpSpPr/>
          <p:nvPr/>
        </p:nvGrpSpPr>
        <p:grpSpPr>
          <a:xfrm>
            <a:off x="149677" y="2635009"/>
            <a:ext cx="1740300" cy="1325761"/>
            <a:chOff x="149677" y="2541800"/>
            <a:chExt cx="1740300" cy="1325761"/>
          </a:xfrm>
        </p:grpSpPr>
        <p:sp>
          <p:nvSpPr>
            <p:cNvPr id="63" name="Google Shape;63;p13"/>
            <p:cNvSpPr txBox="1"/>
            <p:nvPr/>
          </p:nvSpPr>
          <p:spPr>
            <a:xfrm>
              <a:off x="149677" y="25418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 Main Street, Anytown 12</a:t>
              </a:r>
              <a:endParaRPr sz="1100">
                <a:latin typeface="Quicksand"/>
                <a:ea typeface="Quicksand"/>
                <a:cs typeface="Quicksand"/>
                <a:sym typeface="Quicksand"/>
              </a:endParaRPr>
            </a:p>
          </p:txBody>
        </p:sp>
        <p:sp>
          <p:nvSpPr>
            <p:cNvPr id="64" name="Google Shape;64;p13"/>
            <p:cNvSpPr txBox="1"/>
            <p:nvPr/>
          </p:nvSpPr>
          <p:spPr>
            <a:xfrm>
              <a:off x="149677" y="29296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(123) 456-7890</a:t>
              </a:r>
              <a:endParaRPr sz="1100">
                <a:latin typeface="Quicksand"/>
                <a:ea typeface="Quicksand"/>
                <a:cs typeface="Quicksand"/>
                <a:sym typeface="Quicksand"/>
              </a:endParaRPr>
            </a:p>
          </p:txBody>
        </p:sp>
        <p:sp>
          <p:nvSpPr>
            <p:cNvPr id="65" name="Google Shape;65;p13"/>
            <p:cNvSpPr txBox="1"/>
            <p:nvPr/>
          </p:nvSpPr>
          <p:spPr>
            <a:xfrm>
              <a:off x="149677" y="33174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isabellaj@email.com</a:t>
              </a:r>
              <a:endParaRPr sz="1100">
                <a:latin typeface="Quicksand"/>
                <a:ea typeface="Quicksand"/>
                <a:cs typeface="Quicksand"/>
                <a:sym typeface="Quicksand"/>
              </a:endParaRPr>
            </a:p>
          </p:txBody>
        </p:sp>
        <p:sp>
          <p:nvSpPr>
            <p:cNvPr id="66" name="Google Shape;66;p13"/>
            <p:cNvSpPr txBox="1"/>
            <p:nvPr/>
          </p:nvSpPr>
          <p:spPr>
            <a:xfrm>
              <a:off x="149677" y="3698361"/>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www.isabellaj.com</a:t>
              </a:r>
              <a:endParaRPr sz="1100">
                <a:latin typeface="Quicksand"/>
                <a:ea typeface="Quicksand"/>
                <a:cs typeface="Quicksand"/>
                <a:sym typeface="Quicksand"/>
              </a:endParaRPr>
            </a:p>
          </p:txBody>
        </p:sp>
      </p:grpSp>
      <p:cxnSp>
        <p:nvCxnSpPr>
          <p:cNvPr id="67" name="Google Shape;67;p13"/>
          <p:cNvCxnSpPr/>
          <p:nvPr/>
        </p:nvCxnSpPr>
        <p:spPr>
          <a:xfrm>
            <a:off x="0" y="4399409"/>
            <a:ext cx="7565700" cy="0"/>
          </a:xfrm>
          <a:prstGeom prst="straightConnector1">
            <a:avLst/>
          </a:prstGeom>
          <a:noFill/>
          <a:ln cap="flat" cmpd="sng" w="9525">
            <a:solidFill>
              <a:srgbClr val="AFC9D8"/>
            </a:solidFill>
            <a:prstDash val="solid"/>
            <a:round/>
            <a:headEnd len="med" w="med" type="none"/>
            <a:tailEnd len="med" w="med" type="none"/>
          </a:ln>
        </p:spPr>
      </p:cxnSp>
      <p:cxnSp>
        <p:nvCxnSpPr>
          <p:cNvPr id="68" name="Google Shape;68;p13"/>
          <p:cNvCxnSpPr/>
          <p:nvPr/>
        </p:nvCxnSpPr>
        <p:spPr>
          <a:xfrm>
            <a:off x="2177150" y="1853977"/>
            <a:ext cx="0" cy="8028300"/>
          </a:xfrm>
          <a:prstGeom prst="straightConnector1">
            <a:avLst/>
          </a:prstGeom>
          <a:noFill/>
          <a:ln cap="flat" cmpd="sng" w="9525">
            <a:solidFill>
              <a:srgbClr val="AFC9D8"/>
            </a:solidFill>
            <a:prstDash val="solid"/>
            <a:round/>
            <a:headEnd len="med" w="med" type="none"/>
            <a:tailEnd len="med" w="med" type="none"/>
          </a:ln>
        </p:spPr>
      </p:cxnSp>
      <p:sp>
        <p:nvSpPr>
          <p:cNvPr id="69" name="Google Shape;69;p13"/>
          <p:cNvSpPr txBox="1"/>
          <p:nvPr/>
        </p:nvSpPr>
        <p:spPr>
          <a:xfrm>
            <a:off x="2421537" y="4677823"/>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Education:</a:t>
            </a:r>
            <a:endParaRPr sz="2100">
              <a:latin typeface="Quicksand"/>
              <a:ea typeface="Quicksand"/>
              <a:cs typeface="Quicksand"/>
              <a:sym typeface="Quicksand"/>
            </a:endParaRPr>
          </a:p>
        </p:txBody>
      </p:sp>
      <p:sp>
        <p:nvSpPr>
          <p:cNvPr id="70" name="Google Shape;70;p13"/>
          <p:cNvSpPr txBox="1"/>
          <p:nvPr/>
        </p:nvSpPr>
        <p:spPr>
          <a:xfrm>
            <a:off x="176902" y="4677830"/>
            <a:ext cx="1713000" cy="323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2100">
                <a:latin typeface="Quicksand"/>
                <a:ea typeface="Quicksand"/>
                <a:cs typeface="Quicksand"/>
                <a:sym typeface="Quicksand"/>
              </a:rPr>
              <a:t>Skills:</a:t>
            </a:r>
            <a:endParaRPr sz="2100">
              <a:latin typeface="Quicksand"/>
              <a:ea typeface="Quicksand"/>
              <a:cs typeface="Quicksand"/>
              <a:sym typeface="Quicksand"/>
            </a:endParaRPr>
          </a:p>
        </p:txBody>
      </p:sp>
      <p:sp>
        <p:nvSpPr>
          <p:cNvPr id="71" name="Google Shape;71;p13"/>
          <p:cNvSpPr txBox="1"/>
          <p:nvPr/>
        </p:nvSpPr>
        <p:spPr>
          <a:xfrm>
            <a:off x="2430004" y="5154077"/>
            <a:ext cx="47829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Bachelor of Science in Nursing </a:t>
            </a:r>
            <a:r>
              <a:rPr lang="ru" sz="1100">
                <a:latin typeface="Quicksand"/>
                <a:ea typeface="Quicksand"/>
                <a:cs typeface="Quicksand"/>
                <a:sym typeface="Quicksand"/>
              </a:rPr>
              <a:t>(BSN)</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University of Anytown, Anytown, USA, 2015</a:t>
            </a:r>
            <a:endParaRPr sz="1100">
              <a:latin typeface="Quicksand"/>
              <a:ea typeface="Quicksand"/>
              <a:cs typeface="Quicksand"/>
              <a:sym typeface="Quicksand"/>
            </a:endParaRPr>
          </a:p>
        </p:txBody>
      </p:sp>
      <p:sp>
        <p:nvSpPr>
          <p:cNvPr id="72" name="Google Shape;72;p13"/>
          <p:cNvSpPr txBox="1"/>
          <p:nvPr/>
        </p:nvSpPr>
        <p:spPr>
          <a:xfrm>
            <a:off x="2430004" y="5752802"/>
            <a:ext cx="4782900" cy="1143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Licenses and Certifications:</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Registered Nurse (RN) License, State of Anytown, License No. 12345, Expiration Date: 12/31/2024</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Basic Life Support (BLS) Certification, American Heart Association</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Advanced Cardiovascular Life Support (ACLS) Certification, American Heart Association</a:t>
            </a:r>
            <a:endParaRPr sz="1100">
              <a:latin typeface="Quicksand"/>
              <a:ea typeface="Quicksand"/>
              <a:cs typeface="Quicksand"/>
              <a:sym typeface="Quicksand"/>
            </a:endParaRPr>
          </a:p>
        </p:txBody>
      </p:sp>
      <p:grpSp>
        <p:nvGrpSpPr>
          <p:cNvPr id="73" name="Google Shape;73;p13"/>
          <p:cNvGrpSpPr/>
          <p:nvPr/>
        </p:nvGrpSpPr>
        <p:grpSpPr>
          <a:xfrm>
            <a:off x="149677" y="5154080"/>
            <a:ext cx="1740300" cy="4122386"/>
            <a:chOff x="149677" y="4908471"/>
            <a:chExt cx="1740300" cy="4122386"/>
          </a:xfrm>
        </p:grpSpPr>
        <p:sp>
          <p:nvSpPr>
            <p:cNvPr id="74" name="Google Shape;74;p13"/>
            <p:cNvSpPr txBox="1"/>
            <p:nvPr/>
          </p:nvSpPr>
          <p:spPr>
            <a:xfrm>
              <a:off x="149677" y="4908471"/>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Patient Assessment and Care Planning</a:t>
              </a:r>
              <a:endParaRPr sz="1100">
                <a:latin typeface="Quicksand"/>
                <a:ea typeface="Quicksand"/>
                <a:cs typeface="Quicksand"/>
                <a:sym typeface="Quicksand"/>
              </a:endParaRPr>
            </a:p>
          </p:txBody>
        </p:sp>
        <p:sp>
          <p:nvSpPr>
            <p:cNvPr id="75" name="Google Shape;75;p13"/>
            <p:cNvSpPr txBox="1"/>
            <p:nvPr/>
          </p:nvSpPr>
          <p:spPr>
            <a:xfrm>
              <a:off x="149677" y="5501027"/>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Medication Administration</a:t>
              </a:r>
              <a:endParaRPr sz="1100">
                <a:latin typeface="Quicksand"/>
                <a:ea typeface="Quicksand"/>
                <a:cs typeface="Quicksand"/>
                <a:sym typeface="Quicksand"/>
              </a:endParaRPr>
            </a:p>
          </p:txBody>
        </p:sp>
        <p:sp>
          <p:nvSpPr>
            <p:cNvPr id="76" name="Google Shape;76;p13"/>
            <p:cNvSpPr txBox="1"/>
            <p:nvPr/>
          </p:nvSpPr>
          <p:spPr>
            <a:xfrm>
              <a:off x="149677" y="5898882"/>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Electronic Health Records (EHR) Management</a:t>
              </a:r>
              <a:endParaRPr sz="1100">
                <a:latin typeface="Quicksand"/>
                <a:ea typeface="Quicksand"/>
                <a:cs typeface="Quicksand"/>
                <a:sym typeface="Quicksand"/>
              </a:endParaRPr>
            </a:p>
          </p:txBody>
        </p:sp>
        <p:sp>
          <p:nvSpPr>
            <p:cNvPr id="77" name="Google Shape;77;p13"/>
            <p:cNvSpPr txBox="1"/>
            <p:nvPr/>
          </p:nvSpPr>
          <p:spPr>
            <a:xfrm>
              <a:off x="149677" y="6491437"/>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Interdisciplinary Team Collaboration</a:t>
              </a:r>
              <a:endParaRPr sz="1100">
                <a:latin typeface="Quicksand"/>
                <a:ea typeface="Quicksand"/>
                <a:cs typeface="Quicksand"/>
                <a:sym typeface="Quicksand"/>
              </a:endParaRPr>
            </a:p>
          </p:txBody>
        </p:sp>
        <p:sp>
          <p:nvSpPr>
            <p:cNvPr id="78" name="Google Shape;78;p13"/>
            <p:cNvSpPr txBox="1"/>
            <p:nvPr/>
          </p:nvSpPr>
          <p:spPr>
            <a:xfrm>
              <a:off x="149677" y="7083992"/>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Critical Thinking and Problem-Solving</a:t>
              </a:r>
              <a:endParaRPr sz="1100">
                <a:latin typeface="Quicksand"/>
                <a:ea typeface="Quicksand"/>
                <a:cs typeface="Quicksand"/>
                <a:sym typeface="Quicksand"/>
              </a:endParaRPr>
            </a:p>
          </p:txBody>
        </p:sp>
        <p:sp>
          <p:nvSpPr>
            <p:cNvPr id="79" name="Google Shape;79;p13"/>
            <p:cNvSpPr txBox="1"/>
            <p:nvPr/>
          </p:nvSpPr>
          <p:spPr>
            <a:xfrm>
              <a:off x="149677" y="7676547"/>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Strong Communication</a:t>
              </a:r>
              <a:endParaRPr sz="1100">
                <a:latin typeface="Quicksand"/>
                <a:ea typeface="Quicksand"/>
                <a:cs typeface="Quicksand"/>
                <a:sym typeface="Quicksand"/>
              </a:endParaRPr>
            </a:p>
            <a:p>
              <a:pPr indent="0" lvl="0" marL="0" rtl="0" algn="r">
                <a:lnSpc>
                  <a:spcPct val="115000"/>
                </a:lnSpc>
                <a:spcBef>
                  <a:spcPts val="0"/>
                </a:spcBef>
                <a:spcAft>
                  <a:spcPts val="0"/>
                </a:spcAft>
                <a:buNone/>
              </a:pPr>
              <a:r>
                <a:rPr lang="ru" sz="1100">
                  <a:latin typeface="Quicksand"/>
                  <a:ea typeface="Quicksand"/>
                  <a:cs typeface="Quicksand"/>
                  <a:sym typeface="Quicksand"/>
                </a:rPr>
                <a:t>and Interpersonal Skills</a:t>
              </a:r>
              <a:endParaRPr sz="1100">
                <a:latin typeface="Quicksand"/>
                <a:ea typeface="Quicksand"/>
                <a:cs typeface="Quicksand"/>
                <a:sym typeface="Quicksand"/>
              </a:endParaRPr>
            </a:p>
          </p:txBody>
        </p:sp>
        <p:sp>
          <p:nvSpPr>
            <p:cNvPr id="80" name="Google Shape;80;p13"/>
            <p:cNvSpPr txBox="1"/>
            <p:nvPr/>
          </p:nvSpPr>
          <p:spPr>
            <a:xfrm>
              <a:off x="149677" y="8269102"/>
              <a:ext cx="1740300" cy="363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Compassion and</a:t>
              </a:r>
              <a:endParaRPr sz="1100">
                <a:latin typeface="Quicksand"/>
                <a:ea typeface="Quicksand"/>
                <a:cs typeface="Quicksand"/>
                <a:sym typeface="Quicksand"/>
              </a:endParaRPr>
            </a:p>
            <a:p>
              <a:pPr indent="0" lvl="0" marL="0" rtl="0" algn="r">
                <a:lnSpc>
                  <a:spcPct val="115000"/>
                </a:lnSpc>
                <a:spcBef>
                  <a:spcPts val="0"/>
                </a:spcBef>
                <a:spcAft>
                  <a:spcPts val="0"/>
                </a:spcAft>
                <a:buNone/>
              </a:pPr>
              <a:r>
                <a:rPr lang="ru" sz="1100">
                  <a:latin typeface="Quicksand"/>
                  <a:ea typeface="Quicksand"/>
                  <a:cs typeface="Quicksand"/>
                  <a:sym typeface="Quicksand"/>
                </a:rPr>
                <a:t>Empathy</a:t>
              </a:r>
              <a:endParaRPr sz="1100">
                <a:latin typeface="Quicksand"/>
                <a:ea typeface="Quicksand"/>
                <a:cs typeface="Quicksand"/>
                <a:sym typeface="Quicksand"/>
              </a:endParaRPr>
            </a:p>
          </p:txBody>
        </p:sp>
        <p:sp>
          <p:nvSpPr>
            <p:cNvPr id="81" name="Google Shape;81;p13"/>
            <p:cNvSpPr txBox="1"/>
            <p:nvPr/>
          </p:nvSpPr>
          <p:spPr>
            <a:xfrm>
              <a:off x="149677" y="8861657"/>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Attention to Detail</a:t>
              </a:r>
              <a:endParaRPr sz="1100">
                <a:latin typeface="Quicksand"/>
                <a:ea typeface="Quicksand"/>
                <a:cs typeface="Quicksand"/>
                <a:sym typeface="Quicksand"/>
              </a:endParaRPr>
            </a:p>
          </p:txBody>
        </p:sp>
      </p:grpSp>
      <p:sp>
        <p:nvSpPr>
          <p:cNvPr id="82" name="Google Shape;82;p13"/>
          <p:cNvSpPr txBox="1"/>
          <p:nvPr/>
        </p:nvSpPr>
        <p:spPr>
          <a:xfrm>
            <a:off x="2421537" y="7044498"/>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Professional Experience:</a:t>
            </a:r>
            <a:endParaRPr sz="2100">
              <a:latin typeface="Quicksand"/>
              <a:ea typeface="Quicksand"/>
              <a:cs typeface="Quicksand"/>
              <a:sym typeface="Quicksand"/>
            </a:endParaRPr>
          </a:p>
        </p:txBody>
      </p:sp>
      <p:sp>
        <p:nvSpPr>
          <p:cNvPr id="83" name="Google Shape;83;p13"/>
          <p:cNvSpPr txBox="1"/>
          <p:nvPr/>
        </p:nvSpPr>
        <p:spPr>
          <a:xfrm>
            <a:off x="2430004" y="7548927"/>
            <a:ext cx="47829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St. Mary's Hospital, Anytown, USA</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b="1" lang="ru" sz="1100">
                <a:latin typeface="Quicksand"/>
                <a:ea typeface="Quicksand"/>
                <a:cs typeface="Quicksand"/>
                <a:sym typeface="Quicksand"/>
              </a:rPr>
              <a:t>Registered Nurse</a:t>
            </a:r>
            <a:r>
              <a:rPr lang="ru" sz="1100">
                <a:latin typeface="Quicksand"/>
                <a:ea typeface="Quicksand"/>
                <a:cs typeface="Quicksand"/>
                <a:sym typeface="Quicksand"/>
              </a:rPr>
              <a:t>,</a:t>
            </a:r>
            <a:r>
              <a:rPr lang="ru" sz="1100">
                <a:latin typeface="Quicksand"/>
                <a:ea typeface="Quicksand"/>
                <a:cs typeface="Quicksand"/>
                <a:sym typeface="Quicksand"/>
              </a:rPr>
              <a:t> May 2018 - Present</a:t>
            </a:r>
            <a:endParaRPr sz="1100">
              <a:latin typeface="Quicksand"/>
              <a:ea typeface="Quicksand"/>
              <a:cs typeface="Quicksand"/>
              <a:sym typeface="Quicksand"/>
            </a:endParaRPr>
          </a:p>
        </p:txBody>
      </p:sp>
      <p:grpSp>
        <p:nvGrpSpPr>
          <p:cNvPr id="84" name="Google Shape;84;p13"/>
          <p:cNvGrpSpPr/>
          <p:nvPr/>
        </p:nvGrpSpPr>
        <p:grpSpPr>
          <a:xfrm>
            <a:off x="2633720" y="8115108"/>
            <a:ext cx="4674000" cy="1412798"/>
            <a:chOff x="2633720" y="7869499"/>
            <a:chExt cx="4674000" cy="1412798"/>
          </a:xfrm>
        </p:grpSpPr>
        <p:sp>
          <p:nvSpPr>
            <p:cNvPr id="85" name="Google Shape;85;p13"/>
            <p:cNvSpPr txBox="1"/>
            <p:nvPr/>
          </p:nvSpPr>
          <p:spPr>
            <a:xfrm>
              <a:off x="2633720" y="7869499"/>
              <a:ext cx="4674000" cy="2154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Provide direct and compassionate care to patients in the surgical unit.</a:t>
              </a:r>
              <a:endParaRPr sz="1100">
                <a:latin typeface="Quicksand"/>
                <a:ea typeface="Quicksand"/>
                <a:cs typeface="Quicksand"/>
                <a:sym typeface="Quicksand"/>
              </a:endParaRPr>
            </a:p>
          </p:txBody>
        </p:sp>
        <p:sp>
          <p:nvSpPr>
            <p:cNvPr id="86" name="Google Shape;86;p13"/>
            <p:cNvSpPr txBox="1"/>
            <p:nvPr/>
          </p:nvSpPr>
          <p:spPr>
            <a:xfrm>
              <a:off x="2633720" y="8067032"/>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Conduct comprehensive patient assessments, monitor vital signs, and administer medications as prescribed.</a:t>
              </a:r>
              <a:endParaRPr sz="1100">
                <a:latin typeface="Quicksand"/>
                <a:ea typeface="Quicksand"/>
                <a:cs typeface="Quicksand"/>
                <a:sym typeface="Quicksand"/>
              </a:endParaRPr>
            </a:p>
          </p:txBody>
        </p:sp>
        <p:sp>
          <p:nvSpPr>
            <p:cNvPr id="87" name="Google Shape;87;p13"/>
            <p:cNvSpPr txBox="1"/>
            <p:nvPr/>
          </p:nvSpPr>
          <p:spPr>
            <a:xfrm>
              <a:off x="2633720" y="8466164"/>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Collaborate with interdisciplinary healthcare teams to develop and implement effective patient care plans.</a:t>
              </a:r>
              <a:endParaRPr sz="1100">
                <a:latin typeface="Quicksand"/>
                <a:ea typeface="Quicksand"/>
                <a:cs typeface="Quicksand"/>
                <a:sym typeface="Quicksand"/>
              </a:endParaRPr>
            </a:p>
          </p:txBody>
        </p:sp>
        <p:sp>
          <p:nvSpPr>
            <p:cNvPr id="88" name="Google Shape;88;p13"/>
            <p:cNvSpPr txBox="1"/>
            <p:nvPr/>
          </p:nvSpPr>
          <p:spPr>
            <a:xfrm>
              <a:off x="2633720" y="8865297"/>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Educate patients and their families on post-treatment care, medication instructions, and disease management.</a:t>
              </a:r>
              <a:endParaRPr sz="1100">
                <a:latin typeface="Quicksand"/>
                <a:ea typeface="Quicksand"/>
                <a:cs typeface="Quicksand"/>
                <a:sym typeface="Quicksand"/>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id="93" name="Google Shape;93;p14"/>
          <p:cNvPicPr preferRelativeResize="0"/>
          <p:nvPr/>
        </p:nvPicPr>
        <p:blipFill>
          <a:blip r:embed="rId3">
            <a:alphaModFix/>
          </a:blip>
          <a:stretch>
            <a:fillRect/>
          </a:stretch>
        </p:blipFill>
        <p:spPr>
          <a:xfrm>
            <a:off x="617017" y="471484"/>
            <a:ext cx="1272975" cy="919545"/>
          </a:xfrm>
          <a:prstGeom prst="rect">
            <a:avLst/>
          </a:prstGeom>
          <a:noFill/>
          <a:ln>
            <a:noFill/>
          </a:ln>
        </p:spPr>
      </p:pic>
      <p:grpSp>
        <p:nvGrpSpPr>
          <p:cNvPr id="94" name="Google Shape;94;p14"/>
          <p:cNvGrpSpPr/>
          <p:nvPr/>
        </p:nvGrpSpPr>
        <p:grpSpPr>
          <a:xfrm>
            <a:off x="2430004" y="471477"/>
            <a:ext cx="4782900" cy="927250"/>
            <a:chOff x="2430004" y="454468"/>
            <a:chExt cx="4782900" cy="927250"/>
          </a:xfrm>
        </p:grpSpPr>
        <p:sp>
          <p:nvSpPr>
            <p:cNvPr id="95" name="Google Shape;95;p14"/>
            <p:cNvSpPr txBox="1"/>
            <p:nvPr/>
          </p:nvSpPr>
          <p:spPr>
            <a:xfrm>
              <a:off x="2430004" y="454468"/>
              <a:ext cx="47829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600">
                  <a:latin typeface="EB Garamond"/>
                  <a:ea typeface="EB Garamond"/>
                  <a:cs typeface="EB Garamond"/>
                  <a:sym typeface="EB Garamond"/>
                </a:rPr>
                <a:t>ISABELLA  JOHNSON</a:t>
              </a:r>
              <a:endParaRPr sz="3600">
                <a:latin typeface="EB Garamond"/>
                <a:ea typeface="EB Garamond"/>
                <a:cs typeface="EB Garamond"/>
                <a:sym typeface="EB Garamond"/>
              </a:endParaRPr>
            </a:p>
          </p:txBody>
        </p:sp>
        <p:sp>
          <p:nvSpPr>
            <p:cNvPr id="96" name="Google Shape;96;p14"/>
            <p:cNvSpPr txBox="1"/>
            <p:nvPr/>
          </p:nvSpPr>
          <p:spPr>
            <a:xfrm>
              <a:off x="2430004" y="1058618"/>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Registered Nurse</a:t>
              </a:r>
              <a:endParaRPr sz="2100">
                <a:latin typeface="Quicksand"/>
                <a:ea typeface="Quicksand"/>
                <a:cs typeface="Quicksand"/>
                <a:sym typeface="Quicksand"/>
              </a:endParaRPr>
            </a:p>
          </p:txBody>
        </p:sp>
      </p:grpSp>
      <p:cxnSp>
        <p:nvCxnSpPr>
          <p:cNvPr id="97" name="Google Shape;97;p14"/>
          <p:cNvCxnSpPr/>
          <p:nvPr/>
        </p:nvCxnSpPr>
        <p:spPr>
          <a:xfrm>
            <a:off x="0" y="1860784"/>
            <a:ext cx="7565700" cy="0"/>
          </a:xfrm>
          <a:prstGeom prst="straightConnector1">
            <a:avLst/>
          </a:prstGeom>
          <a:noFill/>
          <a:ln cap="flat" cmpd="sng" w="9525">
            <a:solidFill>
              <a:srgbClr val="AFC9D8"/>
            </a:solidFill>
            <a:prstDash val="solid"/>
            <a:round/>
            <a:headEnd len="med" w="med" type="none"/>
            <a:tailEnd len="med" w="med" type="none"/>
          </a:ln>
        </p:spPr>
      </p:cxnSp>
      <p:sp>
        <p:nvSpPr>
          <p:cNvPr id="98" name="Google Shape;98;p14"/>
          <p:cNvSpPr txBox="1"/>
          <p:nvPr/>
        </p:nvSpPr>
        <p:spPr>
          <a:xfrm>
            <a:off x="176902" y="2158748"/>
            <a:ext cx="1713000" cy="323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2100">
                <a:latin typeface="Quicksand"/>
                <a:ea typeface="Quicksand"/>
                <a:cs typeface="Quicksand"/>
                <a:sym typeface="Quicksand"/>
              </a:rPr>
              <a:t>Contact:</a:t>
            </a:r>
            <a:endParaRPr sz="2100">
              <a:latin typeface="Quicksand"/>
              <a:ea typeface="Quicksand"/>
              <a:cs typeface="Quicksand"/>
              <a:sym typeface="Quicksand"/>
            </a:endParaRPr>
          </a:p>
        </p:txBody>
      </p:sp>
      <p:grpSp>
        <p:nvGrpSpPr>
          <p:cNvPr id="99" name="Google Shape;99;p14"/>
          <p:cNvGrpSpPr/>
          <p:nvPr/>
        </p:nvGrpSpPr>
        <p:grpSpPr>
          <a:xfrm>
            <a:off x="149677" y="2635009"/>
            <a:ext cx="1740300" cy="1325761"/>
            <a:chOff x="149677" y="2541800"/>
            <a:chExt cx="1740300" cy="1325761"/>
          </a:xfrm>
        </p:grpSpPr>
        <p:sp>
          <p:nvSpPr>
            <p:cNvPr id="100" name="Google Shape;100;p14"/>
            <p:cNvSpPr txBox="1"/>
            <p:nvPr/>
          </p:nvSpPr>
          <p:spPr>
            <a:xfrm>
              <a:off x="149677" y="25418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 Main Street, Anytown 12</a:t>
              </a:r>
              <a:endParaRPr sz="1100">
                <a:latin typeface="Quicksand"/>
                <a:ea typeface="Quicksand"/>
                <a:cs typeface="Quicksand"/>
                <a:sym typeface="Quicksand"/>
              </a:endParaRPr>
            </a:p>
          </p:txBody>
        </p:sp>
        <p:sp>
          <p:nvSpPr>
            <p:cNvPr id="101" name="Google Shape;101;p14"/>
            <p:cNvSpPr txBox="1"/>
            <p:nvPr/>
          </p:nvSpPr>
          <p:spPr>
            <a:xfrm>
              <a:off x="149677" y="29296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(123) 456-7890</a:t>
              </a:r>
              <a:endParaRPr sz="1100">
                <a:latin typeface="Quicksand"/>
                <a:ea typeface="Quicksand"/>
                <a:cs typeface="Quicksand"/>
                <a:sym typeface="Quicksand"/>
              </a:endParaRPr>
            </a:p>
          </p:txBody>
        </p:sp>
        <p:sp>
          <p:nvSpPr>
            <p:cNvPr id="102" name="Google Shape;102;p14"/>
            <p:cNvSpPr txBox="1"/>
            <p:nvPr/>
          </p:nvSpPr>
          <p:spPr>
            <a:xfrm>
              <a:off x="149677" y="33174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isabellaj@email.com</a:t>
              </a:r>
              <a:endParaRPr sz="1100">
                <a:latin typeface="Quicksand"/>
                <a:ea typeface="Quicksand"/>
                <a:cs typeface="Quicksand"/>
                <a:sym typeface="Quicksand"/>
              </a:endParaRPr>
            </a:p>
          </p:txBody>
        </p:sp>
        <p:sp>
          <p:nvSpPr>
            <p:cNvPr id="103" name="Google Shape;103;p14"/>
            <p:cNvSpPr txBox="1"/>
            <p:nvPr/>
          </p:nvSpPr>
          <p:spPr>
            <a:xfrm>
              <a:off x="149677" y="3698361"/>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www.isabellaj.com</a:t>
              </a:r>
              <a:endParaRPr sz="1100">
                <a:latin typeface="Quicksand"/>
                <a:ea typeface="Quicksand"/>
                <a:cs typeface="Quicksand"/>
                <a:sym typeface="Quicksand"/>
              </a:endParaRPr>
            </a:p>
          </p:txBody>
        </p:sp>
      </p:grpSp>
      <p:cxnSp>
        <p:nvCxnSpPr>
          <p:cNvPr id="104" name="Google Shape;104;p14"/>
          <p:cNvCxnSpPr/>
          <p:nvPr/>
        </p:nvCxnSpPr>
        <p:spPr>
          <a:xfrm>
            <a:off x="2177150" y="1853977"/>
            <a:ext cx="0" cy="8028300"/>
          </a:xfrm>
          <a:prstGeom prst="straightConnector1">
            <a:avLst/>
          </a:prstGeom>
          <a:noFill/>
          <a:ln cap="flat" cmpd="sng" w="9525">
            <a:solidFill>
              <a:srgbClr val="AFC9D8"/>
            </a:solidFill>
            <a:prstDash val="solid"/>
            <a:round/>
            <a:headEnd len="med" w="med" type="none"/>
            <a:tailEnd len="med" w="med" type="none"/>
          </a:ln>
        </p:spPr>
      </p:cxnSp>
      <p:sp>
        <p:nvSpPr>
          <p:cNvPr id="105" name="Google Shape;105;p14"/>
          <p:cNvSpPr txBox="1"/>
          <p:nvPr/>
        </p:nvSpPr>
        <p:spPr>
          <a:xfrm>
            <a:off x="2417304" y="2156605"/>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Experience continued:</a:t>
            </a:r>
            <a:endParaRPr sz="2100">
              <a:latin typeface="Quicksand"/>
              <a:ea typeface="Quicksand"/>
              <a:cs typeface="Quicksand"/>
              <a:sym typeface="Quicksand"/>
            </a:endParaRPr>
          </a:p>
        </p:txBody>
      </p:sp>
      <p:grpSp>
        <p:nvGrpSpPr>
          <p:cNvPr id="106" name="Google Shape;106;p14"/>
          <p:cNvGrpSpPr/>
          <p:nvPr/>
        </p:nvGrpSpPr>
        <p:grpSpPr>
          <a:xfrm>
            <a:off x="2430004" y="2661034"/>
            <a:ext cx="4877716" cy="3165376"/>
            <a:chOff x="2430004" y="2661034"/>
            <a:chExt cx="4877716" cy="3165376"/>
          </a:xfrm>
        </p:grpSpPr>
        <p:sp>
          <p:nvSpPr>
            <p:cNvPr id="107" name="Google Shape;107;p14"/>
            <p:cNvSpPr txBox="1"/>
            <p:nvPr/>
          </p:nvSpPr>
          <p:spPr>
            <a:xfrm>
              <a:off x="2430004" y="2661034"/>
              <a:ext cx="4782900" cy="55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Registered Nurse</a:t>
              </a:r>
              <a:r>
                <a:rPr lang="ru" sz="1100">
                  <a:latin typeface="Quicksand"/>
                  <a:ea typeface="Quicksand"/>
                  <a:cs typeface="Quicksand"/>
                  <a:sym typeface="Quicksand"/>
                </a:rPr>
                <a:t>, Surgical Unit</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St. Mary's Hospital, Anytown, USA</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May 2018 - Present</a:t>
              </a:r>
              <a:endParaRPr sz="1100">
                <a:latin typeface="Quicksand"/>
                <a:ea typeface="Quicksand"/>
                <a:cs typeface="Quicksand"/>
                <a:sym typeface="Quicksand"/>
              </a:endParaRPr>
            </a:p>
          </p:txBody>
        </p:sp>
        <p:sp>
          <p:nvSpPr>
            <p:cNvPr id="108" name="Google Shape;108;p14"/>
            <p:cNvSpPr txBox="1"/>
            <p:nvPr/>
          </p:nvSpPr>
          <p:spPr>
            <a:xfrm>
              <a:off x="2633720" y="3405602"/>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Provide direct and compassionate care to patients in the surgical unit, specializing in post-operative care and recovery.</a:t>
              </a:r>
              <a:endParaRPr sz="1100">
                <a:latin typeface="Quicksand"/>
                <a:ea typeface="Quicksand"/>
                <a:cs typeface="Quicksand"/>
                <a:sym typeface="Quicksand"/>
              </a:endParaRPr>
            </a:p>
          </p:txBody>
        </p:sp>
        <p:sp>
          <p:nvSpPr>
            <p:cNvPr id="109" name="Google Shape;109;p14"/>
            <p:cNvSpPr txBox="1"/>
            <p:nvPr/>
          </p:nvSpPr>
          <p:spPr>
            <a:xfrm>
              <a:off x="2633720" y="3809204"/>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Conduct comprehensive patient assessments, monitor vital signs, and administer medications as prescribed.</a:t>
              </a:r>
              <a:endParaRPr sz="1100">
                <a:latin typeface="Quicksand"/>
                <a:ea typeface="Quicksand"/>
                <a:cs typeface="Quicksand"/>
                <a:sym typeface="Quicksand"/>
              </a:endParaRPr>
            </a:p>
          </p:txBody>
        </p:sp>
        <p:sp>
          <p:nvSpPr>
            <p:cNvPr id="110" name="Google Shape;110;p14"/>
            <p:cNvSpPr txBox="1"/>
            <p:nvPr/>
          </p:nvSpPr>
          <p:spPr>
            <a:xfrm>
              <a:off x="2633720" y="4212806"/>
              <a:ext cx="4674000" cy="611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Collaborate with interdisciplinary healthcare teams to develop and implement effective patient care plans, ensuring optimal recovery outcomes.</a:t>
              </a:r>
              <a:endParaRPr sz="1100">
                <a:latin typeface="Quicksand"/>
                <a:ea typeface="Quicksand"/>
                <a:cs typeface="Quicksand"/>
                <a:sym typeface="Quicksand"/>
              </a:endParaRPr>
            </a:p>
          </p:txBody>
        </p:sp>
        <p:sp>
          <p:nvSpPr>
            <p:cNvPr id="111" name="Google Shape;111;p14"/>
            <p:cNvSpPr txBox="1"/>
            <p:nvPr/>
          </p:nvSpPr>
          <p:spPr>
            <a:xfrm>
              <a:off x="2633720" y="4811108"/>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Maintain accurate and up-to-date patient records and documentation in compliance with healthcare regulations and hospital standards.</a:t>
              </a:r>
              <a:endParaRPr sz="1100">
                <a:latin typeface="Quicksand"/>
                <a:ea typeface="Quicksand"/>
                <a:cs typeface="Quicksand"/>
                <a:sym typeface="Quicksand"/>
              </a:endParaRPr>
            </a:p>
          </p:txBody>
        </p:sp>
        <p:sp>
          <p:nvSpPr>
            <p:cNvPr id="112" name="Google Shape;112;p14"/>
            <p:cNvSpPr txBox="1"/>
            <p:nvPr/>
          </p:nvSpPr>
          <p:spPr>
            <a:xfrm>
              <a:off x="2633720" y="5214710"/>
              <a:ext cx="4674000" cy="611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Educate patients and their families on post-treatment care, medication instructions, and disease management, ensuring a smooth transition from the hospital to home care.</a:t>
              </a:r>
              <a:endParaRPr sz="1100">
                <a:latin typeface="Quicksand"/>
                <a:ea typeface="Quicksand"/>
                <a:cs typeface="Quicksand"/>
                <a:sym typeface="Quicksand"/>
              </a:endParaRPr>
            </a:p>
          </p:txBody>
        </p:sp>
      </p:grpSp>
      <p:grpSp>
        <p:nvGrpSpPr>
          <p:cNvPr id="113" name="Google Shape;113;p14"/>
          <p:cNvGrpSpPr/>
          <p:nvPr/>
        </p:nvGrpSpPr>
        <p:grpSpPr>
          <a:xfrm>
            <a:off x="2430004" y="6134834"/>
            <a:ext cx="4877716" cy="2981388"/>
            <a:chOff x="2430004" y="6134834"/>
            <a:chExt cx="4877716" cy="2981388"/>
          </a:xfrm>
        </p:grpSpPr>
        <p:sp>
          <p:nvSpPr>
            <p:cNvPr id="114" name="Google Shape;114;p14"/>
            <p:cNvSpPr txBox="1"/>
            <p:nvPr/>
          </p:nvSpPr>
          <p:spPr>
            <a:xfrm>
              <a:off x="2430004" y="6134834"/>
              <a:ext cx="4782900" cy="55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Registered Nurse</a:t>
              </a:r>
              <a:r>
                <a:rPr lang="ru" sz="1100">
                  <a:latin typeface="Quicksand"/>
                  <a:ea typeface="Quicksand"/>
                  <a:cs typeface="Quicksand"/>
                  <a:sym typeface="Quicksand"/>
                </a:rPr>
                <a:t>, </a:t>
              </a:r>
              <a:r>
                <a:rPr lang="ru" sz="1100">
                  <a:latin typeface="Quicksand"/>
                  <a:ea typeface="Quicksand"/>
                  <a:cs typeface="Quicksand"/>
                  <a:sym typeface="Quicksand"/>
                </a:rPr>
                <a:t>Emergency Department</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Anytown Medical Center, Anytown, USA</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January 2016 - May 2018</a:t>
              </a:r>
              <a:endParaRPr sz="1100">
                <a:latin typeface="Quicksand"/>
                <a:ea typeface="Quicksand"/>
                <a:cs typeface="Quicksand"/>
                <a:sym typeface="Quicksand"/>
              </a:endParaRPr>
            </a:p>
          </p:txBody>
        </p:sp>
        <p:sp>
          <p:nvSpPr>
            <p:cNvPr id="115" name="Google Shape;115;p14"/>
            <p:cNvSpPr txBox="1"/>
            <p:nvPr/>
          </p:nvSpPr>
          <p:spPr>
            <a:xfrm>
              <a:off x="2633720" y="6879402"/>
              <a:ext cx="4674000" cy="611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Provided prompt and efficient nursing care in a high-pressure emergency department, managing a wide variety of critical and non-critical cases.</a:t>
              </a:r>
              <a:endParaRPr sz="1100">
                <a:latin typeface="Quicksand"/>
                <a:ea typeface="Quicksand"/>
                <a:cs typeface="Quicksand"/>
                <a:sym typeface="Quicksand"/>
              </a:endParaRPr>
            </a:p>
          </p:txBody>
        </p:sp>
        <p:sp>
          <p:nvSpPr>
            <p:cNvPr id="116" name="Google Shape;116;p14"/>
            <p:cNvSpPr txBox="1"/>
            <p:nvPr/>
          </p:nvSpPr>
          <p:spPr>
            <a:xfrm>
              <a:off x="2633720" y="7486009"/>
              <a:ext cx="4674000" cy="41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Assisted physicians during various medical procedures and treatments, ensuring seamless coordination for patient care.</a:t>
              </a:r>
              <a:endParaRPr sz="1100">
                <a:latin typeface="Quicksand"/>
                <a:ea typeface="Quicksand"/>
                <a:cs typeface="Quicksand"/>
                <a:sym typeface="Quicksand"/>
              </a:endParaRPr>
            </a:p>
          </p:txBody>
        </p:sp>
        <p:sp>
          <p:nvSpPr>
            <p:cNvPr id="117" name="Google Shape;117;p14"/>
            <p:cNvSpPr txBox="1"/>
            <p:nvPr/>
          </p:nvSpPr>
          <p:spPr>
            <a:xfrm>
              <a:off x="2633720" y="7897915"/>
              <a:ext cx="4674000" cy="611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Monitored patient progress, reported any changes in condition, and implemented appropriate interventions to stabilize patients in critical situations.</a:t>
              </a:r>
              <a:endParaRPr sz="1100">
                <a:latin typeface="Quicksand"/>
                <a:ea typeface="Quicksand"/>
                <a:cs typeface="Quicksand"/>
                <a:sym typeface="Quicksand"/>
              </a:endParaRPr>
            </a:p>
          </p:txBody>
        </p:sp>
        <p:sp>
          <p:nvSpPr>
            <p:cNvPr id="118" name="Google Shape;118;p14"/>
            <p:cNvSpPr txBox="1"/>
            <p:nvPr/>
          </p:nvSpPr>
          <p:spPr>
            <a:xfrm>
              <a:off x="2633720" y="8504522"/>
              <a:ext cx="4674000" cy="611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a:latin typeface="Quicksand"/>
                  <a:ea typeface="Quicksand"/>
                  <a:cs typeface="Quicksand"/>
                  <a:sym typeface="Quicksand"/>
                </a:rPr>
                <a:t>•</a:t>
              </a:r>
              <a:r>
                <a:rPr lang="ru" sz="1100">
                  <a:latin typeface="Quicksand"/>
                  <a:ea typeface="Quicksand"/>
                  <a:cs typeface="Quicksand"/>
                  <a:sym typeface="Quicksand"/>
                </a:rPr>
                <a:t> </a:t>
              </a:r>
              <a:r>
                <a:rPr lang="ru" sz="1100">
                  <a:latin typeface="Quicksand"/>
                  <a:ea typeface="Quicksand"/>
                  <a:cs typeface="Quicksand"/>
                  <a:sym typeface="Quicksand"/>
                </a:rPr>
                <a:t>Demonstrated strong communication skills in providing emotional support to patients and their families during stressful medical emergencies, fostering a calming and reassuring environment.</a:t>
              </a:r>
              <a:endParaRPr sz="1100">
                <a:latin typeface="Quicksand"/>
                <a:ea typeface="Quicksand"/>
                <a:cs typeface="Quicksand"/>
                <a:sym typeface="Quicksand"/>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15"/>
          <p:cNvPicPr preferRelativeResize="0"/>
          <p:nvPr/>
        </p:nvPicPr>
        <p:blipFill>
          <a:blip r:embed="rId3">
            <a:alphaModFix/>
          </a:blip>
          <a:stretch>
            <a:fillRect/>
          </a:stretch>
        </p:blipFill>
        <p:spPr>
          <a:xfrm>
            <a:off x="617017" y="471484"/>
            <a:ext cx="1272975" cy="919545"/>
          </a:xfrm>
          <a:prstGeom prst="rect">
            <a:avLst/>
          </a:prstGeom>
          <a:noFill/>
          <a:ln>
            <a:noFill/>
          </a:ln>
        </p:spPr>
      </p:pic>
      <p:grpSp>
        <p:nvGrpSpPr>
          <p:cNvPr id="124" name="Google Shape;124;p15"/>
          <p:cNvGrpSpPr/>
          <p:nvPr/>
        </p:nvGrpSpPr>
        <p:grpSpPr>
          <a:xfrm>
            <a:off x="2430004" y="471477"/>
            <a:ext cx="4782900" cy="927250"/>
            <a:chOff x="2430004" y="454468"/>
            <a:chExt cx="4782900" cy="927250"/>
          </a:xfrm>
        </p:grpSpPr>
        <p:sp>
          <p:nvSpPr>
            <p:cNvPr id="125" name="Google Shape;125;p15"/>
            <p:cNvSpPr txBox="1"/>
            <p:nvPr/>
          </p:nvSpPr>
          <p:spPr>
            <a:xfrm>
              <a:off x="2430004" y="454468"/>
              <a:ext cx="47829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600">
                  <a:latin typeface="EB Garamond"/>
                  <a:ea typeface="EB Garamond"/>
                  <a:cs typeface="EB Garamond"/>
                  <a:sym typeface="EB Garamond"/>
                </a:rPr>
                <a:t>ISABELLA  JOHNSON</a:t>
              </a:r>
              <a:endParaRPr sz="3600">
                <a:latin typeface="EB Garamond"/>
                <a:ea typeface="EB Garamond"/>
                <a:cs typeface="EB Garamond"/>
                <a:sym typeface="EB Garamond"/>
              </a:endParaRPr>
            </a:p>
          </p:txBody>
        </p:sp>
        <p:sp>
          <p:nvSpPr>
            <p:cNvPr id="126" name="Google Shape;126;p15"/>
            <p:cNvSpPr txBox="1"/>
            <p:nvPr/>
          </p:nvSpPr>
          <p:spPr>
            <a:xfrm>
              <a:off x="2430004" y="1058618"/>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Registered Nurse</a:t>
              </a:r>
              <a:endParaRPr sz="2100">
                <a:latin typeface="Quicksand"/>
                <a:ea typeface="Quicksand"/>
                <a:cs typeface="Quicksand"/>
                <a:sym typeface="Quicksand"/>
              </a:endParaRPr>
            </a:p>
          </p:txBody>
        </p:sp>
      </p:grpSp>
      <p:sp>
        <p:nvSpPr>
          <p:cNvPr id="127" name="Google Shape;127;p15"/>
          <p:cNvSpPr txBox="1"/>
          <p:nvPr/>
        </p:nvSpPr>
        <p:spPr>
          <a:xfrm>
            <a:off x="176902" y="2158748"/>
            <a:ext cx="1713000" cy="323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2100">
                <a:latin typeface="Quicksand"/>
                <a:ea typeface="Quicksand"/>
                <a:cs typeface="Quicksand"/>
                <a:sym typeface="Quicksand"/>
              </a:rPr>
              <a:t>Contact:</a:t>
            </a:r>
            <a:endParaRPr sz="2100">
              <a:latin typeface="Quicksand"/>
              <a:ea typeface="Quicksand"/>
              <a:cs typeface="Quicksand"/>
              <a:sym typeface="Quicksand"/>
            </a:endParaRPr>
          </a:p>
        </p:txBody>
      </p:sp>
      <p:grpSp>
        <p:nvGrpSpPr>
          <p:cNvPr id="128" name="Google Shape;128;p15"/>
          <p:cNvGrpSpPr/>
          <p:nvPr/>
        </p:nvGrpSpPr>
        <p:grpSpPr>
          <a:xfrm>
            <a:off x="149677" y="2635009"/>
            <a:ext cx="1740300" cy="1325761"/>
            <a:chOff x="149677" y="2541800"/>
            <a:chExt cx="1740300" cy="1325761"/>
          </a:xfrm>
        </p:grpSpPr>
        <p:sp>
          <p:nvSpPr>
            <p:cNvPr id="129" name="Google Shape;129;p15"/>
            <p:cNvSpPr txBox="1"/>
            <p:nvPr/>
          </p:nvSpPr>
          <p:spPr>
            <a:xfrm>
              <a:off x="149677" y="25418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 Main Street, Anytown 12</a:t>
              </a:r>
              <a:endParaRPr sz="1100">
                <a:latin typeface="Quicksand"/>
                <a:ea typeface="Quicksand"/>
                <a:cs typeface="Quicksand"/>
                <a:sym typeface="Quicksand"/>
              </a:endParaRPr>
            </a:p>
          </p:txBody>
        </p:sp>
        <p:sp>
          <p:nvSpPr>
            <p:cNvPr id="130" name="Google Shape;130;p15"/>
            <p:cNvSpPr txBox="1"/>
            <p:nvPr/>
          </p:nvSpPr>
          <p:spPr>
            <a:xfrm>
              <a:off x="149677" y="29296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(123) 456-7890</a:t>
              </a:r>
              <a:endParaRPr sz="1100">
                <a:latin typeface="Quicksand"/>
                <a:ea typeface="Quicksand"/>
                <a:cs typeface="Quicksand"/>
                <a:sym typeface="Quicksand"/>
              </a:endParaRPr>
            </a:p>
          </p:txBody>
        </p:sp>
        <p:sp>
          <p:nvSpPr>
            <p:cNvPr id="131" name="Google Shape;131;p15"/>
            <p:cNvSpPr txBox="1"/>
            <p:nvPr/>
          </p:nvSpPr>
          <p:spPr>
            <a:xfrm>
              <a:off x="149677" y="33174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isabellaj@email.com</a:t>
              </a:r>
              <a:endParaRPr sz="1100">
                <a:latin typeface="Quicksand"/>
                <a:ea typeface="Quicksand"/>
                <a:cs typeface="Quicksand"/>
                <a:sym typeface="Quicksand"/>
              </a:endParaRPr>
            </a:p>
          </p:txBody>
        </p:sp>
        <p:sp>
          <p:nvSpPr>
            <p:cNvPr id="132" name="Google Shape;132;p15"/>
            <p:cNvSpPr txBox="1"/>
            <p:nvPr/>
          </p:nvSpPr>
          <p:spPr>
            <a:xfrm>
              <a:off x="149677" y="3698361"/>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www.isabellaj.com</a:t>
              </a:r>
              <a:endParaRPr sz="1100">
                <a:latin typeface="Quicksand"/>
                <a:ea typeface="Quicksand"/>
                <a:cs typeface="Quicksand"/>
                <a:sym typeface="Quicksand"/>
              </a:endParaRPr>
            </a:p>
          </p:txBody>
        </p:sp>
      </p:grpSp>
      <p:grpSp>
        <p:nvGrpSpPr>
          <p:cNvPr id="133" name="Google Shape;133;p15"/>
          <p:cNvGrpSpPr/>
          <p:nvPr/>
        </p:nvGrpSpPr>
        <p:grpSpPr>
          <a:xfrm>
            <a:off x="0" y="1853977"/>
            <a:ext cx="7565700" cy="8028300"/>
            <a:chOff x="0" y="1853977"/>
            <a:chExt cx="7565700" cy="8028300"/>
          </a:xfrm>
        </p:grpSpPr>
        <p:cxnSp>
          <p:nvCxnSpPr>
            <p:cNvPr id="134" name="Google Shape;134;p15"/>
            <p:cNvCxnSpPr/>
            <p:nvPr/>
          </p:nvCxnSpPr>
          <p:spPr>
            <a:xfrm>
              <a:off x="0" y="1860784"/>
              <a:ext cx="7565700" cy="0"/>
            </a:xfrm>
            <a:prstGeom prst="straightConnector1">
              <a:avLst/>
            </a:prstGeom>
            <a:noFill/>
            <a:ln cap="flat" cmpd="sng" w="9525">
              <a:solidFill>
                <a:srgbClr val="AFC9D8"/>
              </a:solidFill>
              <a:prstDash val="solid"/>
              <a:round/>
              <a:headEnd len="med" w="med" type="none"/>
              <a:tailEnd len="med" w="med" type="none"/>
            </a:ln>
          </p:spPr>
        </p:cxnSp>
        <p:cxnSp>
          <p:nvCxnSpPr>
            <p:cNvPr id="135" name="Google Shape;135;p15"/>
            <p:cNvCxnSpPr/>
            <p:nvPr/>
          </p:nvCxnSpPr>
          <p:spPr>
            <a:xfrm>
              <a:off x="2177150" y="1853977"/>
              <a:ext cx="0" cy="8028300"/>
            </a:xfrm>
            <a:prstGeom prst="straightConnector1">
              <a:avLst/>
            </a:prstGeom>
            <a:noFill/>
            <a:ln cap="flat" cmpd="sng" w="9525">
              <a:solidFill>
                <a:srgbClr val="AFC9D8"/>
              </a:solidFill>
              <a:prstDash val="solid"/>
              <a:round/>
              <a:headEnd len="med" w="med" type="none"/>
              <a:tailEnd len="med" w="med" type="none"/>
            </a:ln>
          </p:spPr>
        </p:cxnSp>
      </p:grpSp>
      <p:sp>
        <p:nvSpPr>
          <p:cNvPr id="136" name="Google Shape;136;p15"/>
          <p:cNvSpPr txBox="1"/>
          <p:nvPr/>
        </p:nvSpPr>
        <p:spPr>
          <a:xfrm>
            <a:off x="6008073" y="2283275"/>
            <a:ext cx="10029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latin typeface="Quicksand"/>
                <a:ea typeface="Quicksand"/>
                <a:cs typeface="Quicksand"/>
                <a:sym typeface="Quicksand"/>
              </a:rPr>
              <a:t>25.05.24</a:t>
            </a:r>
            <a:endParaRPr b="1" sz="1100">
              <a:latin typeface="Quicksand"/>
              <a:ea typeface="Quicksand"/>
              <a:cs typeface="Quicksand"/>
              <a:sym typeface="Quicksand"/>
            </a:endParaRPr>
          </a:p>
        </p:txBody>
      </p:sp>
      <p:sp>
        <p:nvSpPr>
          <p:cNvPr id="137" name="Google Shape;137;p15"/>
          <p:cNvSpPr txBox="1"/>
          <p:nvPr/>
        </p:nvSpPr>
        <p:spPr>
          <a:xfrm>
            <a:off x="2430000" y="4648158"/>
            <a:ext cx="4877700" cy="4258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I hope this letter finds you well. I am writing to express my sincere interest in the Registered Nurse position recently advertised at XYZ Hospital. With my strong background in providing compassionate patient care and my dedication to upholding the highest standards of nursing practice, I am eager to contribute my skills and experience to the esteemed healthcare.</a:t>
            </a:r>
            <a:endParaRPr sz="1100">
              <a:latin typeface="Quicksand"/>
              <a:ea typeface="Quicksand"/>
              <a:cs typeface="Quicksand"/>
              <a:sym typeface="Quicksand"/>
            </a:endParaRPr>
          </a:p>
          <a:p>
            <a:pPr indent="0" lvl="0" marL="0" rtl="0" algn="l">
              <a:lnSpc>
                <a:spcPct val="115000"/>
              </a:lnSpc>
              <a:spcBef>
                <a:spcPts val="0"/>
              </a:spcBef>
              <a:spcAft>
                <a:spcPts val="0"/>
              </a:spcAft>
              <a:buNone/>
            </a:pPr>
            <a:r>
              <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Throughout my seven years of experience in diverse healthcare settings, I have developed a deep understanding of patient assessment, care planning, and interdisciplinary collaboration. My time at St. Mary's Hospital has equipped me with valuable insights into post-operative care and recovery, while my tenure at Anytown Medical Center has honed my ability to remain calm and efficient in high-pressure emergency situations.</a:t>
            </a:r>
            <a:endParaRPr sz="1100">
              <a:latin typeface="Quicksand"/>
              <a:ea typeface="Quicksand"/>
              <a:cs typeface="Quicksand"/>
              <a:sym typeface="Quicksand"/>
            </a:endParaRPr>
          </a:p>
          <a:p>
            <a:pPr indent="0" lvl="0" marL="0" rtl="0" algn="l">
              <a:lnSpc>
                <a:spcPct val="115000"/>
              </a:lnSpc>
              <a:spcBef>
                <a:spcPts val="0"/>
              </a:spcBef>
              <a:spcAft>
                <a:spcPts val="0"/>
              </a:spcAft>
              <a:buNone/>
            </a:pPr>
            <a:r>
              <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I am particularly drawn to XYZ Hospital's reputation for excellence in patient-centered care and its commitment to fostering a supportive and collaborative work environment. </a:t>
            </a:r>
            <a:endParaRPr sz="1100">
              <a:latin typeface="Quicksand"/>
              <a:ea typeface="Quicksand"/>
              <a:cs typeface="Quicksand"/>
              <a:sym typeface="Quicksand"/>
            </a:endParaRPr>
          </a:p>
          <a:p>
            <a:pPr indent="0" lvl="0" marL="0" rtl="0" algn="l">
              <a:lnSpc>
                <a:spcPct val="115000"/>
              </a:lnSpc>
              <a:spcBef>
                <a:spcPts val="0"/>
              </a:spcBef>
              <a:spcAft>
                <a:spcPts val="0"/>
              </a:spcAft>
              <a:buNone/>
            </a:pPr>
            <a:r>
              <a:t/>
            </a:r>
            <a:endParaRPr sz="1100">
              <a:latin typeface="Quicksand"/>
              <a:ea typeface="Quicksand"/>
              <a:cs typeface="Quicksand"/>
              <a:sym typeface="Quicksand"/>
            </a:endParaRPr>
          </a:p>
          <a:p>
            <a:pPr indent="0" lvl="0" marL="0" rtl="0" algn="l">
              <a:lnSpc>
                <a:spcPct val="115000"/>
              </a:lnSpc>
              <a:spcBef>
                <a:spcPts val="0"/>
              </a:spcBef>
              <a:spcAft>
                <a:spcPts val="0"/>
              </a:spcAft>
              <a:buNone/>
            </a:pPr>
            <a:r>
              <a:rPr lang="ru" sz="1100">
                <a:latin typeface="Quicksand"/>
                <a:ea typeface="Quicksand"/>
                <a:cs typeface="Quicksand"/>
                <a:sym typeface="Quicksand"/>
              </a:rPr>
              <a:t>I am eager to discuss in further detail how my experience and passion for nursing can contribute to the outstanding care provided by XYZ Hospital. Thank you for considering my application. I look forward to the possibility of contributing to your exceptional team.</a:t>
            </a:r>
            <a:endParaRPr sz="1100">
              <a:latin typeface="Quicksand"/>
              <a:ea typeface="Quicksand"/>
              <a:cs typeface="Quicksand"/>
              <a:sym typeface="Quicksand"/>
            </a:endParaRPr>
          </a:p>
          <a:p>
            <a:pPr indent="0" lvl="0" marL="0" rtl="0" algn="l">
              <a:lnSpc>
                <a:spcPct val="115000"/>
              </a:lnSpc>
              <a:spcBef>
                <a:spcPts val="0"/>
              </a:spcBef>
              <a:spcAft>
                <a:spcPts val="0"/>
              </a:spcAft>
              <a:buNone/>
            </a:pPr>
            <a:r>
              <a:t/>
            </a:r>
            <a:endParaRPr sz="1100">
              <a:latin typeface="Quicksand"/>
              <a:ea typeface="Quicksand"/>
              <a:cs typeface="Quicksand"/>
              <a:sym typeface="Quicksand"/>
            </a:endParaRPr>
          </a:p>
        </p:txBody>
      </p:sp>
      <p:grpSp>
        <p:nvGrpSpPr>
          <p:cNvPr id="138" name="Google Shape;138;p15"/>
          <p:cNvGrpSpPr/>
          <p:nvPr/>
        </p:nvGrpSpPr>
        <p:grpSpPr>
          <a:xfrm>
            <a:off x="2430002" y="3030750"/>
            <a:ext cx="1622400" cy="965570"/>
            <a:chOff x="2430002" y="3030750"/>
            <a:chExt cx="1622400" cy="965570"/>
          </a:xfrm>
        </p:grpSpPr>
        <p:sp>
          <p:nvSpPr>
            <p:cNvPr id="139" name="Google Shape;139;p15"/>
            <p:cNvSpPr txBox="1"/>
            <p:nvPr/>
          </p:nvSpPr>
          <p:spPr>
            <a:xfrm>
              <a:off x="2430002" y="3030750"/>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Sarah Miller</a:t>
              </a:r>
              <a:endParaRPr b="1" sz="1100">
                <a:latin typeface="Quicksand"/>
                <a:ea typeface="Quicksand"/>
                <a:cs typeface="Quicksand"/>
                <a:sym typeface="Quicksand"/>
              </a:endParaRPr>
            </a:p>
          </p:txBody>
        </p:sp>
        <p:sp>
          <p:nvSpPr>
            <p:cNvPr id="140" name="Google Shape;140;p15"/>
            <p:cNvSpPr txBox="1"/>
            <p:nvPr/>
          </p:nvSpPr>
          <p:spPr>
            <a:xfrm>
              <a:off x="2430002" y="3239275"/>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chemeClr val="dk1"/>
                  </a:solidFill>
                  <a:latin typeface="Quicksand"/>
                  <a:ea typeface="Quicksand"/>
                  <a:cs typeface="Quicksand"/>
                  <a:sym typeface="Quicksand"/>
                </a:rPr>
                <a:t>Director of Nursing</a:t>
              </a:r>
              <a:endParaRPr b="1" sz="1100">
                <a:latin typeface="Quicksand"/>
                <a:ea typeface="Quicksand"/>
                <a:cs typeface="Quicksand"/>
                <a:sym typeface="Quicksand"/>
              </a:endParaRPr>
            </a:p>
          </p:txBody>
        </p:sp>
        <p:sp>
          <p:nvSpPr>
            <p:cNvPr id="141" name="Google Shape;141;p15"/>
            <p:cNvSpPr txBox="1"/>
            <p:nvPr/>
          </p:nvSpPr>
          <p:spPr>
            <a:xfrm>
              <a:off x="2430002" y="3435223"/>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chemeClr val="dk1"/>
                  </a:solidFill>
                  <a:latin typeface="Quicksand"/>
                  <a:ea typeface="Quicksand"/>
                  <a:cs typeface="Quicksand"/>
                  <a:sym typeface="Quicksand"/>
                </a:rPr>
                <a:t>XYZ Hospital</a:t>
              </a:r>
              <a:endParaRPr sz="1100">
                <a:solidFill>
                  <a:schemeClr val="dk1"/>
                </a:solidFill>
                <a:latin typeface="Quicksand"/>
                <a:ea typeface="Quicksand"/>
                <a:cs typeface="Quicksand"/>
                <a:sym typeface="Quicksand"/>
              </a:endParaRPr>
            </a:p>
          </p:txBody>
        </p:sp>
        <p:sp>
          <p:nvSpPr>
            <p:cNvPr id="142" name="Google Shape;142;p15"/>
            <p:cNvSpPr txBox="1"/>
            <p:nvPr/>
          </p:nvSpPr>
          <p:spPr>
            <a:xfrm>
              <a:off x="2430002" y="3631171"/>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chemeClr val="dk1"/>
                  </a:solidFill>
                  <a:latin typeface="Quicksand"/>
                  <a:ea typeface="Quicksand"/>
                  <a:cs typeface="Quicksand"/>
                  <a:sym typeface="Quicksand"/>
                </a:rPr>
                <a:t>456 Oak Avenue</a:t>
              </a:r>
              <a:endParaRPr sz="1100">
                <a:solidFill>
                  <a:schemeClr val="dk1"/>
                </a:solidFill>
                <a:latin typeface="Quicksand"/>
                <a:ea typeface="Quicksand"/>
                <a:cs typeface="Quicksand"/>
                <a:sym typeface="Quicksand"/>
              </a:endParaRPr>
            </a:p>
          </p:txBody>
        </p:sp>
        <p:sp>
          <p:nvSpPr>
            <p:cNvPr id="143" name="Google Shape;143;p15"/>
            <p:cNvSpPr txBox="1"/>
            <p:nvPr/>
          </p:nvSpPr>
          <p:spPr>
            <a:xfrm>
              <a:off x="2430002" y="3827120"/>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chemeClr val="dk1"/>
                  </a:solidFill>
                  <a:latin typeface="Quicksand"/>
                  <a:ea typeface="Quicksand"/>
                  <a:cs typeface="Quicksand"/>
                  <a:sym typeface="Quicksand"/>
                </a:rPr>
                <a:t>Anytown, USA 67890</a:t>
              </a:r>
              <a:endParaRPr sz="1100">
                <a:solidFill>
                  <a:schemeClr val="dk1"/>
                </a:solidFill>
                <a:latin typeface="Quicksand"/>
                <a:ea typeface="Quicksand"/>
                <a:cs typeface="Quicksand"/>
                <a:sym typeface="Quicksand"/>
              </a:endParaRPr>
            </a:p>
          </p:txBody>
        </p:sp>
      </p:grpSp>
      <p:sp>
        <p:nvSpPr>
          <p:cNvPr id="144" name="Google Shape;144;p15"/>
          <p:cNvSpPr txBox="1"/>
          <p:nvPr/>
        </p:nvSpPr>
        <p:spPr>
          <a:xfrm>
            <a:off x="2430002" y="4263025"/>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Dear</a:t>
            </a:r>
            <a:r>
              <a:rPr b="1" lang="ru" sz="1100">
                <a:latin typeface="Quicksand"/>
                <a:ea typeface="Quicksand"/>
                <a:cs typeface="Quicksand"/>
                <a:sym typeface="Quicksand"/>
              </a:rPr>
              <a:t> Sarah Miller,</a:t>
            </a:r>
            <a:endParaRPr b="1" sz="1100">
              <a:latin typeface="Quicksand"/>
              <a:ea typeface="Quicksand"/>
              <a:cs typeface="Quicksand"/>
              <a:sym typeface="Quicksand"/>
            </a:endParaRPr>
          </a:p>
        </p:txBody>
      </p:sp>
      <p:sp>
        <p:nvSpPr>
          <p:cNvPr id="145" name="Google Shape;145;p15"/>
          <p:cNvSpPr txBox="1"/>
          <p:nvPr/>
        </p:nvSpPr>
        <p:spPr>
          <a:xfrm>
            <a:off x="2430002" y="8991700"/>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Sincerely,</a:t>
            </a:r>
            <a:endParaRPr b="1" sz="1100">
              <a:latin typeface="Quicksand"/>
              <a:ea typeface="Quicksand"/>
              <a:cs typeface="Quicksand"/>
              <a:sym typeface="Quicksand"/>
            </a:endParaRPr>
          </a:p>
        </p:txBody>
      </p:sp>
      <p:sp>
        <p:nvSpPr>
          <p:cNvPr id="146" name="Google Shape;146;p15"/>
          <p:cNvSpPr txBox="1"/>
          <p:nvPr/>
        </p:nvSpPr>
        <p:spPr>
          <a:xfrm>
            <a:off x="2430002" y="9195503"/>
            <a:ext cx="1622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Isabella Johnson</a:t>
            </a:r>
            <a:endParaRPr b="1" sz="1100">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16"/>
          <p:cNvPicPr preferRelativeResize="0"/>
          <p:nvPr/>
        </p:nvPicPr>
        <p:blipFill>
          <a:blip r:embed="rId3">
            <a:alphaModFix/>
          </a:blip>
          <a:stretch>
            <a:fillRect/>
          </a:stretch>
        </p:blipFill>
        <p:spPr>
          <a:xfrm>
            <a:off x="617017" y="471484"/>
            <a:ext cx="1272975" cy="919545"/>
          </a:xfrm>
          <a:prstGeom prst="rect">
            <a:avLst/>
          </a:prstGeom>
          <a:noFill/>
          <a:ln>
            <a:noFill/>
          </a:ln>
        </p:spPr>
      </p:pic>
      <p:grpSp>
        <p:nvGrpSpPr>
          <p:cNvPr id="152" name="Google Shape;152;p16"/>
          <p:cNvGrpSpPr/>
          <p:nvPr/>
        </p:nvGrpSpPr>
        <p:grpSpPr>
          <a:xfrm>
            <a:off x="2430004" y="471477"/>
            <a:ext cx="4782900" cy="927250"/>
            <a:chOff x="2430004" y="454468"/>
            <a:chExt cx="4782900" cy="927250"/>
          </a:xfrm>
        </p:grpSpPr>
        <p:sp>
          <p:nvSpPr>
            <p:cNvPr id="153" name="Google Shape;153;p16"/>
            <p:cNvSpPr txBox="1"/>
            <p:nvPr/>
          </p:nvSpPr>
          <p:spPr>
            <a:xfrm>
              <a:off x="2430004" y="454468"/>
              <a:ext cx="47829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600">
                  <a:latin typeface="EB Garamond"/>
                  <a:ea typeface="EB Garamond"/>
                  <a:cs typeface="EB Garamond"/>
                  <a:sym typeface="EB Garamond"/>
                </a:rPr>
                <a:t>ISABELLA  JOHNSON</a:t>
              </a:r>
              <a:endParaRPr sz="3600">
                <a:latin typeface="EB Garamond"/>
                <a:ea typeface="EB Garamond"/>
                <a:cs typeface="EB Garamond"/>
                <a:sym typeface="EB Garamond"/>
              </a:endParaRPr>
            </a:p>
          </p:txBody>
        </p:sp>
        <p:sp>
          <p:nvSpPr>
            <p:cNvPr id="154" name="Google Shape;154;p16"/>
            <p:cNvSpPr txBox="1"/>
            <p:nvPr/>
          </p:nvSpPr>
          <p:spPr>
            <a:xfrm>
              <a:off x="2430004" y="1058618"/>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Registered Nurse</a:t>
              </a:r>
              <a:endParaRPr sz="2100">
                <a:latin typeface="Quicksand"/>
                <a:ea typeface="Quicksand"/>
                <a:cs typeface="Quicksand"/>
                <a:sym typeface="Quicksand"/>
              </a:endParaRPr>
            </a:p>
          </p:txBody>
        </p:sp>
      </p:grpSp>
      <p:sp>
        <p:nvSpPr>
          <p:cNvPr id="155" name="Google Shape;155;p16"/>
          <p:cNvSpPr txBox="1"/>
          <p:nvPr/>
        </p:nvSpPr>
        <p:spPr>
          <a:xfrm>
            <a:off x="176902" y="2158748"/>
            <a:ext cx="1713000" cy="3231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2100">
                <a:latin typeface="Quicksand"/>
                <a:ea typeface="Quicksand"/>
                <a:cs typeface="Quicksand"/>
                <a:sym typeface="Quicksand"/>
              </a:rPr>
              <a:t>Contact:</a:t>
            </a:r>
            <a:endParaRPr sz="2100">
              <a:latin typeface="Quicksand"/>
              <a:ea typeface="Quicksand"/>
              <a:cs typeface="Quicksand"/>
              <a:sym typeface="Quicksand"/>
            </a:endParaRPr>
          </a:p>
        </p:txBody>
      </p:sp>
      <p:grpSp>
        <p:nvGrpSpPr>
          <p:cNvPr id="156" name="Google Shape;156;p16"/>
          <p:cNvGrpSpPr/>
          <p:nvPr/>
        </p:nvGrpSpPr>
        <p:grpSpPr>
          <a:xfrm>
            <a:off x="149677" y="2635009"/>
            <a:ext cx="1740300" cy="1325761"/>
            <a:chOff x="149677" y="2541800"/>
            <a:chExt cx="1740300" cy="1325761"/>
          </a:xfrm>
        </p:grpSpPr>
        <p:sp>
          <p:nvSpPr>
            <p:cNvPr id="157" name="Google Shape;157;p16"/>
            <p:cNvSpPr txBox="1"/>
            <p:nvPr/>
          </p:nvSpPr>
          <p:spPr>
            <a:xfrm>
              <a:off x="149677" y="25418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 Main Street, Anytown 12</a:t>
              </a:r>
              <a:endParaRPr sz="1100">
                <a:latin typeface="Quicksand"/>
                <a:ea typeface="Quicksand"/>
                <a:cs typeface="Quicksand"/>
                <a:sym typeface="Quicksand"/>
              </a:endParaRPr>
            </a:p>
          </p:txBody>
        </p:sp>
        <p:sp>
          <p:nvSpPr>
            <p:cNvPr id="158" name="Google Shape;158;p16"/>
            <p:cNvSpPr txBox="1"/>
            <p:nvPr/>
          </p:nvSpPr>
          <p:spPr>
            <a:xfrm>
              <a:off x="149677" y="29296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(123) 456-7890</a:t>
              </a:r>
              <a:endParaRPr sz="1100">
                <a:latin typeface="Quicksand"/>
                <a:ea typeface="Quicksand"/>
                <a:cs typeface="Quicksand"/>
                <a:sym typeface="Quicksand"/>
              </a:endParaRPr>
            </a:p>
          </p:txBody>
        </p:sp>
        <p:sp>
          <p:nvSpPr>
            <p:cNvPr id="159" name="Google Shape;159;p16"/>
            <p:cNvSpPr txBox="1"/>
            <p:nvPr/>
          </p:nvSpPr>
          <p:spPr>
            <a:xfrm>
              <a:off x="149677" y="3317400"/>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isabellaj@email.com</a:t>
              </a:r>
              <a:endParaRPr sz="1100">
                <a:latin typeface="Quicksand"/>
                <a:ea typeface="Quicksand"/>
                <a:cs typeface="Quicksand"/>
                <a:sym typeface="Quicksand"/>
              </a:endParaRPr>
            </a:p>
          </p:txBody>
        </p:sp>
        <p:sp>
          <p:nvSpPr>
            <p:cNvPr id="160" name="Google Shape;160;p16"/>
            <p:cNvSpPr txBox="1"/>
            <p:nvPr/>
          </p:nvSpPr>
          <p:spPr>
            <a:xfrm>
              <a:off x="149677" y="3698361"/>
              <a:ext cx="1740300" cy="169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100">
                  <a:latin typeface="Quicksand"/>
                  <a:ea typeface="Quicksand"/>
                  <a:cs typeface="Quicksand"/>
                  <a:sym typeface="Quicksand"/>
                </a:rPr>
                <a:t>www.isabellaj.com</a:t>
              </a:r>
              <a:endParaRPr sz="1100">
                <a:latin typeface="Quicksand"/>
                <a:ea typeface="Quicksand"/>
                <a:cs typeface="Quicksand"/>
                <a:sym typeface="Quicksand"/>
              </a:endParaRPr>
            </a:p>
          </p:txBody>
        </p:sp>
      </p:grpSp>
      <p:grpSp>
        <p:nvGrpSpPr>
          <p:cNvPr id="161" name="Google Shape;161;p16"/>
          <p:cNvGrpSpPr/>
          <p:nvPr/>
        </p:nvGrpSpPr>
        <p:grpSpPr>
          <a:xfrm>
            <a:off x="0" y="1853977"/>
            <a:ext cx="7565700" cy="8028300"/>
            <a:chOff x="0" y="1853977"/>
            <a:chExt cx="7565700" cy="8028300"/>
          </a:xfrm>
        </p:grpSpPr>
        <p:cxnSp>
          <p:nvCxnSpPr>
            <p:cNvPr id="162" name="Google Shape;162;p16"/>
            <p:cNvCxnSpPr/>
            <p:nvPr/>
          </p:nvCxnSpPr>
          <p:spPr>
            <a:xfrm>
              <a:off x="0" y="1860784"/>
              <a:ext cx="7565700" cy="0"/>
            </a:xfrm>
            <a:prstGeom prst="straightConnector1">
              <a:avLst/>
            </a:prstGeom>
            <a:noFill/>
            <a:ln cap="flat" cmpd="sng" w="9525">
              <a:solidFill>
                <a:srgbClr val="AFC9D8"/>
              </a:solidFill>
              <a:prstDash val="solid"/>
              <a:round/>
              <a:headEnd len="med" w="med" type="none"/>
              <a:tailEnd len="med" w="med" type="none"/>
            </a:ln>
          </p:spPr>
        </p:cxnSp>
        <p:cxnSp>
          <p:nvCxnSpPr>
            <p:cNvPr id="163" name="Google Shape;163;p16"/>
            <p:cNvCxnSpPr/>
            <p:nvPr/>
          </p:nvCxnSpPr>
          <p:spPr>
            <a:xfrm>
              <a:off x="2177150" y="1853977"/>
              <a:ext cx="0" cy="8028300"/>
            </a:xfrm>
            <a:prstGeom prst="straightConnector1">
              <a:avLst/>
            </a:prstGeom>
            <a:noFill/>
            <a:ln cap="flat" cmpd="sng" w="9525">
              <a:solidFill>
                <a:srgbClr val="AFC9D8"/>
              </a:solidFill>
              <a:prstDash val="solid"/>
              <a:round/>
              <a:headEnd len="med" w="med" type="none"/>
              <a:tailEnd len="med" w="med" type="none"/>
            </a:ln>
          </p:spPr>
        </p:cxnSp>
      </p:grpSp>
      <p:sp>
        <p:nvSpPr>
          <p:cNvPr id="164" name="Google Shape;164;p16"/>
          <p:cNvSpPr txBox="1"/>
          <p:nvPr/>
        </p:nvSpPr>
        <p:spPr>
          <a:xfrm>
            <a:off x="2417304" y="2169305"/>
            <a:ext cx="47829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100">
                <a:latin typeface="Quicksand"/>
                <a:ea typeface="Quicksand"/>
                <a:cs typeface="Quicksand"/>
                <a:sym typeface="Quicksand"/>
              </a:rPr>
              <a:t>References:</a:t>
            </a:r>
            <a:endParaRPr sz="2100">
              <a:latin typeface="Quicksand"/>
              <a:ea typeface="Quicksand"/>
              <a:cs typeface="Quicksand"/>
              <a:sym typeface="Quicksand"/>
            </a:endParaRPr>
          </a:p>
        </p:txBody>
      </p:sp>
      <p:grpSp>
        <p:nvGrpSpPr>
          <p:cNvPr id="165" name="Google Shape;165;p16"/>
          <p:cNvGrpSpPr/>
          <p:nvPr/>
        </p:nvGrpSpPr>
        <p:grpSpPr>
          <a:xfrm>
            <a:off x="2430001" y="2651225"/>
            <a:ext cx="2984400" cy="922350"/>
            <a:chOff x="2430001" y="2673725"/>
            <a:chExt cx="2984400" cy="922350"/>
          </a:xfrm>
        </p:grpSpPr>
        <p:sp>
          <p:nvSpPr>
            <p:cNvPr id="166" name="Google Shape;166;p16"/>
            <p:cNvSpPr txBox="1"/>
            <p:nvPr/>
          </p:nvSpPr>
          <p:spPr>
            <a:xfrm>
              <a:off x="2430001" y="267372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Dr. Samantha Williams</a:t>
              </a:r>
              <a:endParaRPr sz="1100">
                <a:latin typeface="Quicksand"/>
                <a:ea typeface="Quicksand"/>
                <a:cs typeface="Quicksand"/>
                <a:sym typeface="Quicksand"/>
              </a:endParaRPr>
            </a:p>
          </p:txBody>
        </p:sp>
        <p:sp>
          <p:nvSpPr>
            <p:cNvPr id="167" name="Google Shape;167;p16"/>
            <p:cNvSpPr txBox="1"/>
            <p:nvPr/>
          </p:nvSpPr>
          <p:spPr>
            <a:xfrm>
              <a:off x="2430001" y="2862013"/>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Professor of Psychology</a:t>
              </a:r>
              <a:endParaRPr sz="1100">
                <a:latin typeface="Quicksand"/>
                <a:ea typeface="Quicksand"/>
                <a:cs typeface="Quicksand"/>
                <a:sym typeface="Quicksand"/>
              </a:endParaRPr>
            </a:p>
          </p:txBody>
        </p:sp>
        <p:sp>
          <p:nvSpPr>
            <p:cNvPr id="168" name="Google Shape;168;p16"/>
            <p:cNvSpPr txBox="1"/>
            <p:nvPr/>
          </p:nvSpPr>
          <p:spPr>
            <a:xfrm>
              <a:off x="2430001" y="3050300"/>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Hillside University</a:t>
              </a:r>
              <a:endParaRPr sz="1100">
                <a:latin typeface="Quicksand"/>
                <a:ea typeface="Quicksand"/>
                <a:cs typeface="Quicksand"/>
                <a:sym typeface="Quicksand"/>
              </a:endParaRPr>
            </a:p>
          </p:txBody>
        </p:sp>
        <p:sp>
          <p:nvSpPr>
            <p:cNvPr id="169" name="Google Shape;169;p16"/>
            <p:cNvSpPr txBox="1"/>
            <p:nvPr/>
          </p:nvSpPr>
          <p:spPr>
            <a:xfrm>
              <a:off x="2430001" y="3238588"/>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Email: samanthawilliams@email.com</a:t>
              </a:r>
              <a:endParaRPr sz="1100">
                <a:latin typeface="Quicksand"/>
                <a:ea typeface="Quicksand"/>
                <a:cs typeface="Quicksand"/>
                <a:sym typeface="Quicksand"/>
              </a:endParaRPr>
            </a:p>
          </p:txBody>
        </p:sp>
        <p:sp>
          <p:nvSpPr>
            <p:cNvPr id="170" name="Google Shape;170;p16"/>
            <p:cNvSpPr txBox="1"/>
            <p:nvPr/>
          </p:nvSpPr>
          <p:spPr>
            <a:xfrm>
              <a:off x="2430001" y="342687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Phone: (123) 456-7890</a:t>
              </a:r>
              <a:endParaRPr sz="1100">
                <a:latin typeface="Quicksand"/>
                <a:ea typeface="Quicksand"/>
                <a:cs typeface="Quicksand"/>
                <a:sym typeface="Quicksand"/>
              </a:endParaRPr>
            </a:p>
          </p:txBody>
        </p:sp>
      </p:grpSp>
      <p:grpSp>
        <p:nvGrpSpPr>
          <p:cNvPr id="171" name="Google Shape;171;p16"/>
          <p:cNvGrpSpPr/>
          <p:nvPr/>
        </p:nvGrpSpPr>
        <p:grpSpPr>
          <a:xfrm>
            <a:off x="2430001" y="3836567"/>
            <a:ext cx="2984400" cy="922350"/>
            <a:chOff x="2430001" y="2673725"/>
            <a:chExt cx="2984400" cy="922350"/>
          </a:xfrm>
        </p:grpSpPr>
        <p:sp>
          <p:nvSpPr>
            <p:cNvPr id="172" name="Google Shape;172;p16"/>
            <p:cNvSpPr txBox="1"/>
            <p:nvPr/>
          </p:nvSpPr>
          <p:spPr>
            <a:xfrm>
              <a:off x="2430001" y="267372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Mr. Michael Johnson</a:t>
              </a:r>
              <a:endParaRPr sz="1100">
                <a:latin typeface="Quicksand"/>
                <a:ea typeface="Quicksand"/>
                <a:cs typeface="Quicksand"/>
                <a:sym typeface="Quicksand"/>
              </a:endParaRPr>
            </a:p>
          </p:txBody>
        </p:sp>
        <p:sp>
          <p:nvSpPr>
            <p:cNvPr id="173" name="Google Shape;173;p16"/>
            <p:cNvSpPr txBox="1"/>
            <p:nvPr/>
          </p:nvSpPr>
          <p:spPr>
            <a:xfrm>
              <a:off x="2430001" y="2862013"/>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Supervisor</a:t>
              </a:r>
              <a:endParaRPr sz="1100">
                <a:latin typeface="Quicksand"/>
                <a:ea typeface="Quicksand"/>
                <a:cs typeface="Quicksand"/>
                <a:sym typeface="Quicksand"/>
              </a:endParaRPr>
            </a:p>
          </p:txBody>
        </p:sp>
        <p:sp>
          <p:nvSpPr>
            <p:cNvPr id="174" name="Google Shape;174;p16"/>
            <p:cNvSpPr txBox="1"/>
            <p:nvPr/>
          </p:nvSpPr>
          <p:spPr>
            <a:xfrm>
              <a:off x="2430001" y="3050300"/>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ABC Counseling Center</a:t>
              </a:r>
              <a:endParaRPr sz="1100">
                <a:latin typeface="Quicksand"/>
                <a:ea typeface="Quicksand"/>
                <a:cs typeface="Quicksand"/>
                <a:sym typeface="Quicksand"/>
              </a:endParaRPr>
            </a:p>
          </p:txBody>
        </p:sp>
        <p:sp>
          <p:nvSpPr>
            <p:cNvPr id="175" name="Google Shape;175;p16"/>
            <p:cNvSpPr txBox="1"/>
            <p:nvPr/>
          </p:nvSpPr>
          <p:spPr>
            <a:xfrm>
              <a:off x="2430001" y="3238588"/>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Email: michaeljohnson@email.com</a:t>
              </a:r>
              <a:endParaRPr sz="1100">
                <a:latin typeface="Quicksand"/>
                <a:ea typeface="Quicksand"/>
                <a:cs typeface="Quicksand"/>
                <a:sym typeface="Quicksand"/>
              </a:endParaRPr>
            </a:p>
          </p:txBody>
        </p:sp>
        <p:sp>
          <p:nvSpPr>
            <p:cNvPr id="176" name="Google Shape;176;p16"/>
            <p:cNvSpPr txBox="1"/>
            <p:nvPr/>
          </p:nvSpPr>
          <p:spPr>
            <a:xfrm>
              <a:off x="2430001" y="342687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Phone: (234) 567-8901</a:t>
              </a:r>
              <a:endParaRPr sz="1100">
                <a:latin typeface="Quicksand"/>
                <a:ea typeface="Quicksand"/>
                <a:cs typeface="Quicksand"/>
                <a:sym typeface="Quicksand"/>
              </a:endParaRPr>
            </a:p>
          </p:txBody>
        </p:sp>
      </p:grpSp>
      <p:grpSp>
        <p:nvGrpSpPr>
          <p:cNvPr id="177" name="Google Shape;177;p16"/>
          <p:cNvGrpSpPr/>
          <p:nvPr/>
        </p:nvGrpSpPr>
        <p:grpSpPr>
          <a:xfrm>
            <a:off x="2430001" y="5021908"/>
            <a:ext cx="2984400" cy="922350"/>
            <a:chOff x="2430001" y="2673725"/>
            <a:chExt cx="2984400" cy="922350"/>
          </a:xfrm>
        </p:grpSpPr>
        <p:sp>
          <p:nvSpPr>
            <p:cNvPr id="178" name="Google Shape;178;p16"/>
            <p:cNvSpPr txBox="1"/>
            <p:nvPr/>
          </p:nvSpPr>
          <p:spPr>
            <a:xfrm>
              <a:off x="2430001" y="267372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Ms. Sarah Miller</a:t>
              </a:r>
              <a:endParaRPr sz="1100">
                <a:latin typeface="Quicksand"/>
                <a:ea typeface="Quicksand"/>
                <a:cs typeface="Quicksand"/>
                <a:sym typeface="Quicksand"/>
              </a:endParaRPr>
            </a:p>
          </p:txBody>
        </p:sp>
        <p:sp>
          <p:nvSpPr>
            <p:cNvPr id="179" name="Google Shape;179;p16"/>
            <p:cNvSpPr txBox="1"/>
            <p:nvPr/>
          </p:nvSpPr>
          <p:spPr>
            <a:xfrm>
              <a:off x="2430001" y="2862013"/>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Head of School Science Club</a:t>
              </a:r>
              <a:endParaRPr sz="1100">
                <a:latin typeface="Quicksand"/>
                <a:ea typeface="Quicksand"/>
                <a:cs typeface="Quicksand"/>
                <a:sym typeface="Quicksand"/>
              </a:endParaRPr>
            </a:p>
          </p:txBody>
        </p:sp>
        <p:sp>
          <p:nvSpPr>
            <p:cNvPr id="180" name="Google Shape;180;p16"/>
            <p:cNvSpPr txBox="1"/>
            <p:nvPr/>
          </p:nvSpPr>
          <p:spPr>
            <a:xfrm>
              <a:off x="2430001" y="3050300"/>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Hillside High School</a:t>
              </a:r>
              <a:endParaRPr sz="1100">
                <a:latin typeface="Quicksand"/>
                <a:ea typeface="Quicksand"/>
                <a:cs typeface="Quicksand"/>
                <a:sym typeface="Quicksand"/>
              </a:endParaRPr>
            </a:p>
          </p:txBody>
        </p:sp>
        <p:sp>
          <p:nvSpPr>
            <p:cNvPr id="181" name="Google Shape;181;p16"/>
            <p:cNvSpPr txBox="1"/>
            <p:nvPr/>
          </p:nvSpPr>
          <p:spPr>
            <a:xfrm>
              <a:off x="2430001" y="3238588"/>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Email: sarahmiller@email.com</a:t>
              </a:r>
              <a:endParaRPr sz="1100">
                <a:latin typeface="Quicksand"/>
                <a:ea typeface="Quicksand"/>
                <a:cs typeface="Quicksand"/>
                <a:sym typeface="Quicksand"/>
              </a:endParaRPr>
            </a:p>
          </p:txBody>
        </p:sp>
        <p:sp>
          <p:nvSpPr>
            <p:cNvPr id="182" name="Google Shape;182;p16"/>
            <p:cNvSpPr txBox="1"/>
            <p:nvPr/>
          </p:nvSpPr>
          <p:spPr>
            <a:xfrm>
              <a:off x="2430001" y="342687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Phone: (345) 678-9012</a:t>
              </a:r>
              <a:endParaRPr sz="1100">
                <a:latin typeface="Quicksand"/>
                <a:ea typeface="Quicksand"/>
                <a:cs typeface="Quicksand"/>
                <a:sym typeface="Quicksand"/>
              </a:endParaRPr>
            </a:p>
          </p:txBody>
        </p:sp>
      </p:grpSp>
      <p:grpSp>
        <p:nvGrpSpPr>
          <p:cNvPr id="183" name="Google Shape;183;p16"/>
          <p:cNvGrpSpPr/>
          <p:nvPr/>
        </p:nvGrpSpPr>
        <p:grpSpPr>
          <a:xfrm>
            <a:off x="2430001" y="6207250"/>
            <a:ext cx="2984400" cy="922350"/>
            <a:chOff x="2430001" y="2673725"/>
            <a:chExt cx="2984400" cy="922350"/>
          </a:xfrm>
        </p:grpSpPr>
        <p:sp>
          <p:nvSpPr>
            <p:cNvPr id="184" name="Google Shape;184;p16"/>
            <p:cNvSpPr txBox="1"/>
            <p:nvPr/>
          </p:nvSpPr>
          <p:spPr>
            <a:xfrm>
              <a:off x="2430001" y="267372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Quicksand"/>
                  <a:ea typeface="Quicksand"/>
                  <a:cs typeface="Quicksand"/>
                  <a:sym typeface="Quicksand"/>
                </a:rPr>
                <a:t>Dr. Robert Lee</a:t>
              </a:r>
              <a:endParaRPr sz="1100">
                <a:latin typeface="Quicksand"/>
                <a:ea typeface="Quicksand"/>
                <a:cs typeface="Quicksand"/>
                <a:sym typeface="Quicksand"/>
              </a:endParaRPr>
            </a:p>
          </p:txBody>
        </p:sp>
        <p:sp>
          <p:nvSpPr>
            <p:cNvPr id="185" name="Google Shape;185;p16"/>
            <p:cNvSpPr txBox="1"/>
            <p:nvPr/>
          </p:nvSpPr>
          <p:spPr>
            <a:xfrm>
              <a:off x="2430001" y="2862013"/>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Research Advisor</a:t>
              </a:r>
              <a:endParaRPr sz="1100">
                <a:latin typeface="Quicksand"/>
                <a:ea typeface="Quicksand"/>
                <a:cs typeface="Quicksand"/>
                <a:sym typeface="Quicksand"/>
              </a:endParaRPr>
            </a:p>
          </p:txBody>
        </p:sp>
        <p:sp>
          <p:nvSpPr>
            <p:cNvPr id="186" name="Google Shape;186;p16"/>
            <p:cNvSpPr txBox="1"/>
            <p:nvPr/>
          </p:nvSpPr>
          <p:spPr>
            <a:xfrm>
              <a:off x="2430001" y="3050300"/>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XYZ Research Institute</a:t>
              </a:r>
              <a:endParaRPr sz="1100">
                <a:latin typeface="Quicksand"/>
                <a:ea typeface="Quicksand"/>
                <a:cs typeface="Quicksand"/>
                <a:sym typeface="Quicksand"/>
              </a:endParaRPr>
            </a:p>
          </p:txBody>
        </p:sp>
        <p:sp>
          <p:nvSpPr>
            <p:cNvPr id="187" name="Google Shape;187;p16"/>
            <p:cNvSpPr txBox="1"/>
            <p:nvPr/>
          </p:nvSpPr>
          <p:spPr>
            <a:xfrm>
              <a:off x="2430001" y="3238588"/>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Email: robertlee@email.com</a:t>
              </a:r>
              <a:endParaRPr sz="1100">
                <a:latin typeface="Quicksand"/>
                <a:ea typeface="Quicksand"/>
                <a:cs typeface="Quicksand"/>
                <a:sym typeface="Quicksand"/>
              </a:endParaRPr>
            </a:p>
          </p:txBody>
        </p:sp>
        <p:sp>
          <p:nvSpPr>
            <p:cNvPr id="188" name="Google Shape;188;p16"/>
            <p:cNvSpPr txBox="1"/>
            <p:nvPr/>
          </p:nvSpPr>
          <p:spPr>
            <a:xfrm>
              <a:off x="2430001" y="3426875"/>
              <a:ext cx="29844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Quicksand"/>
                  <a:ea typeface="Quicksand"/>
                  <a:cs typeface="Quicksand"/>
                  <a:sym typeface="Quicksand"/>
                </a:rPr>
                <a:t>Phone: (456) 789-0123</a:t>
              </a:r>
              <a:endParaRPr sz="1100">
                <a:latin typeface="Quicksand"/>
                <a:ea typeface="Quicksand"/>
                <a:cs typeface="Quicksand"/>
                <a:sym typeface="Quicksand"/>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