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Source Sans Pro SemiBold"/>
      <p:regular r:id="rId11"/>
      <p:bold r:id="rId12"/>
      <p:italic r:id="rId13"/>
      <p:boldItalic r:id="rId14"/>
    </p:embeddedFont>
    <p:embeddedFont>
      <p:font typeface="Kristi"/>
      <p:regular r:id="rId15"/>
    </p:embeddedFont>
    <p:embeddedFont>
      <p:font typeface="Source Sans Pr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9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ourceSansProSemiBold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SourceSansProSemiBold-italic.fntdata"/><Relationship Id="rId12" Type="http://schemas.openxmlformats.org/officeDocument/2006/relationships/font" Target="fonts/SourceSansProSemiBold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Kristi-regular.fntdata"/><Relationship Id="rId14" Type="http://schemas.openxmlformats.org/officeDocument/2006/relationships/font" Target="fonts/SourceSansProSemiBold-boldItalic.fntdata"/><Relationship Id="rId17" Type="http://schemas.openxmlformats.org/officeDocument/2006/relationships/font" Target="fonts/SourceSansPro-bold.fntdata"/><Relationship Id="rId16" Type="http://schemas.openxmlformats.org/officeDocument/2006/relationships/font" Target="fonts/SourceSansPr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SansPro-boldItalic.fntdata"/><Relationship Id="rId6" Type="http://schemas.openxmlformats.org/officeDocument/2006/relationships/slide" Target="slides/slide1.xml"/><Relationship Id="rId18" Type="http://schemas.openxmlformats.org/officeDocument/2006/relationships/font" Target="fonts/SourceSansPro-italic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645900" y="3524250"/>
            <a:ext cx="1669500" cy="288300"/>
          </a:xfrm>
          <a:prstGeom prst="rect">
            <a:avLst/>
          </a:prstGeom>
          <a:gradFill>
            <a:gsLst>
              <a:gs pos="0">
                <a:srgbClr val="C7E0DC"/>
              </a:gs>
              <a:gs pos="100000">
                <a:srgbClr val="D8E9E7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623375" y="1030075"/>
            <a:ext cx="60615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700">
                <a:latin typeface="Raleway"/>
                <a:ea typeface="Raleway"/>
                <a:cs typeface="Raleway"/>
                <a:sym typeface="Raleway"/>
              </a:rPr>
              <a:t>Nurse Resignation Letter</a:t>
            </a:r>
            <a:endParaRPr b="1" sz="3700">
              <a:latin typeface="Raleway"/>
              <a:ea typeface="Raleway"/>
              <a:cs typeface="Raleway"/>
              <a:sym typeface="Raleway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2494150" y="1729000"/>
            <a:ext cx="4422000" cy="0"/>
          </a:xfrm>
          <a:prstGeom prst="straightConnector1">
            <a:avLst/>
          </a:prstGeom>
          <a:noFill/>
          <a:ln cap="flat" cmpd="sng" w="19050">
            <a:solidFill>
              <a:srgbClr val="DADAD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" name="Google Shape;57;p13"/>
          <p:cNvSpPr/>
          <p:nvPr/>
        </p:nvSpPr>
        <p:spPr>
          <a:xfrm>
            <a:off x="645900" y="1695875"/>
            <a:ext cx="2030400" cy="63000"/>
          </a:xfrm>
          <a:prstGeom prst="rect">
            <a:avLst/>
          </a:prstGeom>
          <a:gradFill>
            <a:gsLst>
              <a:gs pos="0">
                <a:srgbClr val="C7E0DC"/>
              </a:gs>
              <a:gs pos="100000">
                <a:srgbClr val="D8E9E7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653186" y="2106588"/>
            <a:ext cx="2868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00">
                <a:latin typeface="Source Sans Pro"/>
                <a:ea typeface="Source Sans Pro"/>
                <a:cs typeface="Source Sans Pro"/>
                <a:sym typeface="Source Sans Pro"/>
              </a:rPr>
              <a:t>From:</a:t>
            </a:r>
            <a:r>
              <a:rPr lang="ru">
                <a:latin typeface="Source Sans Pro"/>
                <a:ea typeface="Source Sans Pro"/>
                <a:cs typeface="Source Sans Pro"/>
                <a:sym typeface="Source Sans Pro"/>
              </a:rPr>
              <a:t>  </a:t>
            </a:r>
            <a:r>
              <a:rPr lang="ru">
                <a:solidFill>
                  <a:srgbClr val="57575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Camren Balistreri</a:t>
            </a:r>
            <a:endParaRPr>
              <a:solidFill>
                <a:srgbClr val="575756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53186" y="2364026"/>
            <a:ext cx="28683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00">
                <a:latin typeface="Source Sans Pro"/>
                <a:ea typeface="Source Sans Pro"/>
                <a:cs typeface="Source Sans Pro"/>
                <a:sym typeface="Source Sans Pro"/>
              </a:rPr>
              <a:t>A: </a:t>
            </a:r>
            <a:r>
              <a:rPr lang="ru" sz="1300">
                <a:solidFill>
                  <a:srgbClr val="57575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100 Jerde Alley Apt. 350</a:t>
            </a:r>
            <a:endParaRPr>
              <a:solidFill>
                <a:srgbClr val="575756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653186" y="2606163"/>
            <a:ext cx="28683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00">
                <a:latin typeface="Source Sans Pro"/>
                <a:ea typeface="Source Sans Pro"/>
                <a:cs typeface="Source Sans Pro"/>
                <a:sym typeface="Source Sans Pro"/>
              </a:rPr>
              <a:t>A(2): </a:t>
            </a:r>
            <a:r>
              <a:rPr lang="ru" sz="1300">
                <a:solidFill>
                  <a:srgbClr val="57575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638 Geovanny Tunnel Apt. 105 </a:t>
            </a:r>
            <a:endParaRPr>
              <a:solidFill>
                <a:srgbClr val="575756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653186" y="2848300"/>
            <a:ext cx="28683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00">
                <a:latin typeface="Source Sans Pro"/>
                <a:ea typeface="Source Sans Pro"/>
                <a:cs typeface="Source Sans Pro"/>
                <a:sym typeface="Source Sans Pro"/>
              </a:rPr>
              <a:t>P: </a:t>
            </a:r>
            <a:r>
              <a:rPr lang="ru" sz="1300">
                <a:solidFill>
                  <a:srgbClr val="57575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+1 012-3456-789</a:t>
            </a:r>
            <a:endParaRPr>
              <a:solidFill>
                <a:srgbClr val="575756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653186" y="3090438"/>
            <a:ext cx="28683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00">
                <a:latin typeface="Source Sans Pro"/>
                <a:ea typeface="Source Sans Pro"/>
                <a:cs typeface="Source Sans Pro"/>
                <a:sym typeface="Source Sans Pro"/>
              </a:rPr>
              <a:t>E: </a:t>
            </a:r>
            <a:r>
              <a:rPr lang="ru" sz="1300">
                <a:solidFill>
                  <a:srgbClr val="57575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Mail@example.com</a:t>
            </a:r>
            <a:endParaRPr>
              <a:solidFill>
                <a:srgbClr val="575756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712757" y="3564788"/>
            <a:ext cx="17814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00">
                <a:latin typeface="Source Sans Pro"/>
                <a:ea typeface="Source Sans Pro"/>
                <a:cs typeface="Source Sans Pro"/>
                <a:sym typeface="Source Sans Pro"/>
              </a:rPr>
              <a:t>Date: </a:t>
            </a:r>
            <a:r>
              <a:rPr lang="ru" sz="1300">
                <a:latin typeface="Source Sans Pro"/>
                <a:ea typeface="Source Sans Pro"/>
                <a:cs typeface="Source Sans Pro"/>
                <a:sym typeface="Source Sans Pro"/>
              </a:rPr>
              <a:t>12 October, 2025</a:t>
            </a:r>
            <a:r>
              <a:rPr b="1" lang="ru" sz="1300"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sz="1300">
              <a:solidFill>
                <a:srgbClr val="575756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955510" y="2119837"/>
            <a:ext cx="28683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00">
                <a:latin typeface="Source Sans Pro"/>
                <a:ea typeface="Source Sans Pro"/>
                <a:cs typeface="Source Sans Pro"/>
                <a:sym typeface="Source Sans Pro"/>
              </a:rPr>
              <a:t>To:  </a:t>
            </a:r>
            <a:r>
              <a:rPr lang="ru" sz="1300">
                <a:solidFill>
                  <a:srgbClr val="57575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Christina Corwin</a:t>
            </a:r>
            <a:endParaRPr>
              <a:solidFill>
                <a:srgbClr val="575756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3955510" y="2362487"/>
            <a:ext cx="28683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00">
                <a:latin typeface="Source Sans Pro"/>
                <a:ea typeface="Source Sans Pro"/>
                <a:cs typeface="Source Sans Pro"/>
                <a:sym typeface="Source Sans Pro"/>
              </a:rPr>
              <a:t>A: </a:t>
            </a:r>
            <a:r>
              <a:rPr lang="ru" sz="1300">
                <a:solidFill>
                  <a:srgbClr val="57575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100 Jerde Alley Apt. 350</a:t>
            </a:r>
            <a:endParaRPr>
              <a:solidFill>
                <a:srgbClr val="575756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955510" y="2605138"/>
            <a:ext cx="28683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00">
                <a:latin typeface="Source Sans Pro"/>
                <a:ea typeface="Source Sans Pro"/>
                <a:cs typeface="Source Sans Pro"/>
                <a:sym typeface="Source Sans Pro"/>
              </a:rPr>
              <a:t>A(2): </a:t>
            </a:r>
            <a:r>
              <a:rPr lang="ru" sz="1300">
                <a:solidFill>
                  <a:srgbClr val="57575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638 Geovanny Tunnel Apt. 105 </a:t>
            </a:r>
            <a:endParaRPr>
              <a:solidFill>
                <a:srgbClr val="575756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955510" y="2847788"/>
            <a:ext cx="28683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00">
                <a:latin typeface="Source Sans Pro"/>
                <a:ea typeface="Source Sans Pro"/>
                <a:cs typeface="Source Sans Pro"/>
                <a:sym typeface="Source Sans Pro"/>
              </a:rPr>
              <a:t>P: </a:t>
            </a:r>
            <a:r>
              <a:rPr lang="ru" sz="1300">
                <a:solidFill>
                  <a:srgbClr val="57575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+1 012-3456-789</a:t>
            </a:r>
            <a:endParaRPr>
              <a:solidFill>
                <a:srgbClr val="575756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955510" y="3090438"/>
            <a:ext cx="28683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300">
                <a:latin typeface="Source Sans Pro"/>
                <a:ea typeface="Source Sans Pro"/>
                <a:cs typeface="Source Sans Pro"/>
                <a:sym typeface="Source Sans Pro"/>
              </a:rPr>
              <a:t>E: </a:t>
            </a:r>
            <a:r>
              <a:rPr lang="ru" sz="1300">
                <a:solidFill>
                  <a:srgbClr val="57575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Mail@example.com</a:t>
            </a:r>
            <a:endParaRPr>
              <a:solidFill>
                <a:srgbClr val="575756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36624" y="4167653"/>
            <a:ext cx="38157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Dear Christina Corwin</a:t>
            </a:r>
            <a:endParaRPr sz="1800"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636625" y="4608175"/>
            <a:ext cx="6187200" cy="26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00">
                <a:latin typeface="Source Sans Pro"/>
                <a:ea typeface="Source Sans Pro"/>
                <a:cs typeface="Source Sans Pro"/>
                <a:sym typeface="Source Sans Pro"/>
              </a:rPr>
              <a:t>This letter represents my official notice of resignation from my position as </a:t>
            </a:r>
            <a:r>
              <a:rPr b="1" lang="ru" sz="1300">
                <a:latin typeface="Source Sans Pro"/>
                <a:ea typeface="Source Sans Pro"/>
                <a:cs typeface="Source Sans Pro"/>
                <a:sym typeface="Source Sans Pro"/>
              </a:rPr>
              <a:t>Registered Nurse with</a:t>
            </a:r>
            <a:r>
              <a:rPr lang="ru" sz="1300"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ru" sz="1300">
                <a:solidFill>
                  <a:srgbClr val="DADADA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__________</a:t>
            </a:r>
            <a:r>
              <a:rPr lang="ru" sz="1300">
                <a:latin typeface="Source Sans Pro"/>
                <a:ea typeface="Source Sans Pro"/>
                <a:cs typeface="Source Sans Pro"/>
                <a:sym typeface="Source Sans Pro"/>
              </a:rPr>
              <a:t> be made final on the </a:t>
            </a:r>
            <a:r>
              <a:rPr lang="ru" sz="1300">
                <a:solidFill>
                  <a:srgbClr val="DADADA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___</a:t>
            </a:r>
            <a:r>
              <a:rPr lang="ru" sz="1300">
                <a:latin typeface="Source Sans Pro"/>
                <a:ea typeface="Source Sans Pro"/>
                <a:cs typeface="Source Sans Pro"/>
                <a:sym typeface="Source Sans Pro"/>
              </a:rPr>
              <a:t> day of</a:t>
            </a:r>
            <a:r>
              <a:rPr lang="ru" sz="1300">
                <a:solidFill>
                  <a:srgbClr val="DADADA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_______________</a:t>
            </a:r>
            <a:r>
              <a:rPr lang="ru" sz="1300">
                <a:latin typeface="Source Sans Pro"/>
                <a:ea typeface="Source Sans Pro"/>
                <a:cs typeface="Source Sans Pro"/>
                <a:sym typeface="Source Sans Pro"/>
              </a:rPr>
              <a:t>, 20</a:t>
            </a:r>
            <a:r>
              <a:rPr lang="ru" sz="1300">
                <a:solidFill>
                  <a:srgbClr val="DADADA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___</a:t>
            </a:r>
            <a:r>
              <a:rPr lang="ru" sz="1300">
                <a:latin typeface="Source Sans Pro"/>
                <a:ea typeface="Source Sans Pro"/>
                <a:cs typeface="Source Sans Pro"/>
                <a:sym typeface="Source Sans Pro"/>
              </a:rPr>
              <a:t>.</a:t>
            </a:r>
            <a:endParaRPr sz="13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00">
                <a:latin typeface="Source Sans Pro"/>
                <a:ea typeface="Source Sans Pro"/>
                <a:cs typeface="Source Sans Pro"/>
                <a:sym typeface="Source Sans Pro"/>
              </a:rPr>
              <a:t>It has been with great pleasure to work alongside the caregivers and individuals at </a:t>
            </a:r>
            <a:r>
              <a:rPr lang="ru" sz="1300">
                <a:solidFill>
                  <a:srgbClr val="DADADA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_____________</a:t>
            </a:r>
            <a:r>
              <a:rPr lang="ru" sz="1300">
                <a:latin typeface="Source Sans Pro"/>
                <a:ea typeface="Source Sans Pro"/>
                <a:cs typeface="Source Sans Pro"/>
                <a:sym typeface="Source Sans Pro"/>
              </a:rPr>
              <a:t>, and I will always appreciate the experience knowledge, and life lessons</a:t>
            </a:r>
            <a:endParaRPr sz="13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00">
                <a:latin typeface="Source Sans Pro"/>
                <a:ea typeface="Source Sans Pro"/>
                <a:cs typeface="Source Sans Pro"/>
                <a:sym typeface="Source Sans Pro"/>
              </a:rPr>
              <a:t>I gained during my time here.</a:t>
            </a:r>
            <a:endParaRPr sz="13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00">
                <a:latin typeface="Source Sans Pro"/>
                <a:ea typeface="Source Sans Pro"/>
                <a:cs typeface="Source Sans Pro"/>
                <a:sym typeface="Source Sans Pro"/>
              </a:rPr>
              <a:t>I hope the notice period is enough for you to find a replacement. Please let me know</a:t>
            </a:r>
            <a:endParaRPr sz="13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300">
                <a:latin typeface="Source Sans Pro"/>
                <a:ea typeface="Source Sans Pro"/>
                <a:cs typeface="Source Sans Pro"/>
                <a:sym typeface="Source Sans Pro"/>
              </a:rPr>
              <a:t>of any help I can provide to train or assist the person who will take over my position.</a:t>
            </a:r>
            <a:endParaRPr sz="13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latin typeface="Source Sans Pro"/>
                <a:ea typeface="Source Sans Pro"/>
                <a:cs typeface="Source Sans Pro"/>
                <a:sym typeface="Source Sans Pro"/>
              </a:rPr>
              <a:t>I have already begun working with my team to delegate my shifts and responsibilities in case my successor does not start until after my departure.</a:t>
            </a:r>
            <a:endParaRPr sz="13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36624" y="7446725"/>
            <a:ext cx="116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Sincerey,</a:t>
            </a:r>
            <a:endParaRPr sz="1200"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612777" y="7694425"/>
            <a:ext cx="2030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latin typeface="Kristi"/>
                <a:ea typeface="Kristi"/>
                <a:cs typeface="Kristi"/>
                <a:sym typeface="Kristi"/>
              </a:rPr>
              <a:t>CamrenB</a:t>
            </a:r>
            <a:endParaRPr sz="6000">
              <a:latin typeface="Kristi"/>
              <a:ea typeface="Kristi"/>
              <a:cs typeface="Kristi"/>
              <a:sym typeface="Kristi"/>
            </a:endParaRPr>
          </a:p>
        </p:txBody>
      </p:sp>
      <p:cxnSp>
        <p:nvCxnSpPr>
          <p:cNvPr id="73" name="Google Shape;73;p13"/>
          <p:cNvCxnSpPr/>
          <p:nvPr/>
        </p:nvCxnSpPr>
        <p:spPr>
          <a:xfrm>
            <a:off x="635950" y="8532400"/>
            <a:ext cx="1947600" cy="0"/>
          </a:xfrm>
          <a:prstGeom prst="straightConnector1">
            <a:avLst/>
          </a:prstGeom>
          <a:noFill/>
          <a:ln cap="flat" cmpd="sng" w="9525">
            <a:solidFill>
              <a:srgbClr val="DADAD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4" name="Google Shape;74;p13"/>
          <p:cNvSpPr txBox="1"/>
          <p:nvPr/>
        </p:nvSpPr>
        <p:spPr>
          <a:xfrm>
            <a:off x="642575" y="8564025"/>
            <a:ext cx="1583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C6C6C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Signature</a:t>
            </a:r>
            <a:endParaRPr sz="1000">
              <a:solidFill>
                <a:srgbClr val="C6C6C6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cxnSp>
        <p:nvCxnSpPr>
          <p:cNvPr id="75" name="Google Shape;75;p13"/>
          <p:cNvCxnSpPr/>
          <p:nvPr/>
        </p:nvCxnSpPr>
        <p:spPr>
          <a:xfrm>
            <a:off x="4968550" y="8532400"/>
            <a:ext cx="1947600" cy="0"/>
          </a:xfrm>
          <a:prstGeom prst="straightConnector1">
            <a:avLst/>
          </a:prstGeom>
          <a:noFill/>
          <a:ln cap="flat" cmpd="sng" w="9525">
            <a:solidFill>
              <a:srgbClr val="DADAD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" name="Google Shape;76;p13"/>
          <p:cNvSpPr txBox="1"/>
          <p:nvPr/>
        </p:nvSpPr>
        <p:spPr>
          <a:xfrm>
            <a:off x="4975175" y="8564025"/>
            <a:ext cx="1583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C6C6C6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Print Name</a:t>
            </a:r>
            <a:endParaRPr sz="1000">
              <a:solidFill>
                <a:srgbClr val="C6C6C6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4948677" y="8206376"/>
            <a:ext cx="1947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1D1D1B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Camren Balistreri</a:t>
            </a:r>
            <a:endParaRPr sz="1800">
              <a:solidFill>
                <a:srgbClr val="1D1D1B"/>
              </a:solidFill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</p:txBody>
      </p:sp>
      <p:pic>
        <p:nvPicPr>
          <p:cNvPr id="78" name="Google Shape;78;p13"/>
          <p:cNvPicPr preferRelativeResize="0"/>
          <p:nvPr/>
        </p:nvPicPr>
        <p:blipFill rotWithShape="1">
          <a:blip r:embed="rId3">
            <a:alphaModFix/>
          </a:blip>
          <a:srcRect b="13479" l="0" r="1497" t="0"/>
          <a:stretch/>
        </p:blipFill>
        <p:spPr>
          <a:xfrm>
            <a:off x="3801450" y="9545275"/>
            <a:ext cx="3758549" cy="114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 rotWithShape="1">
          <a:blip r:embed="rId4">
            <a:alphaModFix/>
          </a:blip>
          <a:srcRect b="-9" l="823" r="0" t="3901"/>
          <a:stretch/>
        </p:blipFill>
        <p:spPr>
          <a:xfrm>
            <a:off x="0" y="0"/>
            <a:ext cx="2296350" cy="76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