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Rubik Medium"/>
      <p:regular r:id="rId6"/>
      <p:bold r:id="rId7"/>
      <p:italic r:id="rId8"/>
      <p:boldItalic r:id="rId9"/>
    </p:embeddedFont>
    <p:embeddedFont>
      <p:font typeface="Rubik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ubik-bold.fntdata"/><Relationship Id="rId10" Type="http://schemas.openxmlformats.org/officeDocument/2006/relationships/font" Target="fonts/Rubik-regular.fntdata"/><Relationship Id="rId13" Type="http://schemas.openxmlformats.org/officeDocument/2006/relationships/font" Target="fonts/Rubik-boldItalic.fntdata"/><Relationship Id="rId12" Type="http://schemas.openxmlformats.org/officeDocument/2006/relationships/font" Target="fonts/Rubik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RubikMedium-boldItalic.fntdata"/><Relationship Id="rId5" Type="http://schemas.openxmlformats.org/officeDocument/2006/relationships/slide" Target="slides/slide1.xml"/><Relationship Id="rId6" Type="http://schemas.openxmlformats.org/officeDocument/2006/relationships/font" Target="fonts/RubikMedium-regular.fntdata"/><Relationship Id="rId7" Type="http://schemas.openxmlformats.org/officeDocument/2006/relationships/font" Target="fonts/RubikMedium-bold.fntdata"/><Relationship Id="rId8" Type="http://schemas.openxmlformats.org/officeDocument/2006/relationships/font" Target="fonts/RubikMedium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-50" y="0"/>
            <a:ext cx="7560000" cy="1136400"/>
            <a:chOff x="-50" y="0"/>
            <a:chExt cx="7560000" cy="1136400"/>
          </a:xfrm>
        </p:grpSpPr>
        <p:sp>
          <p:nvSpPr>
            <p:cNvPr id="55" name="Google Shape;55;p13"/>
            <p:cNvSpPr/>
            <p:nvPr/>
          </p:nvSpPr>
          <p:spPr>
            <a:xfrm>
              <a:off x="-50" y="0"/>
              <a:ext cx="7560000" cy="1136400"/>
            </a:xfrm>
            <a:prstGeom prst="rect">
              <a:avLst/>
            </a:prstGeom>
            <a:solidFill>
              <a:srgbClr val="D4E8F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56" name="Google Shape;56;p13"/>
            <p:cNvGrpSpPr/>
            <p:nvPr/>
          </p:nvGrpSpPr>
          <p:grpSpPr>
            <a:xfrm>
              <a:off x="507601" y="205291"/>
              <a:ext cx="4747918" cy="704575"/>
              <a:chOff x="507601" y="205291"/>
              <a:chExt cx="4747918" cy="704575"/>
            </a:xfrm>
          </p:grpSpPr>
          <p:sp>
            <p:nvSpPr>
              <p:cNvPr id="57" name="Google Shape;57;p13"/>
              <p:cNvSpPr txBox="1"/>
              <p:nvPr/>
            </p:nvSpPr>
            <p:spPr>
              <a:xfrm>
                <a:off x="507601" y="205291"/>
                <a:ext cx="4729800" cy="461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3000">
                    <a:solidFill>
                      <a:srgbClr val="425B65"/>
                    </a:solidFill>
                    <a:latin typeface="Rubik"/>
                    <a:ea typeface="Rubik"/>
                    <a:cs typeface="Rubik"/>
                    <a:sym typeface="Rubik"/>
                  </a:rPr>
                  <a:t>EVAN ROBERTS</a:t>
                </a:r>
                <a:endParaRPr sz="3000">
                  <a:solidFill>
                    <a:srgbClr val="425B65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58" name="Google Shape;58;p13"/>
              <p:cNvSpPr txBox="1"/>
              <p:nvPr/>
            </p:nvSpPr>
            <p:spPr>
              <a:xfrm>
                <a:off x="525720" y="709766"/>
                <a:ext cx="47298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300">
                    <a:solidFill>
                      <a:srgbClr val="425B65"/>
                    </a:solidFill>
                    <a:latin typeface="Rubik"/>
                    <a:ea typeface="Rubik"/>
                    <a:cs typeface="Rubik"/>
                    <a:sym typeface="Rubik"/>
                  </a:rPr>
                  <a:t>Nurse</a:t>
                </a:r>
                <a:endParaRPr sz="1300">
                  <a:solidFill>
                    <a:srgbClr val="425B65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pic>
          <p:nvPicPr>
            <p:cNvPr id="59" name="Google Shape;59;p13"/>
            <p:cNvPicPr preferRelativeResize="0"/>
            <p:nvPr/>
          </p:nvPicPr>
          <p:blipFill rotWithShape="1">
            <a:blip r:embed="rId3">
              <a:alphaModFix/>
            </a:blip>
            <a:srcRect b="22245" l="0" r="0" t="0"/>
            <a:stretch/>
          </p:blipFill>
          <p:spPr>
            <a:xfrm>
              <a:off x="5985575" y="291700"/>
              <a:ext cx="878875" cy="8447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0" name="Google Shape;60;p13"/>
          <p:cNvGrpSpPr/>
          <p:nvPr/>
        </p:nvGrpSpPr>
        <p:grpSpPr>
          <a:xfrm>
            <a:off x="531744" y="1606900"/>
            <a:ext cx="6488233" cy="7877308"/>
            <a:chOff x="531744" y="1606900"/>
            <a:chExt cx="6488233" cy="7877308"/>
          </a:xfrm>
        </p:grpSpPr>
        <p:grpSp>
          <p:nvGrpSpPr>
            <p:cNvPr id="61" name="Google Shape;61;p13"/>
            <p:cNvGrpSpPr/>
            <p:nvPr/>
          </p:nvGrpSpPr>
          <p:grpSpPr>
            <a:xfrm>
              <a:off x="536074" y="1606900"/>
              <a:ext cx="2330700" cy="974380"/>
              <a:chOff x="536074" y="1606900"/>
              <a:chExt cx="2330700" cy="974380"/>
            </a:xfrm>
          </p:grpSpPr>
          <p:sp>
            <p:nvSpPr>
              <p:cNvPr id="62" name="Google Shape;62;p13"/>
              <p:cNvSpPr txBox="1"/>
              <p:nvPr/>
            </p:nvSpPr>
            <p:spPr>
              <a:xfrm>
                <a:off x="536074" y="1606900"/>
                <a:ext cx="23307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100">
                    <a:solidFill>
                      <a:srgbClr val="425B65"/>
                    </a:solidFill>
                    <a:latin typeface="Rubik"/>
                    <a:ea typeface="Rubik"/>
                    <a:cs typeface="Rubik"/>
                    <a:sym typeface="Rubik"/>
                  </a:rPr>
                  <a:t>Jane Williams</a:t>
                </a:r>
                <a:endParaRPr b="1" sz="1100">
                  <a:solidFill>
                    <a:srgbClr val="425B65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63" name="Google Shape;63;p13"/>
              <p:cNvSpPr txBox="1"/>
              <p:nvPr/>
            </p:nvSpPr>
            <p:spPr>
              <a:xfrm>
                <a:off x="536074" y="1810393"/>
                <a:ext cx="23307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solidFill>
                      <a:srgbClr val="425B65"/>
                    </a:solidFill>
                    <a:latin typeface="Rubik"/>
                    <a:ea typeface="Rubik"/>
                    <a:cs typeface="Rubik"/>
                    <a:sym typeface="Rubik"/>
                  </a:rPr>
                  <a:t>Human Resources Manager</a:t>
                </a:r>
                <a:endParaRPr sz="1100">
                  <a:solidFill>
                    <a:srgbClr val="425B65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64" name="Google Shape;64;p13"/>
              <p:cNvSpPr txBox="1"/>
              <p:nvPr/>
            </p:nvSpPr>
            <p:spPr>
              <a:xfrm>
                <a:off x="536074" y="2013886"/>
                <a:ext cx="23307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solidFill>
                      <a:srgbClr val="425B65"/>
                    </a:solidFill>
                    <a:latin typeface="Rubik"/>
                    <a:ea typeface="Rubik"/>
                    <a:cs typeface="Rubik"/>
                    <a:sym typeface="Rubik"/>
                  </a:rPr>
                  <a:t>London Regional Hospital</a:t>
                </a:r>
                <a:endParaRPr sz="1100">
                  <a:solidFill>
                    <a:srgbClr val="425B65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65" name="Google Shape;65;p13"/>
              <p:cNvSpPr txBox="1"/>
              <p:nvPr/>
            </p:nvSpPr>
            <p:spPr>
              <a:xfrm>
                <a:off x="536074" y="2217380"/>
                <a:ext cx="2330700" cy="36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solidFill>
                      <a:srgbClr val="425B65"/>
                    </a:solidFill>
                    <a:latin typeface="Rubik"/>
                    <a:ea typeface="Rubik"/>
                    <a:cs typeface="Rubik"/>
                    <a:sym typeface="Rubik"/>
                  </a:rPr>
                  <a:t>456 Oak Avenue</a:t>
                </a:r>
                <a:endParaRPr sz="1100">
                  <a:solidFill>
                    <a:srgbClr val="425B65"/>
                  </a:solidFill>
                  <a:latin typeface="Rubik"/>
                  <a:ea typeface="Rubik"/>
                  <a:cs typeface="Rubik"/>
                  <a:sym typeface="Rubik"/>
                </a:endParaRPr>
              </a:p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solidFill>
                      <a:srgbClr val="425B65"/>
                    </a:solidFill>
                    <a:latin typeface="Rubik"/>
                    <a:ea typeface="Rubik"/>
                    <a:cs typeface="Rubik"/>
                    <a:sym typeface="Rubik"/>
                  </a:rPr>
                  <a:t>London, UK 01002</a:t>
                </a:r>
                <a:endParaRPr sz="1100">
                  <a:solidFill>
                    <a:srgbClr val="425B65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sp>
          <p:nvSpPr>
            <p:cNvPr id="66" name="Google Shape;66;p13"/>
            <p:cNvSpPr txBox="1"/>
            <p:nvPr/>
          </p:nvSpPr>
          <p:spPr>
            <a:xfrm>
              <a:off x="531744" y="3024630"/>
              <a:ext cx="23307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425B65"/>
                  </a:solidFill>
                  <a:latin typeface="Rubik"/>
                  <a:ea typeface="Rubik"/>
                  <a:cs typeface="Rubik"/>
                  <a:sym typeface="Rubik"/>
                </a:rPr>
                <a:t>Dear</a:t>
              </a:r>
              <a:r>
                <a:rPr b="1" lang="ru" sz="1100">
                  <a:solidFill>
                    <a:srgbClr val="425B65"/>
                  </a:solidFill>
                  <a:latin typeface="Rubik"/>
                  <a:ea typeface="Rubik"/>
                  <a:cs typeface="Rubik"/>
                  <a:sym typeface="Rubik"/>
                </a:rPr>
                <a:t> Ms. Williams,</a:t>
              </a:r>
              <a:endParaRPr b="1" sz="1100">
                <a:solidFill>
                  <a:srgbClr val="425B65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67" name="Google Shape;67;p13"/>
            <p:cNvSpPr txBox="1"/>
            <p:nvPr/>
          </p:nvSpPr>
          <p:spPr>
            <a:xfrm>
              <a:off x="536077" y="3439425"/>
              <a:ext cx="6483900" cy="5451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 sz="1100">
                  <a:solidFill>
                    <a:srgbClr val="425B65"/>
                  </a:solidFill>
                  <a:latin typeface="Rubik"/>
                  <a:ea typeface="Rubik"/>
                  <a:cs typeface="Rubik"/>
                  <a:sym typeface="Rubik"/>
                </a:rPr>
                <a:t>I am writing to express my interest in the Registered Nurse position at London Regional Hospital, as advertised. With over five years of hands-on experience in both clinical and hospital settings, I am confident that my background in patient care, medical teamwork, and attention to detail would make me a valuable asset to your medical team.</a:t>
              </a:r>
              <a:endParaRPr sz="1100">
                <a:solidFill>
                  <a:srgbClr val="425B65"/>
                </a:solidFill>
                <a:latin typeface="Rubik"/>
                <a:ea typeface="Rubik"/>
                <a:cs typeface="Rubik"/>
                <a:sym typeface="Rubik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100">
                <a:solidFill>
                  <a:srgbClr val="425B65"/>
                </a:solidFill>
                <a:latin typeface="Rubik"/>
                <a:ea typeface="Rubik"/>
                <a:cs typeface="Rubik"/>
                <a:sym typeface="Rubik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 sz="1100">
                  <a:solidFill>
                    <a:srgbClr val="425B65"/>
                  </a:solidFill>
                  <a:latin typeface="Rubik"/>
                  <a:ea typeface="Rubik"/>
                  <a:cs typeface="Rubik"/>
                  <a:sym typeface="Rubik"/>
                </a:rPr>
                <a:t>In my most recent role at St. George’s Clinic (January 2020 – Present), I provided care in a high-pressure emergency department, assisting in life-saving procedures and managing patient triage. Additionally, my experience at the Sunrise Health Center (August 2017 – December 2019) allowed me to specialize in pediatrics, ensuring children and their families received attentive and empathetic care.</a:t>
              </a:r>
              <a:endParaRPr sz="1100">
                <a:solidFill>
                  <a:srgbClr val="425B65"/>
                </a:solidFill>
                <a:latin typeface="Rubik"/>
                <a:ea typeface="Rubik"/>
                <a:cs typeface="Rubik"/>
                <a:sym typeface="Rubik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100">
                <a:solidFill>
                  <a:srgbClr val="425B65"/>
                </a:solidFill>
                <a:latin typeface="Rubik"/>
                <a:ea typeface="Rubik"/>
                <a:cs typeface="Rubik"/>
                <a:sym typeface="Rubik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 sz="1100">
                  <a:solidFill>
                    <a:srgbClr val="425B65"/>
                  </a:solidFill>
                  <a:latin typeface="Rubik"/>
                  <a:ea typeface="Rubik"/>
                  <a:cs typeface="Rubik"/>
                  <a:sym typeface="Rubik"/>
                </a:rPr>
                <a:t>Throughout my career, I have worked on several projects aimed at improving patient outcomes, including:</a:t>
              </a:r>
              <a:endParaRPr sz="1100">
                <a:solidFill>
                  <a:srgbClr val="425B65"/>
                </a:solidFill>
                <a:latin typeface="Rubik"/>
                <a:ea typeface="Rubik"/>
                <a:cs typeface="Rubik"/>
                <a:sym typeface="Rubik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100">
                <a:solidFill>
                  <a:srgbClr val="425B65"/>
                </a:solidFill>
                <a:latin typeface="Rubik"/>
                <a:ea typeface="Rubik"/>
                <a:cs typeface="Rubik"/>
                <a:sym typeface="Rubik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 sz="1100">
                  <a:solidFill>
                    <a:srgbClr val="425B65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“Patient-Centered Care Initiative” (St. George’s Clinic, 2023)</a:t>
              </a:r>
              <a:r>
                <a:rPr lang="ru" sz="1100">
                  <a:solidFill>
                    <a:srgbClr val="425B65"/>
                  </a:solidFill>
                  <a:latin typeface="Rubik"/>
                  <a:ea typeface="Rubik"/>
                  <a:cs typeface="Rubik"/>
                  <a:sym typeface="Rubik"/>
                </a:rPr>
                <a:t> – Led a team to implement protocols that increased patient satisfaction by 25%.</a:t>
              </a:r>
              <a:endParaRPr sz="1100">
                <a:solidFill>
                  <a:srgbClr val="425B65"/>
                </a:solidFill>
                <a:latin typeface="Rubik"/>
                <a:ea typeface="Rubik"/>
                <a:cs typeface="Rubik"/>
                <a:sym typeface="Rubik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 sz="1100">
                  <a:solidFill>
                    <a:srgbClr val="425B65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“Pediatric Wellness Program” (Sunrise Health Center, 2019)</a:t>
              </a:r>
              <a:r>
                <a:rPr lang="ru" sz="1100">
                  <a:solidFill>
                    <a:srgbClr val="425B65"/>
                  </a:solidFill>
                  <a:latin typeface="Rubik"/>
                  <a:ea typeface="Rubik"/>
                  <a:cs typeface="Rubik"/>
                  <a:sym typeface="Rubik"/>
                </a:rPr>
                <a:t> – Developed and executed a community outreach program to promote healthy habits in children.</a:t>
              </a:r>
              <a:endParaRPr sz="1100">
                <a:solidFill>
                  <a:srgbClr val="425B65"/>
                </a:solidFill>
                <a:latin typeface="Rubik"/>
                <a:ea typeface="Rubik"/>
                <a:cs typeface="Rubik"/>
                <a:sym typeface="Rubik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 sz="1100">
                  <a:solidFill>
                    <a:srgbClr val="425B65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“Telehealth Adaptation” (London Regional Hospital, 2022) </a:t>
              </a:r>
              <a:r>
                <a:rPr lang="ru" sz="1100">
                  <a:solidFill>
                    <a:srgbClr val="425B65"/>
                  </a:solidFill>
                  <a:latin typeface="Rubik"/>
                  <a:ea typeface="Rubik"/>
                  <a:cs typeface="Rubik"/>
                  <a:sym typeface="Rubik"/>
                </a:rPr>
                <a:t>– Played a key role in transitioning the hospital's care offerings to include remote consultations and treatments during the COVID-19 pandemic.</a:t>
              </a:r>
              <a:endParaRPr sz="1100">
                <a:solidFill>
                  <a:srgbClr val="425B65"/>
                </a:solidFill>
                <a:latin typeface="Rubik"/>
                <a:ea typeface="Rubik"/>
                <a:cs typeface="Rubik"/>
                <a:sym typeface="Rubik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 sz="1100">
                  <a:solidFill>
                    <a:srgbClr val="425B65"/>
                  </a:solidFill>
                  <a:latin typeface="Rubik"/>
                  <a:ea typeface="Rubik"/>
                  <a:cs typeface="Rubik"/>
                  <a:sym typeface="Rubik"/>
                </a:rPr>
                <a:t>I am particularly drawn to London Regional Hospital’s commitment to innovation and high-quality patient care, and I believe my skills and experience align well with your goals. I would welcome the opportunity to further discuss how I can contribute to your team.</a:t>
              </a:r>
              <a:endParaRPr sz="1100">
                <a:solidFill>
                  <a:srgbClr val="425B65"/>
                </a:solidFill>
                <a:latin typeface="Rubik"/>
                <a:ea typeface="Rubik"/>
                <a:cs typeface="Rubik"/>
                <a:sym typeface="Rubik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100">
                <a:solidFill>
                  <a:srgbClr val="425B65"/>
                </a:solidFill>
                <a:latin typeface="Rubik"/>
                <a:ea typeface="Rubik"/>
                <a:cs typeface="Rubik"/>
                <a:sym typeface="Rubik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425B65"/>
                  </a:solidFill>
                  <a:latin typeface="Rubik"/>
                  <a:ea typeface="Rubik"/>
                  <a:cs typeface="Rubik"/>
                  <a:sym typeface="Rubik"/>
                </a:rPr>
                <a:t>Thank you for your time and consideration. I look forward to the possibility of joining your dedicated healthcare staff.</a:t>
              </a:r>
              <a:endParaRPr sz="1100">
                <a:solidFill>
                  <a:srgbClr val="425B65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grpSp>
          <p:nvGrpSpPr>
            <p:cNvPr id="68" name="Google Shape;68;p13"/>
            <p:cNvGrpSpPr/>
            <p:nvPr/>
          </p:nvGrpSpPr>
          <p:grpSpPr>
            <a:xfrm>
              <a:off x="536074" y="9107349"/>
              <a:ext cx="2330700" cy="376859"/>
              <a:chOff x="536074" y="9125097"/>
              <a:chExt cx="2330700" cy="376859"/>
            </a:xfrm>
          </p:grpSpPr>
          <p:sp>
            <p:nvSpPr>
              <p:cNvPr id="69" name="Google Shape;69;p13"/>
              <p:cNvSpPr txBox="1"/>
              <p:nvPr/>
            </p:nvSpPr>
            <p:spPr>
              <a:xfrm>
                <a:off x="536074" y="9125097"/>
                <a:ext cx="23307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solidFill>
                      <a:srgbClr val="425B65"/>
                    </a:solidFill>
                    <a:latin typeface="Rubik"/>
                    <a:ea typeface="Rubik"/>
                    <a:cs typeface="Rubik"/>
                    <a:sym typeface="Rubik"/>
                  </a:rPr>
                  <a:t>Sincerely,</a:t>
                </a:r>
                <a:endParaRPr b="1" sz="1100">
                  <a:solidFill>
                    <a:srgbClr val="425B65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70" name="Google Shape;70;p13"/>
              <p:cNvSpPr txBox="1"/>
              <p:nvPr/>
            </p:nvSpPr>
            <p:spPr>
              <a:xfrm>
                <a:off x="536074" y="9332756"/>
                <a:ext cx="23307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100">
                    <a:solidFill>
                      <a:srgbClr val="425B65"/>
                    </a:solidFill>
                    <a:latin typeface="Rubik"/>
                    <a:ea typeface="Rubik"/>
                    <a:cs typeface="Rubik"/>
                    <a:sym typeface="Rubik"/>
                  </a:rPr>
                  <a:t>Evan Roberts</a:t>
                </a:r>
                <a:endParaRPr b="1" sz="1100">
                  <a:solidFill>
                    <a:srgbClr val="425B65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</p:grpSp>
      <p:grpSp>
        <p:nvGrpSpPr>
          <p:cNvPr id="71" name="Google Shape;71;p13"/>
          <p:cNvGrpSpPr/>
          <p:nvPr/>
        </p:nvGrpSpPr>
        <p:grpSpPr>
          <a:xfrm>
            <a:off x="0" y="9990175"/>
            <a:ext cx="7560000" cy="704700"/>
            <a:chOff x="0" y="9990175"/>
            <a:chExt cx="7560000" cy="704700"/>
          </a:xfrm>
        </p:grpSpPr>
        <p:sp>
          <p:nvSpPr>
            <p:cNvPr id="72" name="Google Shape;72;p13"/>
            <p:cNvSpPr/>
            <p:nvPr/>
          </p:nvSpPr>
          <p:spPr>
            <a:xfrm>
              <a:off x="0" y="9990175"/>
              <a:ext cx="7560000" cy="704700"/>
            </a:xfrm>
            <a:prstGeom prst="rect">
              <a:avLst/>
            </a:prstGeom>
            <a:solidFill>
              <a:srgbClr val="D4E8F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3"/>
            <p:cNvSpPr txBox="1"/>
            <p:nvPr/>
          </p:nvSpPr>
          <p:spPr>
            <a:xfrm>
              <a:off x="532075" y="10257925"/>
              <a:ext cx="6644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425B65"/>
                  </a:solidFill>
                  <a:latin typeface="Rubik"/>
                  <a:ea typeface="Rubik"/>
                  <a:cs typeface="Rubik"/>
                  <a:sym typeface="Rubik"/>
                </a:rPr>
                <a:t>53 Elm Street, London, UK 01001   |  evan.roberts@email.com  |  +44 1234 567890  |  October 13, 2024</a:t>
              </a:r>
              <a:endParaRPr b="1" sz="1100">
                <a:solidFill>
                  <a:srgbClr val="425B65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