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Playfair Display Medium"/>
      <p:regular r:id="rId10"/>
      <p:bold r:id="rId11"/>
      <p:italic r:id="rId12"/>
      <p:boldItalic r:id="rId13"/>
    </p:embeddedFont>
    <p:embeddedFont>
      <p:font typeface="Oooh Baby"/>
      <p:regular r:id="rId14"/>
    </p:embeddedFon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Alternates"/>
      <p:regular r:id="rId23"/>
      <p:bold r:id="rId24"/>
      <p:italic r:id="rId25"/>
      <p:boldItalic r:id="rId26"/>
    </p:embeddedFont>
    <p:embeddedFont>
      <p:font typeface="Montserrat Alternates Medium"/>
      <p:regular r:id="rId27"/>
      <p:bold r:id="rId28"/>
      <p:italic r:id="rId29"/>
      <p:boldItalic r:id="rId30"/>
    </p:embeddedFont>
    <p:embeddedFont>
      <p:font typeface="Montserrat Alternates SemiBold"/>
      <p:regular r:id="rId31"/>
      <p:bold r:id="rId32"/>
      <p:italic r:id="rId33"/>
      <p:boldItalic r:id="rId34"/>
    </p:embeddedFont>
    <p:embeddedFont>
      <p:font typeface="Playfair Display SemiBold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92">
          <p15:clr>
            <a:srgbClr val="747775"/>
          </p15:clr>
        </p15:guide>
        <p15:guide id="2" orient="horz" pos="3061">
          <p15:clr>
            <a:srgbClr val="747775"/>
          </p15:clr>
        </p15:guide>
        <p15:guide id="3" pos="2324">
          <p15:clr>
            <a:srgbClr val="747775"/>
          </p15:clr>
        </p15:guide>
        <p15:guide id="4" orient="horz" pos="194">
          <p15:clr>
            <a:srgbClr val="747775"/>
          </p15:clr>
        </p15:guide>
        <p15:guide id="5" orient="horz" pos="6576">
          <p15:clr>
            <a:srgbClr val="747775"/>
          </p15:clr>
        </p15:guide>
        <p15:guide id="6" pos="2211">
          <p15:clr>
            <a:srgbClr val="747775"/>
          </p15:clr>
        </p15:guide>
        <p15:guide id="7" orient="horz" pos="2925">
          <p15:clr>
            <a:srgbClr val="747775"/>
          </p15:clr>
        </p15:guide>
        <p15:guide id="8" pos="203">
          <p15:clr>
            <a:srgbClr val="747775"/>
          </p15:clr>
        </p15:guide>
        <p15:guide id="9" orient="horz" pos="544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92"/>
        <p:guide pos="3061" orient="horz"/>
        <p:guide pos="2324"/>
        <p:guide pos="194" orient="horz"/>
        <p:guide pos="6576" orient="horz"/>
        <p:guide pos="2211"/>
        <p:guide pos="2925" orient="horz"/>
        <p:guide pos="203"/>
        <p:guide pos="544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Alternates-bold.fntdata"/><Relationship Id="rId23" Type="http://schemas.openxmlformats.org/officeDocument/2006/relationships/font" Target="fonts/MontserratAlternate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Alternates-boldItalic.fntdata"/><Relationship Id="rId25" Type="http://schemas.openxmlformats.org/officeDocument/2006/relationships/font" Target="fonts/MontserratAlternates-italic.fntdata"/><Relationship Id="rId28" Type="http://schemas.openxmlformats.org/officeDocument/2006/relationships/font" Target="fonts/MontserratAlternatesMedium-bold.fntdata"/><Relationship Id="rId27" Type="http://schemas.openxmlformats.org/officeDocument/2006/relationships/font" Target="fonts/MontserratAlternates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Alternates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AlternatesSemiBold-regular.fntdata"/><Relationship Id="rId30" Type="http://schemas.openxmlformats.org/officeDocument/2006/relationships/font" Target="fonts/MontserratAlternatesMedium-boldItalic.fntdata"/><Relationship Id="rId11" Type="http://schemas.openxmlformats.org/officeDocument/2006/relationships/font" Target="fonts/PlayfairDisplayMedium-bold.fntdata"/><Relationship Id="rId33" Type="http://schemas.openxmlformats.org/officeDocument/2006/relationships/font" Target="fonts/MontserratAlternatesSemiBold-italic.fntdata"/><Relationship Id="rId10" Type="http://schemas.openxmlformats.org/officeDocument/2006/relationships/font" Target="fonts/PlayfairDisplayMedium-regular.fntdata"/><Relationship Id="rId32" Type="http://schemas.openxmlformats.org/officeDocument/2006/relationships/font" Target="fonts/MontserratAlternatesSemiBold-bold.fntdata"/><Relationship Id="rId13" Type="http://schemas.openxmlformats.org/officeDocument/2006/relationships/font" Target="fonts/PlayfairDisplayMedium-boldItalic.fntdata"/><Relationship Id="rId35" Type="http://schemas.openxmlformats.org/officeDocument/2006/relationships/font" Target="fonts/PlayfairDisplaySemiBold-regular.fntdata"/><Relationship Id="rId12" Type="http://schemas.openxmlformats.org/officeDocument/2006/relationships/font" Target="fonts/PlayfairDisplayMedium-italic.fntdata"/><Relationship Id="rId34" Type="http://schemas.openxmlformats.org/officeDocument/2006/relationships/font" Target="fonts/MontserratAlternatesSemiBold-boldItalic.fntdata"/><Relationship Id="rId15" Type="http://schemas.openxmlformats.org/officeDocument/2006/relationships/font" Target="fonts/PlayfairDisplay-regular.fntdata"/><Relationship Id="rId37" Type="http://schemas.openxmlformats.org/officeDocument/2006/relationships/font" Target="fonts/PlayfairDisplaySemiBold-italic.fntdata"/><Relationship Id="rId14" Type="http://schemas.openxmlformats.org/officeDocument/2006/relationships/font" Target="fonts/OoohBaby-regular.fntdata"/><Relationship Id="rId36" Type="http://schemas.openxmlformats.org/officeDocument/2006/relationships/font" Target="fonts/PlayfairDisplaySemiBold-bold.fntdata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38" Type="http://schemas.openxmlformats.org/officeDocument/2006/relationships/font" Target="fonts/PlayfairDisplaySemiBold-boldItalic.fntdata"/><Relationship Id="rId19" Type="http://schemas.openxmlformats.org/officeDocument/2006/relationships/font" Target="fonts/Montserrat-regular.fntdata"/><Relationship Id="rId18" Type="http://schemas.openxmlformats.org/officeDocument/2006/relationships/font" Target="fonts/PlayfairDispl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44f95fa5aa_0_4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44f95fa5a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4f95fa5aa_0_13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4f95fa5a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4f95fa5aa_0_42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44f95fa5aa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7560001" cy="10692001"/>
            <a:chOff x="0" y="0"/>
            <a:chExt cx="7560001" cy="10692001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3723" l="0" r="0" t="2017"/>
            <a:stretch/>
          </p:blipFill>
          <p:spPr>
            <a:xfrm>
              <a:off x="0" y="0"/>
              <a:ext cx="7560001" cy="106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15361" l="0" r="11948" t="0"/>
            <a:stretch/>
          </p:blipFill>
          <p:spPr>
            <a:xfrm>
              <a:off x="5280775" y="9219875"/>
              <a:ext cx="2279225" cy="14721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/>
          <p:nvPr/>
        </p:nvSpPr>
        <p:spPr>
          <a:xfrm>
            <a:off x="0" y="1800000"/>
            <a:ext cx="3600300" cy="8892000"/>
          </a:xfrm>
          <a:prstGeom prst="rect">
            <a:avLst/>
          </a:prstGeom>
          <a:solidFill>
            <a:srgbClr val="F2EDEA">
              <a:alpha val="753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0"/>
            <a:ext cx="7560000" cy="1800000"/>
          </a:xfrm>
          <a:prstGeom prst="rect">
            <a:avLst/>
          </a:prstGeom>
          <a:solidFill>
            <a:srgbClr val="F2ED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235707" y="185107"/>
            <a:ext cx="5153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200"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Monthly</a:t>
            </a:r>
            <a:endParaRPr b="1" sz="7200">
              <a:solidFill>
                <a:srgbClr val="5C5C5C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920975" y="609599"/>
            <a:ext cx="5153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7100">
                <a:solidFill>
                  <a:srgbClr val="C99062"/>
                </a:solidFill>
                <a:latin typeface="Oooh Baby"/>
                <a:ea typeface="Oooh Baby"/>
                <a:cs typeface="Oooh Baby"/>
                <a:sym typeface="Oooh Baby"/>
              </a:rPr>
              <a:t>Newsletter</a:t>
            </a:r>
            <a:endParaRPr sz="7100">
              <a:solidFill>
                <a:srgbClr val="C99062"/>
              </a:solidFill>
              <a:latin typeface="Oooh Baby"/>
              <a:ea typeface="Oooh Baby"/>
              <a:cs typeface="Oooh Baby"/>
              <a:sym typeface="Oooh Baby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283467" y="2320383"/>
            <a:ext cx="2822125" cy="1255051"/>
            <a:chOff x="283467" y="2320383"/>
            <a:chExt cx="2822125" cy="1255051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304792" y="2320383"/>
              <a:ext cx="280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DECORATING IDEAS</a:t>
              </a:r>
              <a:endParaRPr sz="18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FOR SMALL HOMES</a:t>
              </a:r>
              <a:endParaRPr sz="18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283467" y="2962116"/>
              <a:ext cx="2800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How to make use of small areas in your home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  <p:cxnSp>
          <p:nvCxnSpPr>
            <p:cNvPr id="64" name="Google Shape;64;p13"/>
            <p:cNvCxnSpPr/>
            <p:nvPr/>
          </p:nvCxnSpPr>
          <p:spPr>
            <a:xfrm>
              <a:off x="305650" y="3575434"/>
              <a:ext cx="266550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5" name="Google Shape;65;p13"/>
          <p:cNvGrpSpPr/>
          <p:nvPr/>
        </p:nvGrpSpPr>
        <p:grpSpPr>
          <a:xfrm>
            <a:off x="283467" y="3827308"/>
            <a:ext cx="2822125" cy="1518701"/>
            <a:chOff x="283467" y="2320383"/>
            <a:chExt cx="2822125" cy="1518701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304792" y="2320383"/>
              <a:ext cx="280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HOW TO SELL YOUR HOME FASTER</a:t>
              </a:r>
              <a:endParaRPr sz="18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283467" y="2962116"/>
              <a:ext cx="2800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Four top tips on how you can be involved in the selling process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  <p:cxnSp>
          <p:nvCxnSpPr>
            <p:cNvPr id="68" name="Google Shape;68;p13"/>
            <p:cNvCxnSpPr/>
            <p:nvPr/>
          </p:nvCxnSpPr>
          <p:spPr>
            <a:xfrm>
              <a:off x="305650" y="3839084"/>
              <a:ext cx="266550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9" name="Google Shape;69;p13"/>
          <p:cNvGrpSpPr/>
          <p:nvPr/>
        </p:nvGrpSpPr>
        <p:grpSpPr>
          <a:xfrm>
            <a:off x="283474" y="5638578"/>
            <a:ext cx="2822117" cy="1013503"/>
            <a:chOff x="283475" y="2320383"/>
            <a:chExt cx="2822117" cy="1319838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304792" y="2320383"/>
              <a:ext cx="28008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MARKET UPDATE</a:t>
              </a:r>
              <a:endParaRPr sz="18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283475" y="2837038"/>
              <a:ext cx="28008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Look back at the last months 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statistics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  <p:cxnSp>
          <p:nvCxnSpPr>
            <p:cNvPr id="72" name="Google Shape;72;p13"/>
            <p:cNvCxnSpPr/>
            <p:nvPr/>
          </p:nvCxnSpPr>
          <p:spPr>
            <a:xfrm>
              <a:off x="305650" y="3640221"/>
              <a:ext cx="266550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" name="Google Shape;73;p13"/>
          <p:cNvGrpSpPr/>
          <p:nvPr/>
        </p:nvGrpSpPr>
        <p:grpSpPr>
          <a:xfrm>
            <a:off x="283467" y="6958875"/>
            <a:ext cx="2822125" cy="1518701"/>
            <a:chOff x="283467" y="2320383"/>
            <a:chExt cx="2822125" cy="1518701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304792" y="2320383"/>
              <a:ext cx="280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SELLING DURING THE HOLIDAYS</a:t>
              </a:r>
              <a:endParaRPr sz="18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283467" y="2962116"/>
              <a:ext cx="2800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4 Tips to help get you home sold during the winter 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months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  <p:cxnSp>
          <p:nvCxnSpPr>
            <p:cNvPr id="76" name="Google Shape;76;p13"/>
            <p:cNvCxnSpPr/>
            <p:nvPr/>
          </p:nvCxnSpPr>
          <p:spPr>
            <a:xfrm>
              <a:off x="305650" y="3839084"/>
              <a:ext cx="266550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7" name="Google Shape;77;p13"/>
          <p:cNvGrpSpPr/>
          <p:nvPr/>
        </p:nvGrpSpPr>
        <p:grpSpPr>
          <a:xfrm>
            <a:off x="283467" y="8769491"/>
            <a:ext cx="2822125" cy="1255701"/>
            <a:chOff x="283467" y="2320383"/>
            <a:chExt cx="2822125" cy="1255701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304792" y="2320383"/>
              <a:ext cx="2800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DECORATING TO SELL</a:t>
              </a:r>
              <a:endParaRPr sz="18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283467" y="2733516"/>
              <a:ext cx="2800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How to decorate your home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 to sell in the seasonal holidays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  <p:cxnSp>
          <p:nvCxnSpPr>
            <p:cNvPr id="80" name="Google Shape;80;p13"/>
            <p:cNvCxnSpPr/>
            <p:nvPr/>
          </p:nvCxnSpPr>
          <p:spPr>
            <a:xfrm>
              <a:off x="305650" y="3576084"/>
              <a:ext cx="2665500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4"/>
          <p:cNvGrpSpPr/>
          <p:nvPr/>
        </p:nvGrpSpPr>
        <p:grpSpPr>
          <a:xfrm>
            <a:off x="0" y="-50"/>
            <a:ext cx="7560000" cy="2070050"/>
            <a:chOff x="0" y="-50"/>
            <a:chExt cx="7560000" cy="2070050"/>
          </a:xfrm>
        </p:grpSpPr>
        <p:pic>
          <p:nvPicPr>
            <p:cNvPr id="86" name="Google Shape;86;p14"/>
            <p:cNvPicPr preferRelativeResize="0"/>
            <p:nvPr/>
          </p:nvPicPr>
          <p:blipFill rotWithShape="1">
            <a:blip r:embed="rId3">
              <a:alphaModFix/>
            </a:blip>
            <a:srcRect b="23019" l="0" r="0" t="35911"/>
            <a:stretch/>
          </p:blipFill>
          <p:spPr>
            <a:xfrm>
              <a:off x="0" y="0"/>
              <a:ext cx="7560000" cy="207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4"/>
            <p:cNvSpPr/>
            <p:nvPr/>
          </p:nvSpPr>
          <p:spPr>
            <a:xfrm>
              <a:off x="0" y="-50"/>
              <a:ext cx="7560000" cy="2070000"/>
            </a:xfrm>
            <a:prstGeom prst="rect">
              <a:avLst/>
            </a:prstGeom>
            <a:solidFill>
              <a:srgbClr val="231F20">
                <a:alpha val="405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4"/>
          <p:cNvGrpSpPr/>
          <p:nvPr/>
        </p:nvGrpSpPr>
        <p:grpSpPr>
          <a:xfrm>
            <a:off x="425250" y="197229"/>
            <a:ext cx="6709500" cy="1274600"/>
            <a:chOff x="425250" y="197229"/>
            <a:chExt cx="6709500" cy="1274600"/>
          </a:xfrm>
        </p:grpSpPr>
        <p:sp>
          <p:nvSpPr>
            <p:cNvPr id="89" name="Google Shape;89;p14"/>
            <p:cNvSpPr txBox="1"/>
            <p:nvPr/>
          </p:nvSpPr>
          <p:spPr>
            <a:xfrm>
              <a:off x="425250" y="197229"/>
              <a:ext cx="6709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4000">
                  <a:solidFill>
                    <a:schemeClr val="lt1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4 tips for Selling your </a:t>
              </a:r>
              <a:endParaRPr b="1" sz="400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425250" y="702329"/>
              <a:ext cx="6709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000">
                  <a:solidFill>
                    <a:schemeClr val="lt1"/>
                  </a:solidFill>
                  <a:latin typeface="Oooh Baby"/>
                  <a:ea typeface="Oooh Baby"/>
                  <a:cs typeface="Oooh Baby"/>
                  <a:sym typeface="Oooh Baby"/>
                </a:rPr>
                <a:t>Home during the holidays</a:t>
              </a:r>
              <a:endParaRPr sz="5000">
                <a:solidFill>
                  <a:schemeClr val="lt1"/>
                </a:solidFill>
                <a:latin typeface="Oooh Baby"/>
                <a:ea typeface="Oooh Baby"/>
                <a:cs typeface="Oooh Baby"/>
                <a:sym typeface="Oooh Baby"/>
              </a:endParaRPr>
            </a:p>
          </p:txBody>
        </p:sp>
      </p:grpSp>
      <p:grpSp>
        <p:nvGrpSpPr>
          <p:cNvPr id="91" name="Google Shape;91;p14"/>
          <p:cNvGrpSpPr/>
          <p:nvPr/>
        </p:nvGrpSpPr>
        <p:grpSpPr>
          <a:xfrm>
            <a:off x="326661" y="1729807"/>
            <a:ext cx="3284700" cy="3284700"/>
            <a:chOff x="305650" y="1722803"/>
            <a:chExt cx="3284700" cy="3284700"/>
          </a:xfrm>
        </p:grpSpPr>
        <p:sp>
          <p:nvSpPr>
            <p:cNvPr id="92" name="Google Shape;92;p14"/>
            <p:cNvSpPr/>
            <p:nvPr/>
          </p:nvSpPr>
          <p:spPr>
            <a:xfrm>
              <a:off x="305650" y="1722803"/>
              <a:ext cx="3284700" cy="3284700"/>
            </a:xfrm>
            <a:prstGeom prst="ellipse">
              <a:avLst/>
            </a:prstGeom>
            <a:solidFill>
              <a:srgbClr val="F2E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638350" y="2122110"/>
              <a:ext cx="26193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9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PRICE IT</a:t>
              </a:r>
              <a:endParaRPr sz="19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 ACCORDINGLY</a:t>
              </a:r>
              <a:endParaRPr sz="19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499000" y="2947425"/>
              <a:ext cx="28980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During the holidays, it is best to price in the evening using market data to avoid trading competition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</p:grpSp>
      <p:grpSp>
        <p:nvGrpSpPr>
          <p:cNvPr id="95" name="Google Shape;95;p14"/>
          <p:cNvGrpSpPr/>
          <p:nvPr/>
        </p:nvGrpSpPr>
        <p:grpSpPr>
          <a:xfrm>
            <a:off x="3961561" y="1729807"/>
            <a:ext cx="3284700" cy="3284700"/>
            <a:chOff x="305650" y="1722803"/>
            <a:chExt cx="3284700" cy="3284700"/>
          </a:xfrm>
        </p:grpSpPr>
        <p:sp>
          <p:nvSpPr>
            <p:cNvPr id="96" name="Google Shape;96;p14"/>
            <p:cNvSpPr/>
            <p:nvPr/>
          </p:nvSpPr>
          <p:spPr>
            <a:xfrm>
              <a:off x="305650" y="1722803"/>
              <a:ext cx="3284700" cy="3284700"/>
            </a:xfrm>
            <a:prstGeom prst="ellipse">
              <a:avLst/>
            </a:prstGeom>
            <a:solidFill>
              <a:srgbClr val="F2E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638350" y="2122110"/>
              <a:ext cx="26193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WORK WITH A </a:t>
              </a:r>
              <a:endParaRPr sz="19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RELIABLE AGENT</a:t>
              </a:r>
              <a:endParaRPr sz="19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98" name="Google Shape;98;p14"/>
            <p:cNvSpPr txBox="1"/>
            <p:nvPr/>
          </p:nvSpPr>
          <p:spPr>
            <a:xfrm>
              <a:off x="498989" y="2947421"/>
              <a:ext cx="2898000" cy="15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You want to be working with an agent who isn't going to be MIA I can assure you that will always have 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your back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</p:grpSp>
      <p:grpSp>
        <p:nvGrpSpPr>
          <p:cNvPr id="99" name="Google Shape;99;p14"/>
          <p:cNvGrpSpPr/>
          <p:nvPr/>
        </p:nvGrpSpPr>
        <p:grpSpPr>
          <a:xfrm>
            <a:off x="326661" y="5238657"/>
            <a:ext cx="3284700" cy="3284700"/>
            <a:chOff x="305650" y="1722803"/>
            <a:chExt cx="3284700" cy="3284700"/>
          </a:xfrm>
        </p:grpSpPr>
        <p:sp>
          <p:nvSpPr>
            <p:cNvPr id="100" name="Google Shape;100;p14"/>
            <p:cNvSpPr/>
            <p:nvPr/>
          </p:nvSpPr>
          <p:spPr>
            <a:xfrm>
              <a:off x="305650" y="1722803"/>
              <a:ext cx="3284700" cy="3284700"/>
            </a:xfrm>
            <a:prstGeom prst="ellipse">
              <a:avLst/>
            </a:prstGeom>
            <a:solidFill>
              <a:srgbClr val="F2E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338139" y="2122121"/>
              <a:ext cx="32196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FOCUS ON </a:t>
              </a:r>
              <a:endParaRPr sz="19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OUTDOOR FEATURES</a:t>
              </a:r>
              <a:endParaRPr sz="19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102" name="Google Shape;102;p14"/>
            <p:cNvSpPr txBox="1"/>
            <p:nvPr/>
          </p:nvSpPr>
          <p:spPr>
            <a:xfrm>
              <a:off x="499000" y="2947425"/>
              <a:ext cx="2898000" cy="152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The holidays can give you the chance to show off </a:t>
              </a: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same</a:t>
              </a: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 of your exterior features that make it win-equipped for the winter weather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3961561" y="5238657"/>
            <a:ext cx="3284700" cy="3284700"/>
            <a:chOff x="305650" y="1722803"/>
            <a:chExt cx="3284700" cy="3284700"/>
          </a:xfrm>
        </p:grpSpPr>
        <p:sp>
          <p:nvSpPr>
            <p:cNvPr id="104" name="Google Shape;104;p14"/>
            <p:cNvSpPr/>
            <p:nvPr/>
          </p:nvSpPr>
          <p:spPr>
            <a:xfrm>
              <a:off x="305650" y="1722803"/>
              <a:ext cx="3284700" cy="3284700"/>
            </a:xfrm>
            <a:prstGeom prst="ellipse">
              <a:avLst/>
            </a:prstGeom>
            <a:solidFill>
              <a:srgbClr val="F2ED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638350" y="2122110"/>
              <a:ext cx="2619300" cy="81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STAGE </a:t>
              </a:r>
              <a:endParaRPr sz="19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900">
                  <a:latin typeface="Playfair Display SemiBold"/>
                  <a:ea typeface="Playfair Display SemiBold"/>
                  <a:cs typeface="Playfair Display SemiBold"/>
                  <a:sym typeface="Playfair Display SemiBold"/>
                </a:rPr>
                <a:t>IT ACCORDINGLY</a:t>
              </a:r>
              <a:endParaRPr sz="1900">
                <a:latin typeface="Playfair Display SemiBold"/>
                <a:ea typeface="Playfair Display SemiBold"/>
                <a:cs typeface="Playfair Display SemiBold"/>
                <a:sym typeface="Playfair Display SemiBold"/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498989" y="2947421"/>
              <a:ext cx="2898000" cy="124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Deck the halls but not too much. Opt for neutral holiday decorations to not turn off potential buyers</a:t>
              </a:r>
              <a:endParaRPr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0" y="8846479"/>
            <a:ext cx="7560000" cy="1544218"/>
            <a:chOff x="0" y="8846479"/>
            <a:chExt cx="7560000" cy="1544218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8950697"/>
              <a:ext cx="7560000" cy="1440000"/>
            </a:xfrm>
            <a:prstGeom prst="rect">
              <a:avLst/>
            </a:prstGeom>
            <a:solidFill>
              <a:srgbClr val="EFE0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1762950" y="8846479"/>
              <a:ext cx="4034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600">
                  <a:latin typeface="Oooh Baby"/>
                  <a:ea typeface="Oooh Baby"/>
                  <a:cs typeface="Oooh Baby"/>
                  <a:sym typeface="Oooh Baby"/>
                </a:rPr>
                <a:t>Community Calendar</a:t>
              </a:r>
              <a:endParaRPr sz="3600">
                <a:latin typeface="Oooh Baby"/>
                <a:ea typeface="Oooh Baby"/>
                <a:cs typeface="Oooh Baby"/>
                <a:sym typeface="Oooh Baby"/>
              </a:endParaRPr>
            </a:p>
          </p:txBody>
        </p:sp>
        <p:grpSp>
          <p:nvGrpSpPr>
            <p:cNvPr id="110" name="Google Shape;110;p14"/>
            <p:cNvGrpSpPr/>
            <p:nvPr/>
          </p:nvGrpSpPr>
          <p:grpSpPr>
            <a:xfrm>
              <a:off x="693373" y="9649375"/>
              <a:ext cx="6283113" cy="589468"/>
              <a:chOff x="693373" y="9649375"/>
              <a:chExt cx="6283113" cy="589468"/>
            </a:xfrm>
          </p:grpSpPr>
          <p:grpSp>
            <p:nvGrpSpPr>
              <p:cNvPr id="111" name="Google Shape;111;p14"/>
              <p:cNvGrpSpPr/>
              <p:nvPr/>
            </p:nvGrpSpPr>
            <p:grpSpPr>
              <a:xfrm>
                <a:off x="693373" y="9649375"/>
                <a:ext cx="2906505" cy="589468"/>
                <a:chOff x="693373" y="9649375"/>
                <a:chExt cx="2906505" cy="589468"/>
              </a:xfrm>
            </p:grpSpPr>
            <p:grpSp>
              <p:nvGrpSpPr>
                <p:cNvPr id="112" name="Google Shape;112;p14"/>
                <p:cNvGrpSpPr/>
                <p:nvPr/>
              </p:nvGrpSpPr>
              <p:grpSpPr>
                <a:xfrm>
                  <a:off x="693373" y="9649375"/>
                  <a:ext cx="2906505" cy="246300"/>
                  <a:chOff x="693373" y="9649375"/>
                  <a:chExt cx="2906505" cy="246300"/>
                </a:xfrm>
              </p:grpSpPr>
              <p:sp>
                <p:nvSpPr>
                  <p:cNvPr id="113" name="Google Shape;113;p14"/>
                  <p:cNvSpPr txBox="1"/>
                  <p:nvPr/>
                </p:nvSpPr>
                <p:spPr>
                  <a:xfrm>
                    <a:off x="693373" y="9649375"/>
                    <a:ext cx="7284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600"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rPr>
                      <a:t>Aug. 4</a:t>
                    </a:r>
                    <a:endParaRPr sz="1600">
                      <a:latin typeface="Playfair Display SemiBold"/>
                      <a:ea typeface="Playfair Display SemiBold"/>
                      <a:cs typeface="Playfair Display SemiBold"/>
                      <a:sym typeface="Playfair Display SemiBold"/>
                    </a:endParaRPr>
                  </a:p>
                </p:txBody>
              </p:sp>
              <p:sp>
                <p:nvSpPr>
                  <p:cNvPr id="114" name="Google Shape;114;p14"/>
                  <p:cNvSpPr txBox="1"/>
                  <p:nvPr/>
                </p:nvSpPr>
                <p:spPr>
                  <a:xfrm>
                    <a:off x="1470778" y="9649375"/>
                    <a:ext cx="21291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600">
                        <a:solidFill>
                          <a:srgbClr val="5C5C5C"/>
                        </a:solidFill>
                        <a:latin typeface="Montserrat Alternates"/>
                        <a:ea typeface="Montserrat Alternates"/>
                        <a:cs typeface="Montserrat Alternates"/>
                        <a:sym typeface="Montserrat Alternates"/>
                      </a:rPr>
                      <a:t>Wine Tasting</a:t>
                    </a:r>
                    <a:endParaRPr sz="1600">
                      <a:solidFill>
                        <a:srgbClr val="5C5C5C"/>
                      </a:solidFill>
                      <a:latin typeface="Montserrat Alternates"/>
                      <a:ea typeface="Montserrat Alternates"/>
                      <a:cs typeface="Montserrat Alternates"/>
                      <a:sym typeface="Montserrat Alternates"/>
                    </a:endParaRPr>
                  </a:p>
                </p:txBody>
              </p:sp>
            </p:grpSp>
            <p:grpSp>
              <p:nvGrpSpPr>
                <p:cNvPr id="115" name="Google Shape;115;p14"/>
                <p:cNvGrpSpPr/>
                <p:nvPr/>
              </p:nvGrpSpPr>
              <p:grpSpPr>
                <a:xfrm>
                  <a:off x="693373" y="9992543"/>
                  <a:ext cx="2906505" cy="246300"/>
                  <a:chOff x="693373" y="9649375"/>
                  <a:chExt cx="2906505" cy="246300"/>
                </a:xfrm>
              </p:grpSpPr>
              <p:sp>
                <p:nvSpPr>
                  <p:cNvPr id="116" name="Google Shape;116;p14"/>
                  <p:cNvSpPr txBox="1"/>
                  <p:nvPr/>
                </p:nvSpPr>
                <p:spPr>
                  <a:xfrm>
                    <a:off x="693373" y="9649375"/>
                    <a:ext cx="7284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600"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rPr>
                      <a:t>Aug. 9</a:t>
                    </a:r>
                    <a:endParaRPr sz="1600">
                      <a:latin typeface="Playfair Display SemiBold"/>
                      <a:ea typeface="Playfair Display SemiBold"/>
                      <a:cs typeface="Playfair Display SemiBold"/>
                      <a:sym typeface="Playfair Display SemiBold"/>
                    </a:endParaRPr>
                  </a:p>
                </p:txBody>
              </p:sp>
              <p:sp>
                <p:nvSpPr>
                  <p:cNvPr id="117" name="Google Shape;117;p14"/>
                  <p:cNvSpPr txBox="1"/>
                  <p:nvPr/>
                </p:nvSpPr>
                <p:spPr>
                  <a:xfrm>
                    <a:off x="1470778" y="9649375"/>
                    <a:ext cx="21291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600">
                        <a:solidFill>
                          <a:srgbClr val="5C5C5C"/>
                        </a:solidFill>
                        <a:latin typeface="Montserrat Alternates"/>
                        <a:ea typeface="Montserrat Alternates"/>
                        <a:cs typeface="Montserrat Alternates"/>
                        <a:sym typeface="Montserrat Alternates"/>
                      </a:rPr>
                      <a:t>Farmer’s Market</a:t>
                    </a:r>
                    <a:endParaRPr sz="1600">
                      <a:solidFill>
                        <a:srgbClr val="5C5C5C"/>
                      </a:solidFill>
                      <a:latin typeface="Montserrat Alternates"/>
                      <a:ea typeface="Montserrat Alternates"/>
                      <a:cs typeface="Montserrat Alternates"/>
                      <a:sym typeface="Montserrat Alternates"/>
                    </a:endParaRPr>
                  </a:p>
                </p:txBody>
              </p:sp>
            </p:grpSp>
          </p:grpSp>
          <p:grpSp>
            <p:nvGrpSpPr>
              <p:cNvPr id="118" name="Google Shape;118;p14"/>
              <p:cNvGrpSpPr/>
              <p:nvPr/>
            </p:nvGrpSpPr>
            <p:grpSpPr>
              <a:xfrm>
                <a:off x="4069981" y="9649375"/>
                <a:ext cx="2906505" cy="589468"/>
                <a:chOff x="693373" y="9649375"/>
                <a:chExt cx="2906505" cy="589468"/>
              </a:xfrm>
            </p:grpSpPr>
            <p:grpSp>
              <p:nvGrpSpPr>
                <p:cNvPr id="119" name="Google Shape;119;p14"/>
                <p:cNvGrpSpPr/>
                <p:nvPr/>
              </p:nvGrpSpPr>
              <p:grpSpPr>
                <a:xfrm>
                  <a:off x="693373" y="9649375"/>
                  <a:ext cx="2906505" cy="246300"/>
                  <a:chOff x="693373" y="9649375"/>
                  <a:chExt cx="2906505" cy="246300"/>
                </a:xfrm>
              </p:grpSpPr>
              <p:sp>
                <p:nvSpPr>
                  <p:cNvPr id="120" name="Google Shape;120;p14"/>
                  <p:cNvSpPr txBox="1"/>
                  <p:nvPr/>
                </p:nvSpPr>
                <p:spPr>
                  <a:xfrm>
                    <a:off x="693373" y="9649375"/>
                    <a:ext cx="7284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600"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rPr>
                      <a:t>Aug. 16</a:t>
                    </a:r>
                    <a:endParaRPr sz="1600">
                      <a:latin typeface="Playfair Display SemiBold"/>
                      <a:ea typeface="Playfair Display SemiBold"/>
                      <a:cs typeface="Playfair Display SemiBold"/>
                      <a:sym typeface="Playfair Display SemiBold"/>
                    </a:endParaRPr>
                  </a:p>
                </p:txBody>
              </p:sp>
              <p:sp>
                <p:nvSpPr>
                  <p:cNvPr id="121" name="Google Shape;121;p14"/>
                  <p:cNvSpPr txBox="1"/>
                  <p:nvPr/>
                </p:nvSpPr>
                <p:spPr>
                  <a:xfrm>
                    <a:off x="1470778" y="9649375"/>
                    <a:ext cx="21291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600">
                        <a:solidFill>
                          <a:srgbClr val="5C5C5C"/>
                        </a:solidFill>
                        <a:latin typeface="Montserrat Alternates"/>
                        <a:ea typeface="Montserrat Alternates"/>
                        <a:cs typeface="Montserrat Alternates"/>
                        <a:sym typeface="Montserrat Alternates"/>
                      </a:rPr>
                      <a:t>Strawberry Festival</a:t>
                    </a:r>
                    <a:endParaRPr sz="1600">
                      <a:solidFill>
                        <a:srgbClr val="5C5C5C"/>
                      </a:solidFill>
                      <a:latin typeface="Montserrat Alternates"/>
                      <a:ea typeface="Montserrat Alternates"/>
                      <a:cs typeface="Montserrat Alternates"/>
                      <a:sym typeface="Montserrat Alternates"/>
                    </a:endParaRPr>
                  </a:p>
                </p:txBody>
              </p:sp>
            </p:grpSp>
            <p:grpSp>
              <p:nvGrpSpPr>
                <p:cNvPr id="122" name="Google Shape;122;p14"/>
                <p:cNvGrpSpPr/>
                <p:nvPr/>
              </p:nvGrpSpPr>
              <p:grpSpPr>
                <a:xfrm>
                  <a:off x="693373" y="9992543"/>
                  <a:ext cx="2906505" cy="246300"/>
                  <a:chOff x="693373" y="9649375"/>
                  <a:chExt cx="2906505" cy="246300"/>
                </a:xfrm>
              </p:grpSpPr>
              <p:sp>
                <p:nvSpPr>
                  <p:cNvPr id="123" name="Google Shape;123;p14"/>
                  <p:cNvSpPr txBox="1"/>
                  <p:nvPr/>
                </p:nvSpPr>
                <p:spPr>
                  <a:xfrm>
                    <a:off x="693373" y="9649375"/>
                    <a:ext cx="7284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600">
                        <a:latin typeface="Playfair Display SemiBold"/>
                        <a:ea typeface="Playfair Display SemiBold"/>
                        <a:cs typeface="Playfair Display SemiBold"/>
                        <a:sym typeface="Playfair Display SemiBold"/>
                      </a:rPr>
                      <a:t>Aug. 26</a:t>
                    </a:r>
                    <a:endParaRPr sz="1600">
                      <a:latin typeface="Playfair Display SemiBold"/>
                      <a:ea typeface="Playfair Display SemiBold"/>
                      <a:cs typeface="Playfair Display SemiBold"/>
                      <a:sym typeface="Playfair Display SemiBold"/>
                    </a:endParaRPr>
                  </a:p>
                </p:txBody>
              </p:sp>
              <p:sp>
                <p:nvSpPr>
                  <p:cNvPr id="124" name="Google Shape;124;p14"/>
                  <p:cNvSpPr txBox="1"/>
                  <p:nvPr/>
                </p:nvSpPr>
                <p:spPr>
                  <a:xfrm>
                    <a:off x="1470778" y="9649375"/>
                    <a:ext cx="2129100" cy="246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600">
                        <a:solidFill>
                          <a:srgbClr val="5C5C5C"/>
                        </a:solidFill>
                        <a:latin typeface="Montserrat Alternates"/>
                        <a:ea typeface="Montserrat Alternates"/>
                        <a:cs typeface="Montserrat Alternates"/>
                        <a:sym typeface="Montserrat Alternates"/>
                      </a:rPr>
                      <a:t>Comedy Tour</a:t>
                    </a:r>
                    <a:endParaRPr sz="1600">
                      <a:solidFill>
                        <a:srgbClr val="5C5C5C"/>
                      </a:solidFill>
                      <a:latin typeface="Montserrat Alternates"/>
                      <a:ea typeface="Montserrat Alternates"/>
                      <a:cs typeface="Montserrat Alternates"/>
                      <a:sym typeface="Montserrat Alternates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>
            <a:off x="2290200" y="329175"/>
            <a:ext cx="5269800" cy="3228000"/>
          </a:xfrm>
          <a:prstGeom prst="rect">
            <a:avLst/>
          </a:prstGeom>
          <a:solidFill>
            <a:srgbClr val="F2ED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350"/>
            <a:ext cx="2290200" cy="322802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"/>
          <p:cNvSpPr txBox="1"/>
          <p:nvPr/>
        </p:nvSpPr>
        <p:spPr>
          <a:xfrm>
            <a:off x="2955538" y="323025"/>
            <a:ext cx="390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latin typeface="Oooh Baby"/>
                <a:ea typeface="Oooh Baby"/>
                <a:cs typeface="Oooh Baby"/>
                <a:sym typeface="Oooh Baby"/>
              </a:rPr>
              <a:t>New Listings</a:t>
            </a:r>
            <a:endParaRPr sz="4100">
              <a:latin typeface="Oooh Baby"/>
              <a:ea typeface="Oooh Baby"/>
              <a:cs typeface="Oooh Baby"/>
              <a:sym typeface="Oooh Baby"/>
            </a:endParaRPr>
          </a:p>
        </p:txBody>
      </p:sp>
      <p:cxnSp>
        <p:nvCxnSpPr>
          <p:cNvPr id="132" name="Google Shape;132;p15"/>
          <p:cNvCxnSpPr/>
          <p:nvPr/>
        </p:nvCxnSpPr>
        <p:spPr>
          <a:xfrm>
            <a:off x="2521325" y="1288675"/>
            <a:ext cx="4773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3" name="Google Shape;133;p15"/>
          <p:cNvGrpSpPr/>
          <p:nvPr/>
        </p:nvGrpSpPr>
        <p:grpSpPr>
          <a:xfrm>
            <a:off x="2516847" y="1087400"/>
            <a:ext cx="1752006" cy="2251393"/>
            <a:chOff x="2516847" y="1087400"/>
            <a:chExt cx="1752006" cy="2251393"/>
          </a:xfrm>
        </p:grpSpPr>
        <p:sp>
          <p:nvSpPr>
            <p:cNvPr id="134" name="Google Shape;134;p15"/>
            <p:cNvSpPr txBox="1"/>
            <p:nvPr/>
          </p:nvSpPr>
          <p:spPr>
            <a:xfrm>
              <a:off x="2516847" y="1087400"/>
              <a:ext cx="921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Address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2516853" y="1367475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81857 Madyson Plaza Suite 383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2516853" y="1627106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9903 Jamey Pine Suite 207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2516853" y="1886737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608 Schmitt Well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2516853" y="2146368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5801 Lulu Corner Suite 873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2516853" y="2405999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54388 Conn Square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2516853" y="2665630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208 Murray Spur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41" name="Google Shape;141;p15"/>
            <p:cNvSpPr txBox="1"/>
            <p:nvPr/>
          </p:nvSpPr>
          <p:spPr>
            <a:xfrm>
              <a:off x="2516853" y="2925262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424 Oren Knolls Apt. 532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42" name="Google Shape;142;p15"/>
            <p:cNvSpPr txBox="1"/>
            <p:nvPr/>
          </p:nvSpPr>
          <p:spPr>
            <a:xfrm>
              <a:off x="2516853" y="3184893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885 Armani Crescent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43" name="Google Shape;143;p15"/>
          <p:cNvGrpSpPr/>
          <p:nvPr/>
        </p:nvGrpSpPr>
        <p:grpSpPr>
          <a:xfrm>
            <a:off x="4248400" y="1087400"/>
            <a:ext cx="451200" cy="2251389"/>
            <a:chOff x="4248400" y="1087400"/>
            <a:chExt cx="451200" cy="2251389"/>
          </a:xfrm>
        </p:grpSpPr>
        <p:sp>
          <p:nvSpPr>
            <p:cNvPr id="144" name="Google Shape;144;p15"/>
            <p:cNvSpPr txBox="1"/>
            <p:nvPr/>
          </p:nvSpPr>
          <p:spPr>
            <a:xfrm>
              <a:off x="4248400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BED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45" name="Google Shape;145;p15"/>
            <p:cNvSpPr txBox="1"/>
            <p:nvPr/>
          </p:nvSpPr>
          <p:spPr>
            <a:xfrm>
              <a:off x="4248400" y="1367471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46" name="Google Shape;146;p15"/>
            <p:cNvSpPr txBox="1"/>
            <p:nvPr/>
          </p:nvSpPr>
          <p:spPr>
            <a:xfrm>
              <a:off x="4248400" y="1627102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4248400" y="1886734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4248400" y="2146365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49" name="Google Shape;149;p15"/>
            <p:cNvSpPr txBox="1"/>
            <p:nvPr/>
          </p:nvSpPr>
          <p:spPr>
            <a:xfrm>
              <a:off x="4248400" y="2405996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4248400" y="2665627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4248400" y="2925258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4248400" y="3184889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4864709" y="1087400"/>
            <a:ext cx="451200" cy="2251389"/>
            <a:chOff x="4864709" y="1087400"/>
            <a:chExt cx="451200" cy="2251389"/>
          </a:xfrm>
        </p:grpSpPr>
        <p:sp>
          <p:nvSpPr>
            <p:cNvPr id="154" name="Google Shape;154;p15"/>
            <p:cNvSpPr txBox="1"/>
            <p:nvPr/>
          </p:nvSpPr>
          <p:spPr>
            <a:xfrm>
              <a:off x="4864709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BATH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4864709" y="1367471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6" name="Google Shape;156;p15"/>
            <p:cNvSpPr txBox="1"/>
            <p:nvPr/>
          </p:nvSpPr>
          <p:spPr>
            <a:xfrm>
              <a:off x="4864709" y="1627102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4864709" y="1886734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4864709" y="2146365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59" name="Google Shape;159;p15"/>
            <p:cNvSpPr txBox="1"/>
            <p:nvPr/>
          </p:nvSpPr>
          <p:spPr>
            <a:xfrm>
              <a:off x="4864709" y="2405996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60" name="Google Shape;160;p15"/>
            <p:cNvSpPr txBox="1"/>
            <p:nvPr/>
          </p:nvSpPr>
          <p:spPr>
            <a:xfrm>
              <a:off x="4864709" y="2665627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4864709" y="2925258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62" name="Google Shape;162;p15"/>
            <p:cNvSpPr txBox="1"/>
            <p:nvPr/>
          </p:nvSpPr>
          <p:spPr>
            <a:xfrm>
              <a:off x="4864709" y="3184889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63" name="Google Shape;163;p15"/>
          <p:cNvGrpSpPr/>
          <p:nvPr/>
        </p:nvGrpSpPr>
        <p:grpSpPr>
          <a:xfrm>
            <a:off x="5481009" y="1087400"/>
            <a:ext cx="451200" cy="2251389"/>
            <a:chOff x="5481009" y="1087400"/>
            <a:chExt cx="451200" cy="2251389"/>
          </a:xfrm>
        </p:grpSpPr>
        <p:sp>
          <p:nvSpPr>
            <p:cNvPr id="164" name="Google Shape;164;p15"/>
            <p:cNvSpPr txBox="1"/>
            <p:nvPr/>
          </p:nvSpPr>
          <p:spPr>
            <a:xfrm>
              <a:off x="5481009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SQ FT.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5481009" y="1367471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2200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66" name="Google Shape;166;p15"/>
            <p:cNvSpPr txBox="1"/>
            <p:nvPr/>
          </p:nvSpPr>
          <p:spPr>
            <a:xfrm>
              <a:off x="5481009" y="1627102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1500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67" name="Google Shape;167;p15"/>
            <p:cNvSpPr txBox="1"/>
            <p:nvPr/>
          </p:nvSpPr>
          <p:spPr>
            <a:xfrm>
              <a:off x="5481009" y="1886734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1200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68" name="Google Shape;168;p15"/>
            <p:cNvSpPr txBox="1"/>
            <p:nvPr/>
          </p:nvSpPr>
          <p:spPr>
            <a:xfrm>
              <a:off x="5481009" y="2146365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1800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69" name="Google Shape;169;p15"/>
            <p:cNvSpPr txBox="1"/>
            <p:nvPr/>
          </p:nvSpPr>
          <p:spPr>
            <a:xfrm>
              <a:off x="5481009" y="2405996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2100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5481009" y="2665627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1600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71" name="Google Shape;171;p15"/>
            <p:cNvSpPr txBox="1"/>
            <p:nvPr/>
          </p:nvSpPr>
          <p:spPr>
            <a:xfrm>
              <a:off x="5481009" y="2925258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2600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5481009" y="3184889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2200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6097309" y="1087400"/>
            <a:ext cx="451200" cy="2251389"/>
            <a:chOff x="6097309" y="1087400"/>
            <a:chExt cx="451200" cy="2251389"/>
          </a:xfrm>
        </p:grpSpPr>
        <p:sp>
          <p:nvSpPr>
            <p:cNvPr id="174" name="Google Shape;174;p15"/>
            <p:cNvSpPr txBox="1"/>
            <p:nvPr/>
          </p:nvSpPr>
          <p:spPr>
            <a:xfrm>
              <a:off x="6097309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Days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6097309" y="1367471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6097309" y="1627102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6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77" name="Google Shape;177;p15"/>
            <p:cNvSpPr txBox="1"/>
            <p:nvPr/>
          </p:nvSpPr>
          <p:spPr>
            <a:xfrm>
              <a:off x="6097309" y="1886734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6097309" y="2146365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6097309" y="2405996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6097309" y="2665627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6097309" y="2925258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6097309" y="3184889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83" name="Google Shape;183;p15"/>
          <p:cNvGrpSpPr/>
          <p:nvPr/>
        </p:nvGrpSpPr>
        <p:grpSpPr>
          <a:xfrm>
            <a:off x="6668302" y="1087400"/>
            <a:ext cx="636600" cy="2251393"/>
            <a:chOff x="6668302" y="1087400"/>
            <a:chExt cx="636600" cy="2251393"/>
          </a:xfrm>
        </p:grpSpPr>
        <p:sp>
          <p:nvSpPr>
            <p:cNvPr id="184" name="Google Shape;184;p15"/>
            <p:cNvSpPr txBox="1"/>
            <p:nvPr/>
          </p:nvSpPr>
          <p:spPr>
            <a:xfrm>
              <a:off x="6843134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Price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6668302" y="1367475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1.250.000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>
              <a:off x="6668302" y="1627106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6668302" y="1886737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2.250.000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6668302" y="2146368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1.350.000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6668302" y="2405999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950.000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90" name="Google Shape;190;p15"/>
            <p:cNvSpPr txBox="1"/>
            <p:nvPr/>
          </p:nvSpPr>
          <p:spPr>
            <a:xfrm>
              <a:off x="6668302" y="2665630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2.250.000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6668302" y="2925262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1.750.000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6668302" y="3184893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1.250.000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pic>
        <p:nvPicPr>
          <p:cNvPr id="193" name="Google Shape;1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980" y="3746999"/>
            <a:ext cx="2421024" cy="32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/>
        </p:nvSpPr>
        <p:spPr>
          <a:xfrm>
            <a:off x="554952" y="3642764"/>
            <a:ext cx="390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rgbClr val="050505"/>
                </a:solidFill>
                <a:latin typeface="Oooh Baby"/>
                <a:ea typeface="Oooh Baby"/>
                <a:cs typeface="Oooh Baby"/>
                <a:sym typeface="Oooh Baby"/>
              </a:rPr>
              <a:t>Market Update</a:t>
            </a:r>
            <a:endParaRPr sz="4100">
              <a:solidFill>
                <a:srgbClr val="050505"/>
              </a:solidFill>
              <a:latin typeface="Oooh Baby"/>
              <a:ea typeface="Oooh Baby"/>
              <a:cs typeface="Oooh Baby"/>
              <a:sym typeface="Oooh Baby"/>
            </a:endParaRPr>
          </a:p>
        </p:txBody>
      </p:sp>
      <p:grpSp>
        <p:nvGrpSpPr>
          <p:cNvPr id="195" name="Google Shape;195;p15"/>
          <p:cNvGrpSpPr/>
          <p:nvPr/>
        </p:nvGrpSpPr>
        <p:grpSpPr>
          <a:xfrm>
            <a:off x="408950" y="4372772"/>
            <a:ext cx="4308911" cy="1178400"/>
            <a:chOff x="408950" y="4372772"/>
            <a:chExt cx="4308911" cy="1178400"/>
          </a:xfrm>
        </p:grpSpPr>
        <p:grpSp>
          <p:nvGrpSpPr>
            <p:cNvPr id="196" name="Google Shape;196;p15"/>
            <p:cNvGrpSpPr/>
            <p:nvPr/>
          </p:nvGrpSpPr>
          <p:grpSpPr>
            <a:xfrm>
              <a:off x="408950" y="4372772"/>
              <a:ext cx="1178400" cy="1178400"/>
              <a:chOff x="408950" y="4372772"/>
              <a:chExt cx="1178400" cy="1178400"/>
            </a:xfrm>
          </p:grpSpPr>
          <p:grpSp>
            <p:nvGrpSpPr>
              <p:cNvPr id="197" name="Google Shape;197;p15"/>
              <p:cNvGrpSpPr/>
              <p:nvPr/>
            </p:nvGrpSpPr>
            <p:grpSpPr>
              <a:xfrm>
                <a:off x="408950" y="4372772"/>
                <a:ext cx="1178400" cy="1178400"/>
                <a:chOff x="415800" y="4372772"/>
                <a:chExt cx="1178400" cy="1178400"/>
              </a:xfrm>
            </p:grpSpPr>
            <p:sp>
              <p:nvSpPr>
                <p:cNvPr id="198" name="Google Shape;198;p15"/>
                <p:cNvSpPr/>
                <p:nvPr/>
              </p:nvSpPr>
              <p:spPr>
                <a:xfrm>
                  <a:off x="588300" y="4545375"/>
                  <a:ext cx="833400" cy="833400"/>
                </a:xfrm>
                <a:prstGeom prst="roundRect">
                  <a:avLst>
                    <a:gd fmla="val 11345" name="adj"/>
                  </a:avLst>
                </a:prstGeom>
                <a:solidFill>
                  <a:srgbClr val="DADDD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99" name="Google Shape;199;p15"/>
                <p:cNvSpPr/>
                <p:nvPr/>
              </p:nvSpPr>
              <p:spPr>
                <a:xfrm rot="2700000">
                  <a:off x="588373" y="4545345"/>
                  <a:ext cx="833255" cy="833255"/>
                </a:xfrm>
                <a:prstGeom prst="roundRect">
                  <a:avLst>
                    <a:gd fmla="val 11345" name="adj"/>
                  </a:avLst>
                </a:prstGeom>
                <a:solidFill>
                  <a:srgbClr val="DADDD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0" name="Google Shape;200;p15"/>
              <p:cNvGrpSpPr/>
              <p:nvPr/>
            </p:nvGrpSpPr>
            <p:grpSpPr>
              <a:xfrm>
                <a:off x="574400" y="4555050"/>
                <a:ext cx="847500" cy="726560"/>
                <a:chOff x="574398" y="4555050"/>
                <a:chExt cx="847500" cy="726560"/>
              </a:xfrm>
            </p:grpSpPr>
            <p:sp>
              <p:nvSpPr>
                <p:cNvPr id="201" name="Google Shape;201;p15"/>
                <p:cNvSpPr txBox="1"/>
                <p:nvPr/>
              </p:nvSpPr>
              <p:spPr>
                <a:xfrm>
                  <a:off x="574398" y="4555050"/>
                  <a:ext cx="847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28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121</a:t>
                  </a:r>
                  <a:endParaRPr sz="28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  <p:sp>
              <p:nvSpPr>
                <p:cNvPr id="202" name="Google Shape;202;p15"/>
                <p:cNvSpPr txBox="1"/>
                <p:nvPr/>
              </p:nvSpPr>
              <p:spPr>
                <a:xfrm>
                  <a:off x="574398" y="4942910"/>
                  <a:ext cx="8475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11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Homes</a:t>
                  </a:r>
                  <a:endParaRPr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Sold</a:t>
                  </a:r>
                  <a:endParaRPr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</p:grpSp>
        </p:grpSp>
        <p:grpSp>
          <p:nvGrpSpPr>
            <p:cNvPr id="203" name="Google Shape;203;p15"/>
            <p:cNvGrpSpPr/>
            <p:nvPr/>
          </p:nvGrpSpPr>
          <p:grpSpPr>
            <a:xfrm>
              <a:off x="1974206" y="4372772"/>
              <a:ext cx="1178400" cy="1178400"/>
              <a:chOff x="408950" y="4372772"/>
              <a:chExt cx="1178400" cy="1178400"/>
            </a:xfrm>
          </p:grpSpPr>
          <p:grpSp>
            <p:nvGrpSpPr>
              <p:cNvPr id="204" name="Google Shape;204;p15"/>
              <p:cNvGrpSpPr/>
              <p:nvPr/>
            </p:nvGrpSpPr>
            <p:grpSpPr>
              <a:xfrm>
                <a:off x="408950" y="4372772"/>
                <a:ext cx="1178400" cy="1178400"/>
                <a:chOff x="415800" y="4372772"/>
                <a:chExt cx="1178400" cy="1178400"/>
              </a:xfrm>
            </p:grpSpPr>
            <p:sp>
              <p:nvSpPr>
                <p:cNvPr id="205" name="Google Shape;205;p15"/>
                <p:cNvSpPr/>
                <p:nvPr/>
              </p:nvSpPr>
              <p:spPr>
                <a:xfrm>
                  <a:off x="588300" y="4545375"/>
                  <a:ext cx="833400" cy="833400"/>
                </a:xfrm>
                <a:prstGeom prst="roundRect">
                  <a:avLst>
                    <a:gd fmla="val 11345" name="adj"/>
                  </a:avLst>
                </a:prstGeom>
                <a:solidFill>
                  <a:srgbClr val="DADDD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6" name="Google Shape;206;p15"/>
                <p:cNvSpPr/>
                <p:nvPr/>
              </p:nvSpPr>
              <p:spPr>
                <a:xfrm rot="2700000">
                  <a:off x="588373" y="4545345"/>
                  <a:ext cx="833255" cy="833255"/>
                </a:xfrm>
                <a:prstGeom prst="roundRect">
                  <a:avLst>
                    <a:gd fmla="val 11345" name="adj"/>
                  </a:avLst>
                </a:prstGeom>
                <a:solidFill>
                  <a:srgbClr val="DADDD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07" name="Google Shape;207;p15"/>
              <p:cNvGrpSpPr/>
              <p:nvPr/>
            </p:nvGrpSpPr>
            <p:grpSpPr>
              <a:xfrm>
                <a:off x="574400" y="4555050"/>
                <a:ext cx="847500" cy="726560"/>
                <a:chOff x="574398" y="4555050"/>
                <a:chExt cx="847500" cy="726560"/>
              </a:xfrm>
            </p:grpSpPr>
            <p:sp>
              <p:nvSpPr>
                <p:cNvPr id="208" name="Google Shape;208;p15"/>
                <p:cNvSpPr txBox="1"/>
                <p:nvPr/>
              </p:nvSpPr>
              <p:spPr>
                <a:xfrm>
                  <a:off x="574398" y="4555050"/>
                  <a:ext cx="847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28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18</a:t>
                  </a:r>
                  <a:endParaRPr sz="28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  <p:sp>
              <p:nvSpPr>
                <p:cNvPr id="209" name="Google Shape;209;p15"/>
                <p:cNvSpPr txBox="1"/>
                <p:nvPr/>
              </p:nvSpPr>
              <p:spPr>
                <a:xfrm>
                  <a:off x="574398" y="4942910"/>
                  <a:ext cx="8475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Days on </a:t>
                  </a:r>
                  <a:endParaRPr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market</a:t>
                  </a:r>
                  <a:endParaRPr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</p:grpSp>
        </p:grpSp>
        <p:grpSp>
          <p:nvGrpSpPr>
            <p:cNvPr id="210" name="Google Shape;210;p15"/>
            <p:cNvGrpSpPr/>
            <p:nvPr/>
          </p:nvGrpSpPr>
          <p:grpSpPr>
            <a:xfrm>
              <a:off x="3539461" y="4372772"/>
              <a:ext cx="1178400" cy="1178400"/>
              <a:chOff x="408950" y="4372772"/>
              <a:chExt cx="1178400" cy="1178400"/>
            </a:xfrm>
          </p:grpSpPr>
          <p:grpSp>
            <p:nvGrpSpPr>
              <p:cNvPr id="211" name="Google Shape;211;p15"/>
              <p:cNvGrpSpPr/>
              <p:nvPr/>
            </p:nvGrpSpPr>
            <p:grpSpPr>
              <a:xfrm>
                <a:off x="408950" y="4372772"/>
                <a:ext cx="1178400" cy="1178400"/>
                <a:chOff x="415800" y="4372772"/>
                <a:chExt cx="1178400" cy="1178400"/>
              </a:xfrm>
            </p:grpSpPr>
            <p:sp>
              <p:nvSpPr>
                <p:cNvPr id="212" name="Google Shape;212;p15"/>
                <p:cNvSpPr/>
                <p:nvPr/>
              </p:nvSpPr>
              <p:spPr>
                <a:xfrm>
                  <a:off x="588300" y="4545375"/>
                  <a:ext cx="833400" cy="833400"/>
                </a:xfrm>
                <a:prstGeom prst="roundRect">
                  <a:avLst>
                    <a:gd fmla="val 11345" name="adj"/>
                  </a:avLst>
                </a:prstGeom>
                <a:solidFill>
                  <a:srgbClr val="DADDD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3" name="Google Shape;213;p15"/>
                <p:cNvSpPr/>
                <p:nvPr/>
              </p:nvSpPr>
              <p:spPr>
                <a:xfrm rot="2700000">
                  <a:off x="588373" y="4545345"/>
                  <a:ext cx="833255" cy="833255"/>
                </a:xfrm>
                <a:prstGeom prst="roundRect">
                  <a:avLst>
                    <a:gd fmla="val 11345" name="adj"/>
                  </a:avLst>
                </a:prstGeom>
                <a:solidFill>
                  <a:srgbClr val="DADDDE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4" name="Google Shape;214;p15"/>
              <p:cNvGrpSpPr/>
              <p:nvPr/>
            </p:nvGrpSpPr>
            <p:grpSpPr>
              <a:xfrm>
                <a:off x="574400" y="4555050"/>
                <a:ext cx="847500" cy="726560"/>
                <a:chOff x="574398" y="4555050"/>
                <a:chExt cx="847500" cy="726560"/>
              </a:xfrm>
            </p:grpSpPr>
            <p:sp>
              <p:nvSpPr>
                <p:cNvPr id="215" name="Google Shape;215;p15"/>
                <p:cNvSpPr txBox="1"/>
                <p:nvPr/>
              </p:nvSpPr>
              <p:spPr>
                <a:xfrm>
                  <a:off x="574398" y="4555050"/>
                  <a:ext cx="8475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28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85</a:t>
                  </a:r>
                  <a:endParaRPr sz="28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  <p:sp>
              <p:nvSpPr>
                <p:cNvPr id="216" name="Google Shape;216;p15"/>
                <p:cNvSpPr txBox="1"/>
                <p:nvPr/>
              </p:nvSpPr>
              <p:spPr>
                <a:xfrm>
                  <a:off x="574398" y="4942910"/>
                  <a:ext cx="847500" cy="338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New </a:t>
                  </a:r>
                  <a:endParaRPr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050505"/>
                      </a:solidFill>
                      <a:latin typeface="Playfair Display"/>
                      <a:ea typeface="Playfair Display"/>
                      <a:cs typeface="Playfair Display"/>
                      <a:sym typeface="Playfair Display"/>
                    </a:rPr>
                    <a:t>listings</a:t>
                  </a:r>
                  <a:endParaRPr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endParaRPr>
                </a:p>
              </p:txBody>
            </p:sp>
          </p:grpSp>
        </p:grpSp>
      </p:grpSp>
      <p:grpSp>
        <p:nvGrpSpPr>
          <p:cNvPr id="217" name="Google Shape;217;p15"/>
          <p:cNvGrpSpPr/>
          <p:nvPr/>
        </p:nvGrpSpPr>
        <p:grpSpPr>
          <a:xfrm>
            <a:off x="408950" y="5731497"/>
            <a:ext cx="1178400" cy="1178400"/>
            <a:chOff x="408950" y="4372772"/>
            <a:chExt cx="1178400" cy="1178400"/>
          </a:xfrm>
        </p:grpSpPr>
        <p:grpSp>
          <p:nvGrpSpPr>
            <p:cNvPr id="218" name="Google Shape;218;p15"/>
            <p:cNvGrpSpPr/>
            <p:nvPr/>
          </p:nvGrpSpPr>
          <p:grpSpPr>
            <a:xfrm>
              <a:off x="408950" y="4372772"/>
              <a:ext cx="1178400" cy="1178400"/>
              <a:chOff x="415800" y="4372772"/>
              <a:chExt cx="1178400" cy="1178400"/>
            </a:xfrm>
          </p:grpSpPr>
          <p:sp>
            <p:nvSpPr>
              <p:cNvPr id="219" name="Google Shape;219;p15"/>
              <p:cNvSpPr/>
              <p:nvPr/>
            </p:nvSpPr>
            <p:spPr>
              <a:xfrm>
                <a:off x="588300" y="4545375"/>
                <a:ext cx="833400" cy="833400"/>
              </a:xfrm>
              <a:prstGeom prst="roundRect">
                <a:avLst>
                  <a:gd fmla="val 11345" name="adj"/>
                </a:avLst>
              </a:prstGeom>
              <a:solidFill>
                <a:srgbClr val="DADD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 rot="2700000">
                <a:off x="588373" y="4545345"/>
                <a:ext cx="833255" cy="833255"/>
              </a:xfrm>
              <a:prstGeom prst="roundRect">
                <a:avLst>
                  <a:gd fmla="val 11345" name="adj"/>
                </a:avLst>
              </a:prstGeom>
              <a:solidFill>
                <a:srgbClr val="DADD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1" name="Google Shape;221;p15"/>
            <p:cNvGrpSpPr/>
            <p:nvPr/>
          </p:nvGrpSpPr>
          <p:grpSpPr>
            <a:xfrm>
              <a:off x="574400" y="4555050"/>
              <a:ext cx="847500" cy="726560"/>
              <a:chOff x="574398" y="4555050"/>
              <a:chExt cx="847500" cy="726560"/>
            </a:xfrm>
          </p:grpSpPr>
          <p:sp>
            <p:nvSpPr>
              <p:cNvPr id="222" name="Google Shape;222;p15"/>
              <p:cNvSpPr txBox="1"/>
              <p:nvPr/>
            </p:nvSpPr>
            <p:spPr>
              <a:xfrm>
                <a:off x="574398" y="4555050"/>
                <a:ext cx="847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2.8</a:t>
                </a:r>
                <a:endParaRPr sz="28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223" name="Google Shape;223;p15"/>
              <p:cNvSpPr txBox="1"/>
              <p:nvPr/>
            </p:nvSpPr>
            <p:spPr>
              <a:xfrm>
                <a:off x="574398" y="4942910"/>
                <a:ext cx="847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Months of</a:t>
                </a:r>
                <a:endParaRPr sz="11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inventory</a:t>
                </a:r>
                <a:endParaRPr sz="11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grpSp>
        <p:nvGrpSpPr>
          <p:cNvPr id="224" name="Google Shape;224;p15"/>
          <p:cNvGrpSpPr/>
          <p:nvPr/>
        </p:nvGrpSpPr>
        <p:grpSpPr>
          <a:xfrm>
            <a:off x="1974206" y="5731497"/>
            <a:ext cx="1178400" cy="1178400"/>
            <a:chOff x="408950" y="4372772"/>
            <a:chExt cx="1178400" cy="1178400"/>
          </a:xfrm>
        </p:grpSpPr>
        <p:grpSp>
          <p:nvGrpSpPr>
            <p:cNvPr id="225" name="Google Shape;225;p15"/>
            <p:cNvGrpSpPr/>
            <p:nvPr/>
          </p:nvGrpSpPr>
          <p:grpSpPr>
            <a:xfrm>
              <a:off x="408950" y="4372772"/>
              <a:ext cx="1178400" cy="1178400"/>
              <a:chOff x="415800" y="4372772"/>
              <a:chExt cx="1178400" cy="1178400"/>
            </a:xfrm>
          </p:grpSpPr>
          <p:sp>
            <p:nvSpPr>
              <p:cNvPr id="226" name="Google Shape;226;p15"/>
              <p:cNvSpPr/>
              <p:nvPr/>
            </p:nvSpPr>
            <p:spPr>
              <a:xfrm>
                <a:off x="588300" y="4545375"/>
                <a:ext cx="833400" cy="833400"/>
              </a:xfrm>
              <a:prstGeom prst="roundRect">
                <a:avLst>
                  <a:gd fmla="val 11345" name="adj"/>
                </a:avLst>
              </a:prstGeom>
              <a:solidFill>
                <a:srgbClr val="DADD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5"/>
              <p:cNvSpPr/>
              <p:nvPr/>
            </p:nvSpPr>
            <p:spPr>
              <a:xfrm rot="2700000">
                <a:off x="588373" y="4545345"/>
                <a:ext cx="833255" cy="833255"/>
              </a:xfrm>
              <a:prstGeom prst="roundRect">
                <a:avLst>
                  <a:gd fmla="val 11345" name="adj"/>
                </a:avLst>
              </a:prstGeom>
              <a:solidFill>
                <a:srgbClr val="DADD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5"/>
            <p:cNvGrpSpPr/>
            <p:nvPr/>
          </p:nvGrpSpPr>
          <p:grpSpPr>
            <a:xfrm>
              <a:off x="574400" y="4691500"/>
              <a:ext cx="847500" cy="540960"/>
              <a:chOff x="574398" y="4691500"/>
              <a:chExt cx="847500" cy="540960"/>
            </a:xfrm>
          </p:grpSpPr>
          <p:sp>
            <p:nvSpPr>
              <p:cNvPr id="229" name="Google Shape;229;p15"/>
              <p:cNvSpPr txBox="1"/>
              <p:nvPr/>
            </p:nvSpPr>
            <p:spPr>
              <a:xfrm>
                <a:off x="574398" y="4691500"/>
                <a:ext cx="847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50505"/>
                    </a:solidFill>
                    <a:latin typeface="Montserrat Alternates"/>
                    <a:ea typeface="Montserrat Alternates"/>
                    <a:cs typeface="Montserrat Alternates"/>
                    <a:sym typeface="Montserrat Alternates"/>
                  </a:rPr>
                  <a:t>$</a:t>
                </a:r>
                <a:r>
                  <a:rPr lang="ru" sz="12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650.4500</a:t>
                </a:r>
                <a:endParaRPr sz="12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230" name="Google Shape;230;p15"/>
              <p:cNvSpPr txBox="1"/>
              <p:nvPr/>
            </p:nvSpPr>
            <p:spPr>
              <a:xfrm>
                <a:off x="574398" y="4893760"/>
                <a:ext cx="847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AVG Sale</a:t>
                </a:r>
                <a:endParaRPr sz="11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price</a:t>
                </a:r>
                <a:endParaRPr sz="11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grpSp>
        <p:nvGrpSpPr>
          <p:cNvPr id="231" name="Google Shape;231;p15"/>
          <p:cNvGrpSpPr/>
          <p:nvPr/>
        </p:nvGrpSpPr>
        <p:grpSpPr>
          <a:xfrm>
            <a:off x="3539461" y="5731497"/>
            <a:ext cx="1178400" cy="1178400"/>
            <a:chOff x="408950" y="4372772"/>
            <a:chExt cx="1178400" cy="1178400"/>
          </a:xfrm>
        </p:grpSpPr>
        <p:grpSp>
          <p:nvGrpSpPr>
            <p:cNvPr id="232" name="Google Shape;232;p15"/>
            <p:cNvGrpSpPr/>
            <p:nvPr/>
          </p:nvGrpSpPr>
          <p:grpSpPr>
            <a:xfrm>
              <a:off x="408950" y="4372772"/>
              <a:ext cx="1178400" cy="1178400"/>
              <a:chOff x="415800" y="4372772"/>
              <a:chExt cx="1178400" cy="1178400"/>
            </a:xfrm>
          </p:grpSpPr>
          <p:sp>
            <p:nvSpPr>
              <p:cNvPr id="233" name="Google Shape;233;p15"/>
              <p:cNvSpPr/>
              <p:nvPr/>
            </p:nvSpPr>
            <p:spPr>
              <a:xfrm>
                <a:off x="588300" y="4545375"/>
                <a:ext cx="833400" cy="833400"/>
              </a:xfrm>
              <a:prstGeom prst="roundRect">
                <a:avLst>
                  <a:gd fmla="val 11345" name="adj"/>
                </a:avLst>
              </a:prstGeom>
              <a:solidFill>
                <a:srgbClr val="DADD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5"/>
              <p:cNvSpPr/>
              <p:nvPr/>
            </p:nvSpPr>
            <p:spPr>
              <a:xfrm rot="2700000">
                <a:off x="588373" y="4545345"/>
                <a:ext cx="833255" cy="833255"/>
              </a:xfrm>
              <a:prstGeom prst="roundRect">
                <a:avLst>
                  <a:gd fmla="val 11345" name="adj"/>
                </a:avLst>
              </a:prstGeom>
              <a:solidFill>
                <a:srgbClr val="DADD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5" name="Google Shape;235;p15"/>
            <p:cNvGrpSpPr/>
            <p:nvPr/>
          </p:nvGrpSpPr>
          <p:grpSpPr>
            <a:xfrm>
              <a:off x="574400" y="4691600"/>
              <a:ext cx="847500" cy="540960"/>
              <a:chOff x="574398" y="4691600"/>
              <a:chExt cx="847500" cy="540960"/>
            </a:xfrm>
          </p:grpSpPr>
          <p:sp>
            <p:nvSpPr>
              <p:cNvPr id="236" name="Google Shape;236;p15"/>
              <p:cNvSpPr txBox="1"/>
              <p:nvPr/>
            </p:nvSpPr>
            <p:spPr>
              <a:xfrm>
                <a:off x="574398" y="4691600"/>
                <a:ext cx="847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rgbClr val="050505"/>
                    </a:solidFill>
                    <a:latin typeface="Montserrat Alternates"/>
                    <a:ea typeface="Montserrat Alternates"/>
                    <a:cs typeface="Montserrat Alternates"/>
                    <a:sym typeface="Montserrat Alternates"/>
                  </a:rPr>
                  <a:t>$</a:t>
                </a:r>
                <a:r>
                  <a:rPr lang="ru" sz="12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750.4500</a:t>
                </a:r>
                <a:endParaRPr sz="12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  <p:sp>
            <p:nvSpPr>
              <p:cNvPr id="237" name="Google Shape;237;p15"/>
              <p:cNvSpPr txBox="1"/>
              <p:nvPr/>
            </p:nvSpPr>
            <p:spPr>
              <a:xfrm>
                <a:off x="574398" y="4893860"/>
                <a:ext cx="847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AVG List</a:t>
                </a:r>
                <a:endParaRPr sz="11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050505"/>
                    </a:solidFill>
                    <a:latin typeface="Playfair Display"/>
                    <a:ea typeface="Playfair Display"/>
                    <a:cs typeface="Playfair Display"/>
                    <a:sym typeface="Playfair Display"/>
                  </a:rPr>
                  <a:t>price</a:t>
                </a:r>
                <a:endParaRPr sz="1100">
                  <a:solidFill>
                    <a:srgbClr val="050505"/>
                  </a:solidFill>
                  <a:latin typeface="Playfair Display"/>
                  <a:ea typeface="Playfair Display"/>
                  <a:cs typeface="Playfair Display"/>
                  <a:sym typeface="Playfair Display"/>
                </a:endParaRPr>
              </a:p>
            </p:txBody>
          </p:sp>
        </p:grpSp>
      </p:grpSp>
      <p:pic>
        <p:nvPicPr>
          <p:cNvPr id="238" name="Google Shape;238;p15"/>
          <p:cNvPicPr preferRelativeResize="0"/>
          <p:nvPr/>
        </p:nvPicPr>
        <p:blipFill rotWithShape="1">
          <a:blip r:embed="rId5">
            <a:alphaModFix/>
          </a:blip>
          <a:srcRect b="0" l="0" r="0" t="5186"/>
          <a:stretch/>
        </p:blipFill>
        <p:spPr>
          <a:xfrm>
            <a:off x="0" y="7182000"/>
            <a:ext cx="2290200" cy="32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/>
          <p:nvPr/>
        </p:nvSpPr>
        <p:spPr>
          <a:xfrm>
            <a:off x="2290200" y="7184975"/>
            <a:ext cx="5269800" cy="3258000"/>
          </a:xfrm>
          <a:prstGeom prst="rect">
            <a:avLst/>
          </a:prstGeom>
          <a:solidFill>
            <a:srgbClr val="F2ED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2955538" y="7192840"/>
            <a:ext cx="390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latin typeface="Oooh Baby"/>
                <a:ea typeface="Oooh Baby"/>
                <a:cs typeface="Oooh Baby"/>
                <a:sym typeface="Oooh Baby"/>
              </a:rPr>
              <a:t>Sold Listings</a:t>
            </a:r>
            <a:endParaRPr sz="4100">
              <a:latin typeface="Oooh Baby"/>
              <a:ea typeface="Oooh Baby"/>
              <a:cs typeface="Oooh Baby"/>
              <a:sym typeface="Oooh Baby"/>
            </a:endParaRPr>
          </a:p>
        </p:txBody>
      </p:sp>
      <p:cxnSp>
        <p:nvCxnSpPr>
          <p:cNvPr id="241" name="Google Shape;241;p15"/>
          <p:cNvCxnSpPr/>
          <p:nvPr/>
        </p:nvCxnSpPr>
        <p:spPr>
          <a:xfrm>
            <a:off x="2521325" y="8144482"/>
            <a:ext cx="4773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2" name="Google Shape;242;p15"/>
          <p:cNvGrpSpPr/>
          <p:nvPr/>
        </p:nvGrpSpPr>
        <p:grpSpPr>
          <a:xfrm>
            <a:off x="2516847" y="7943207"/>
            <a:ext cx="1752006" cy="2251393"/>
            <a:chOff x="2516847" y="1087400"/>
            <a:chExt cx="1752006" cy="2251393"/>
          </a:xfrm>
        </p:grpSpPr>
        <p:sp>
          <p:nvSpPr>
            <p:cNvPr id="243" name="Google Shape;243;p15"/>
            <p:cNvSpPr txBox="1"/>
            <p:nvPr/>
          </p:nvSpPr>
          <p:spPr>
            <a:xfrm>
              <a:off x="2516847" y="1087400"/>
              <a:ext cx="9219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Address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4" name="Google Shape;244;p15"/>
            <p:cNvSpPr txBox="1"/>
            <p:nvPr/>
          </p:nvSpPr>
          <p:spPr>
            <a:xfrm>
              <a:off x="2516853" y="1367475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54388 Conn Square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5" name="Google Shape;245;p15"/>
            <p:cNvSpPr txBox="1"/>
            <p:nvPr/>
          </p:nvSpPr>
          <p:spPr>
            <a:xfrm>
              <a:off x="2516853" y="1627106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208 Murray Spur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6" name="Google Shape;246;p15"/>
            <p:cNvSpPr txBox="1"/>
            <p:nvPr/>
          </p:nvSpPr>
          <p:spPr>
            <a:xfrm>
              <a:off x="2516853" y="1886737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81857 Madyson Plaza Suite 383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7" name="Google Shape;247;p15"/>
            <p:cNvSpPr txBox="1"/>
            <p:nvPr/>
          </p:nvSpPr>
          <p:spPr>
            <a:xfrm>
              <a:off x="2516853" y="2146368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5801 Lulu Corner Suite 873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8" name="Google Shape;248;p15"/>
            <p:cNvSpPr txBox="1"/>
            <p:nvPr/>
          </p:nvSpPr>
          <p:spPr>
            <a:xfrm>
              <a:off x="2516853" y="2405999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424 Oren Knolls Apt. 532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49" name="Google Shape;249;p15"/>
            <p:cNvSpPr txBox="1"/>
            <p:nvPr/>
          </p:nvSpPr>
          <p:spPr>
            <a:xfrm>
              <a:off x="2516853" y="2665630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608 Schmitt Well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0" name="Google Shape;250;p15"/>
            <p:cNvSpPr txBox="1"/>
            <p:nvPr/>
          </p:nvSpPr>
          <p:spPr>
            <a:xfrm>
              <a:off x="2516853" y="2925262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885 Armani Crescent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2516853" y="3184893"/>
              <a:ext cx="1752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9903 Jamey Pine Suite 207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252" name="Google Shape;252;p15"/>
          <p:cNvGrpSpPr/>
          <p:nvPr/>
        </p:nvGrpSpPr>
        <p:grpSpPr>
          <a:xfrm>
            <a:off x="4248400" y="7943207"/>
            <a:ext cx="451200" cy="2251389"/>
            <a:chOff x="4248400" y="1087400"/>
            <a:chExt cx="451200" cy="2251389"/>
          </a:xfrm>
        </p:grpSpPr>
        <p:sp>
          <p:nvSpPr>
            <p:cNvPr id="253" name="Google Shape;253;p15"/>
            <p:cNvSpPr txBox="1"/>
            <p:nvPr/>
          </p:nvSpPr>
          <p:spPr>
            <a:xfrm>
              <a:off x="4248400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BED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4" name="Google Shape;254;p15"/>
            <p:cNvSpPr txBox="1"/>
            <p:nvPr/>
          </p:nvSpPr>
          <p:spPr>
            <a:xfrm>
              <a:off x="4248400" y="1367471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5" name="Google Shape;255;p15"/>
            <p:cNvSpPr txBox="1"/>
            <p:nvPr/>
          </p:nvSpPr>
          <p:spPr>
            <a:xfrm>
              <a:off x="4248400" y="1627102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6" name="Google Shape;256;p15"/>
            <p:cNvSpPr txBox="1"/>
            <p:nvPr/>
          </p:nvSpPr>
          <p:spPr>
            <a:xfrm>
              <a:off x="4248400" y="1886734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7" name="Google Shape;257;p15"/>
            <p:cNvSpPr txBox="1"/>
            <p:nvPr/>
          </p:nvSpPr>
          <p:spPr>
            <a:xfrm>
              <a:off x="4248400" y="2146365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8" name="Google Shape;258;p15"/>
            <p:cNvSpPr txBox="1"/>
            <p:nvPr/>
          </p:nvSpPr>
          <p:spPr>
            <a:xfrm>
              <a:off x="4248400" y="2405996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59" name="Google Shape;259;p15"/>
            <p:cNvSpPr txBox="1"/>
            <p:nvPr/>
          </p:nvSpPr>
          <p:spPr>
            <a:xfrm>
              <a:off x="4248400" y="2665627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0" name="Google Shape;260;p15"/>
            <p:cNvSpPr txBox="1"/>
            <p:nvPr/>
          </p:nvSpPr>
          <p:spPr>
            <a:xfrm>
              <a:off x="4248400" y="2925258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1" name="Google Shape;261;p15"/>
            <p:cNvSpPr txBox="1"/>
            <p:nvPr/>
          </p:nvSpPr>
          <p:spPr>
            <a:xfrm>
              <a:off x="4248400" y="3184889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262" name="Google Shape;262;p15"/>
          <p:cNvGrpSpPr/>
          <p:nvPr/>
        </p:nvGrpSpPr>
        <p:grpSpPr>
          <a:xfrm>
            <a:off x="4864709" y="7943207"/>
            <a:ext cx="451200" cy="2251389"/>
            <a:chOff x="4864709" y="1087400"/>
            <a:chExt cx="451200" cy="2251389"/>
          </a:xfrm>
        </p:grpSpPr>
        <p:sp>
          <p:nvSpPr>
            <p:cNvPr id="263" name="Google Shape;263;p15"/>
            <p:cNvSpPr txBox="1"/>
            <p:nvPr/>
          </p:nvSpPr>
          <p:spPr>
            <a:xfrm>
              <a:off x="4864709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BATH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4" name="Google Shape;264;p15"/>
            <p:cNvSpPr txBox="1"/>
            <p:nvPr/>
          </p:nvSpPr>
          <p:spPr>
            <a:xfrm>
              <a:off x="4864709" y="1367471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5" name="Google Shape;265;p15"/>
            <p:cNvSpPr txBox="1"/>
            <p:nvPr/>
          </p:nvSpPr>
          <p:spPr>
            <a:xfrm>
              <a:off x="4864709" y="1627102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6" name="Google Shape;266;p15"/>
            <p:cNvSpPr txBox="1"/>
            <p:nvPr/>
          </p:nvSpPr>
          <p:spPr>
            <a:xfrm>
              <a:off x="4864709" y="1886734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7" name="Google Shape;267;p15"/>
            <p:cNvSpPr txBox="1"/>
            <p:nvPr/>
          </p:nvSpPr>
          <p:spPr>
            <a:xfrm>
              <a:off x="4864709" y="2146365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8" name="Google Shape;268;p15"/>
            <p:cNvSpPr txBox="1"/>
            <p:nvPr/>
          </p:nvSpPr>
          <p:spPr>
            <a:xfrm>
              <a:off x="4864709" y="2405996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4864709" y="2665627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0" name="Google Shape;270;p15"/>
            <p:cNvSpPr txBox="1"/>
            <p:nvPr/>
          </p:nvSpPr>
          <p:spPr>
            <a:xfrm>
              <a:off x="4864709" y="2925258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1" name="Google Shape;271;p15"/>
            <p:cNvSpPr txBox="1"/>
            <p:nvPr/>
          </p:nvSpPr>
          <p:spPr>
            <a:xfrm>
              <a:off x="4864709" y="3184889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272" name="Google Shape;272;p15"/>
          <p:cNvGrpSpPr/>
          <p:nvPr/>
        </p:nvGrpSpPr>
        <p:grpSpPr>
          <a:xfrm>
            <a:off x="5481009" y="7943207"/>
            <a:ext cx="451200" cy="2251389"/>
            <a:chOff x="5481009" y="1087400"/>
            <a:chExt cx="451200" cy="2251389"/>
          </a:xfrm>
        </p:grpSpPr>
        <p:sp>
          <p:nvSpPr>
            <p:cNvPr id="273" name="Google Shape;273;p15"/>
            <p:cNvSpPr txBox="1"/>
            <p:nvPr/>
          </p:nvSpPr>
          <p:spPr>
            <a:xfrm>
              <a:off x="5481009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SQ FT.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4" name="Google Shape;274;p15"/>
            <p:cNvSpPr txBox="1"/>
            <p:nvPr/>
          </p:nvSpPr>
          <p:spPr>
            <a:xfrm>
              <a:off x="5481009" y="1367471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1700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5" name="Google Shape;275;p15"/>
            <p:cNvSpPr txBox="1"/>
            <p:nvPr/>
          </p:nvSpPr>
          <p:spPr>
            <a:xfrm>
              <a:off x="5481009" y="1627102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1800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6" name="Google Shape;276;p15"/>
            <p:cNvSpPr txBox="1"/>
            <p:nvPr/>
          </p:nvSpPr>
          <p:spPr>
            <a:xfrm>
              <a:off x="5481009" y="1886734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2200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5481009" y="2146365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2800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8" name="Google Shape;278;p15"/>
            <p:cNvSpPr txBox="1"/>
            <p:nvPr/>
          </p:nvSpPr>
          <p:spPr>
            <a:xfrm>
              <a:off x="5481009" y="2405996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1100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5481009" y="2665627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2600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5481009" y="2925258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1600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81" name="Google Shape;281;p15"/>
            <p:cNvSpPr txBox="1"/>
            <p:nvPr/>
          </p:nvSpPr>
          <p:spPr>
            <a:xfrm>
              <a:off x="5481009" y="3184889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1200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282" name="Google Shape;282;p15"/>
          <p:cNvGrpSpPr/>
          <p:nvPr/>
        </p:nvGrpSpPr>
        <p:grpSpPr>
          <a:xfrm>
            <a:off x="6097309" y="7943207"/>
            <a:ext cx="451200" cy="2251389"/>
            <a:chOff x="6097309" y="1087400"/>
            <a:chExt cx="451200" cy="2251389"/>
          </a:xfrm>
        </p:grpSpPr>
        <p:sp>
          <p:nvSpPr>
            <p:cNvPr id="283" name="Google Shape;283;p15"/>
            <p:cNvSpPr txBox="1"/>
            <p:nvPr/>
          </p:nvSpPr>
          <p:spPr>
            <a:xfrm>
              <a:off x="6097309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Days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84" name="Google Shape;284;p15"/>
            <p:cNvSpPr txBox="1"/>
            <p:nvPr/>
          </p:nvSpPr>
          <p:spPr>
            <a:xfrm>
              <a:off x="6097309" y="1367471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85" name="Google Shape;285;p15"/>
            <p:cNvSpPr txBox="1"/>
            <p:nvPr/>
          </p:nvSpPr>
          <p:spPr>
            <a:xfrm>
              <a:off x="6097309" y="1627102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3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86" name="Google Shape;286;p15"/>
            <p:cNvSpPr txBox="1"/>
            <p:nvPr/>
          </p:nvSpPr>
          <p:spPr>
            <a:xfrm>
              <a:off x="6097309" y="1886734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6097309" y="2146365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88" name="Google Shape;288;p15"/>
            <p:cNvSpPr txBox="1"/>
            <p:nvPr/>
          </p:nvSpPr>
          <p:spPr>
            <a:xfrm>
              <a:off x="6097309" y="2405996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89" name="Google Shape;289;p15"/>
            <p:cNvSpPr txBox="1"/>
            <p:nvPr/>
          </p:nvSpPr>
          <p:spPr>
            <a:xfrm>
              <a:off x="6097309" y="2665627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6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6097309" y="2925258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91" name="Google Shape;291;p15"/>
            <p:cNvSpPr txBox="1"/>
            <p:nvPr/>
          </p:nvSpPr>
          <p:spPr>
            <a:xfrm>
              <a:off x="6097309" y="3184889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4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292" name="Google Shape;292;p15"/>
          <p:cNvGrpSpPr/>
          <p:nvPr/>
        </p:nvGrpSpPr>
        <p:grpSpPr>
          <a:xfrm>
            <a:off x="6668302" y="7943207"/>
            <a:ext cx="636600" cy="2251393"/>
            <a:chOff x="6668302" y="1087400"/>
            <a:chExt cx="636600" cy="2251393"/>
          </a:xfrm>
        </p:grpSpPr>
        <p:sp>
          <p:nvSpPr>
            <p:cNvPr id="293" name="Google Shape;293;p15"/>
            <p:cNvSpPr txBox="1"/>
            <p:nvPr/>
          </p:nvSpPr>
          <p:spPr>
            <a:xfrm>
              <a:off x="6843134" y="1087400"/>
              <a:ext cx="451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latin typeface="Playfair Display"/>
                  <a:ea typeface="Playfair Display"/>
                  <a:cs typeface="Playfair Display"/>
                  <a:sym typeface="Playfair Display"/>
                </a:rPr>
                <a:t>Price</a:t>
              </a:r>
              <a:endParaRPr sz="10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6668302" y="1367475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6668302" y="1627106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950.000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6668302" y="1886737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1.250.000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97" name="Google Shape;297;p15"/>
            <p:cNvSpPr txBox="1"/>
            <p:nvPr/>
          </p:nvSpPr>
          <p:spPr>
            <a:xfrm>
              <a:off x="6668302" y="2146368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2.350.000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98" name="Google Shape;298;p15"/>
            <p:cNvSpPr txBox="1"/>
            <p:nvPr/>
          </p:nvSpPr>
          <p:spPr>
            <a:xfrm>
              <a:off x="6668302" y="2405999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850.000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6668302" y="2665630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1.250.000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300" name="Google Shape;300;p15"/>
            <p:cNvSpPr txBox="1"/>
            <p:nvPr/>
          </p:nvSpPr>
          <p:spPr>
            <a:xfrm>
              <a:off x="6668302" y="2925262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2.750.000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301" name="Google Shape;301;p15"/>
            <p:cNvSpPr txBox="1"/>
            <p:nvPr/>
          </p:nvSpPr>
          <p:spPr>
            <a:xfrm>
              <a:off x="6668302" y="3184893"/>
              <a:ext cx="6366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$</a:t>
              </a:r>
              <a:r>
                <a:rPr lang="ru" sz="1000">
                  <a:solidFill>
                    <a:srgbClr val="5C5C5C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1.250.000</a:t>
              </a:r>
              <a:endParaRPr sz="1000">
                <a:solidFill>
                  <a:srgbClr val="5C5C5C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"/>
          <p:cNvSpPr/>
          <p:nvPr/>
        </p:nvSpPr>
        <p:spPr>
          <a:xfrm>
            <a:off x="0" y="8640001"/>
            <a:ext cx="7560000" cy="2052300"/>
          </a:xfrm>
          <a:prstGeom prst="rect">
            <a:avLst/>
          </a:prstGeom>
          <a:solidFill>
            <a:srgbClr val="EFE0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322175" y="4860550"/>
            <a:ext cx="3564000" cy="5831400"/>
          </a:xfrm>
          <a:prstGeom prst="rect">
            <a:avLst/>
          </a:prstGeom>
          <a:solidFill>
            <a:srgbClr val="F5F6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16"/>
          <p:cNvPicPr preferRelativeResize="0"/>
          <p:nvPr/>
        </p:nvPicPr>
        <p:blipFill rotWithShape="1">
          <a:blip r:embed="rId3">
            <a:alphaModFix/>
          </a:blip>
          <a:srcRect b="0" l="11104" r="5464" t="24379"/>
          <a:stretch/>
        </p:blipFill>
        <p:spPr>
          <a:xfrm>
            <a:off x="322175" y="308150"/>
            <a:ext cx="3187824" cy="433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6"/>
          <p:cNvSpPr txBox="1"/>
          <p:nvPr/>
        </p:nvSpPr>
        <p:spPr>
          <a:xfrm>
            <a:off x="3690000" y="252125"/>
            <a:ext cx="348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DECORATING TO SELL</a:t>
            </a:r>
            <a:endParaRPr sz="2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grpSp>
        <p:nvGrpSpPr>
          <p:cNvPr id="310" name="Google Shape;310;p16"/>
          <p:cNvGrpSpPr/>
          <p:nvPr/>
        </p:nvGrpSpPr>
        <p:grpSpPr>
          <a:xfrm>
            <a:off x="3690000" y="686368"/>
            <a:ext cx="3600000" cy="1117835"/>
            <a:chOff x="3690000" y="686368"/>
            <a:chExt cx="3600000" cy="1117835"/>
          </a:xfrm>
        </p:grpSpPr>
        <p:sp>
          <p:nvSpPr>
            <p:cNvPr id="311" name="Google Shape;311;p16"/>
            <p:cNvSpPr txBox="1"/>
            <p:nvPr/>
          </p:nvSpPr>
          <p:spPr>
            <a:xfrm>
              <a:off x="3690000" y="686368"/>
              <a:ext cx="3298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 SemiBold"/>
                  <a:ea typeface="Montserrat Alternates SemiBold"/>
                  <a:cs typeface="Montserrat Alternates SemiBold"/>
                  <a:sym typeface="Montserrat Alternates SemiBold"/>
                </a:rPr>
                <a:t>• Use neutral colours</a:t>
              </a:r>
              <a:endParaRPr>
                <a:solidFill>
                  <a:srgbClr val="5C5C5C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endParaRPr>
            </a:p>
          </p:txBody>
        </p:sp>
        <p:sp>
          <p:nvSpPr>
            <p:cNvPr id="312" name="Google Shape;312;p16"/>
            <p:cNvSpPr txBox="1"/>
            <p:nvPr/>
          </p:nvSpPr>
          <p:spPr>
            <a:xfrm>
              <a:off x="3690000" y="982204"/>
              <a:ext cx="3600000" cy="8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Clean walls will make your house look more appealing for potential buyers. Instead of touching up the current colour think about something to suit everyone.</a:t>
              </a:r>
              <a:endParaRPr sz="1200"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</p:grpSp>
      <p:grpSp>
        <p:nvGrpSpPr>
          <p:cNvPr id="313" name="Google Shape;313;p16"/>
          <p:cNvGrpSpPr/>
          <p:nvPr/>
        </p:nvGrpSpPr>
        <p:grpSpPr>
          <a:xfrm>
            <a:off x="3690000" y="1968243"/>
            <a:ext cx="3600000" cy="1330235"/>
            <a:chOff x="3690000" y="686368"/>
            <a:chExt cx="3600000" cy="1330235"/>
          </a:xfrm>
        </p:grpSpPr>
        <p:sp>
          <p:nvSpPr>
            <p:cNvPr id="314" name="Google Shape;314;p16"/>
            <p:cNvSpPr txBox="1"/>
            <p:nvPr/>
          </p:nvSpPr>
          <p:spPr>
            <a:xfrm>
              <a:off x="3690000" y="686368"/>
              <a:ext cx="3298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 SemiBold"/>
                  <a:ea typeface="Montserrat Alternates SemiBold"/>
                  <a:cs typeface="Montserrat Alternates SemiBold"/>
                  <a:sym typeface="Montserrat Alternates SemiBold"/>
                </a:rPr>
                <a:t>• Clean</a:t>
              </a:r>
              <a:endParaRPr>
                <a:solidFill>
                  <a:srgbClr val="5C5C5C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endParaRPr>
            </a:p>
          </p:txBody>
        </p:sp>
        <p:sp>
          <p:nvSpPr>
            <p:cNvPr id="315" name="Google Shape;315;p16"/>
            <p:cNvSpPr txBox="1"/>
            <p:nvPr/>
          </p:nvSpPr>
          <p:spPr>
            <a:xfrm>
              <a:off x="3690000" y="982204"/>
              <a:ext cx="3600000" cy="10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Once you’ve cleared excessive clutter, pay attention to rooms that attract dirt like your bathroom and kitchen. Make sure that they’re gleaming before each viewing and smell nice too.</a:t>
              </a:r>
              <a:endParaRPr sz="1200"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</p:grpSp>
      <p:grpSp>
        <p:nvGrpSpPr>
          <p:cNvPr id="316" name="Google Shape;316;p16"/>
          <p:cNvGrpSpPr/>
          <p:nvPr/>
        </p:nvGrpSpPr>
        <p:grpSpPr>
          <a:xfrm>
            <a:off x="3690000" y="3529768"/>
            <a:ext cx="3600000" cy="1117835"/>
            <a:chOff x="3690000" y="686368"/>
            <a:chExt cx="3600000" cy="1117835"/>
          </a:xfrm>
        </p:grpSpPr>
        <p:sp>
          <p:nvSpPr>
            <p:cNvPr id="317" name="Google Shape;317;p16"/>
            <p:cNvSpPr txBox="1"/>
            <p:nvPr/>
          </p:nvSpPr>
          <p:spPr>
            <a:xfrm>
              <a:off x="3690000" y="686368"/>
              <a:ext cx="3298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C5C5C"/>
                  </a:solidFill>
                  <a:latin typeface="Montserrat Alternates SemiBold"/>
                  <a:ea typeface="Montserrat Alternates SemiBold"/>
                  <a:cs typeface="Montserrat Alternates SemiBold"/>
                  <a:sym typeface="Montserrat Alternates SemiBold"/>
                </a:rPr>
                <a:t>• Clear the clutter</a:t>
              </a:r>
              <a:endParaRPr>
                <a:solidFill>
                  <a:srgbClr val="5C5C5C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endParaRPr>
            </a:p>
          </p:txBody>
        </p:sp>
        <p:sp>
          <p:nvSpPr>
            <p:cNvPr id="318" name="Google Shape;318;p16"/>
            <p:cNvSpPr txBox="1"/>
            <p:nvPr/>
          </p:nvSpPr>
          <p:spPr>
            <a:xfrm>
              <a:off x="3690000" y="982204"/>
              <a:ext cx="3600000" cy="82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 Alternates"/>
                  <a:ea typeface="Montserrat Alternates"/>
                  <a:cs typeface="Montserrat Alternates"/>
                  <a:sym typeface="Montserrat Alternates"/>
                </a:rPr>
                <a:t>This is such a simple thing that many people overlook. Keeping your home tidy inside and out and putting away ‘stuff’ helps people to see your home for what it is.</a:t>
              </a:r>
              <a:endParaRPr sz="1200">
                <a:solidFill>
                  <a:srgbClr val="5C5C5C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endParaRPr>
            </a:p>
          </p:txBody>
        </p:sp>
      </p:grpSp>
      <p:pic>
        <p:nvPicPr>
          <p:cNvPr id="319" name="Google Shape;319;p16"/>
          <p:cNvPicPr preferRelativeResize="0"/>
          <p:nvPr/>
        </p:nvPicPr>
        <p:blipFill rotWithShape="1">
          <a:blip r:embed="rId4">
            <a:alphaModFix/>
          </a:blip>
          <a:srcRect b="0" l="0" r="0" t="21777"/>
          <a:stretch/>
        </p:blipFill>
        <p:spPr>
          <a:xfrm>
            <a:off x="4069125" y="4860000"/>
            <a:ext cx="3220874" cy="3779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16"/>
          <p:cNvGrpSpPr/>
          <p:nvPr/>
        </p:nvGrpSpPr>
        <p:grpSpPr>
          <a:xfrm>
            <a:off x="4411912" y="7838050"/>
            <a:ext cx="2535300" cy="2626421"/>
            <a:chOff x="4411912" y="7838050"/>
            <a:chExt cx="2535300" cy="2626421"/>
          </a:xfrm>
        </p:grpSpPr>
        <p:grpSp>
          <p:nvGrpSpPr>
            <p:cNvPr id="321" name="Google Shape;321;p16"/>
            <p:cNvGrpSpPr/>
            <p:nvPr/>
          </p:nvGrpSpPr>
          <p:grpSpPr>
            <a:xfrm>
              <a:off x="4411912" y="7838050"/>
              <a:ext cx="2535300" cy="1883404"/>
              <a:chOff x="4369450" y="7838050"/>
              <a:chExt cx="2535300" cy="1883404"/>
            </a:xfrm>
          </p:grpSpPr>
          <p:pic>
            <p:nvPicPr>
              <p:cNvPr id="322" name="Google Shape;322;p16"/>
              <p:cNvPicPr preferRelativeResize="0"/>
              <p:nvPr/>
            </p:nvPicPr>
            <p:blipFill rotWithShape="1">
              <a:blip r:embed="rId5">
                <a:alphaModFix/>
              </a:blip>
              <a:srcRect b="49011" l="23195" r="12532" t="8180"/>
              <a:stretch/>
            </p:blipFill>
            <p:spPr>
              <a:xfrm>
                <a:off x="4948600" y="7838050"/>
                <a:ext cx="1377000" cy="1376700"/>
              </a:xfrm>
              <a:prstGeom prst="ellipse">
                <a:avLst/>
              </a:prstGeom>
              <a:noFill/>
              <a:ln>
                <a:noFill/>
              </a:ln>
            </p:spPr>
          </p:pic>
          <p:sp>
            <p:nvSpPr>
              <p:cNvPr id="323" name="Google Shape;323;p16"/>
              <p:cNvSpPr txBox="1"/>
              <p:nvPr/>
            </p:nvSpPr>
            <p:spPr>
              <a:xfrm>
                <a:off x="4369450" y="9182654"/>
                <a:ext cx="2535300" cy="53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300">
                    <a:latin typeface="Oooh Baby"/>
                    <a:ea typeface="Oooh Baby"/>
                    <a:cs typeface="Oooh Baby"/>
                    <a:sym typeface="Oooh Baby"/>
                  </a:rPr>
                  <a:t>Mylene Heathcote</a:t>
                </a:r>
                <a:endParaRPr sz="2300">
                  <a:latin typeface="Oooh Baby"/>
                  <a:ea typeface="Oooh Baby"/>
                  <a:cs typeface="Oooh Baby"/>
                  <a:sym typeface="Oooh Baby"/>
                </a:endParaRPr>
              </a:p>
            </p:txBody>
          </p:sp>
        </p:grpSp>
        <p:sp>
          <p:nvSpPr>
            <p:cNvPr id="324" name="Google Shape;324;p16"/>
            <p:cNvSpPr txBox="1"/>
            <p:nvPr/>
          </p:nvSpPr>
          <p:spPr>
            <a:xfrm>
              <a:off x="4709512" y="9749121"/>
              <a:ext cx="194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Playfair Display"/>
                  <a:ea typeface="Playfair Display"/>
                  <a:cs typeface="Playfair Display"/>
                  <a:sym typeface="Playfair Display"/>
                </a:rPr>
                <a:t>Real Estate Agent</a:t>
              </a:r>
              <a:endParaRPr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4709512" y="10064293"/>
              <a:ext cx="1940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myexample@mail.com</a:t>
              </a:r>
              <a:endParaRPr sz="1200">
                <a:solidFill>
                  <a:srgbClr val="5C5C5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6" name="Google Shape;326;p16"/>
            <p:cNvSpPr txBox="1"/>
            <p:nvPr/>
          </p:nvSpPr>
          <p:spPr>
            <a:xfrm>
              <a:off x="4709512" y="10279671"/>
              <a:ext cx="1940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T: 1-123-4567-901</a:t>
              </a:r>
              <a:endParaRPr sz="1200">
                <a:solidFill>
                  <a:srgbClr val="5C5C5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27" name="Google Shape;327;p16"/>
          <p:cNvSpPr txBox="1"/>
          <p:nvPr/>
        </p:nvSpPr>
        <p:spPr>
          <a:xfrm>
            <a:off x="398365" y="4892090"/>
            <a:ext cx="30000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Oooh Baby"/>
                <a:ea typeface="Oooh Baby"/>
                <a:cs typeface="Oooh Baby"/>
                <a:sym typeface="Oooh Baby"/>
              </a:rPr>
              <a:t>How to sell your </a:t>
            </a:r>
            <a:endParaRPr sz="2800">
              <a:solidFill>
                <a:schemeClr val="dk1"/>
              </a:solidFill>
              <a:latin typeface="Oooh Baby"/>
              <a:ea typeface="Oooh Baby"/>
              <a:cs typeface="Oooh Baby"/>
              <a:sym typeface="Oooh Bab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chemeClr val="dk1"/>
                </a:solidFill>
                <a:latin typeface="Oooh Baby"/>
                <a:ea typeface="Oooh Baby"/>
                <a:cs typeface="Oooh Baby"/>
                <a:sym typeface="Oooh Baby"/>
              </a:rPr>
              <a:t>home faster</a:t>
            </a:r>
            <a:endParaRPr sz="2800">
              <a:solidFill>
                <a:schemeClr val="dk1"/>
              </a:solidFill>
              <a:latin typeface="Oooh Baby"/>
              <a:ea typeface="Oooh Baby"/>
              <a:cs typeface="Oooh Baby"/>
              <a:sym typeface="Oooh Baby"/>
            </a:endParaRPr>
          </a:p>
        </p:txBody>
      </p:sp>
      <p:grpSp>
        <p:nvGrpSpPr>
          <p:cNvPr id="328" name="Google Shape;328;p16"/>
          <p:cNvGrpSpPr/>
          <p:nvPr/>
        </p:nvGrpSpPr>
        <p:grpSpPr>
          <a:xfrm>
            <a:off x="502575" y="5907776"/>
            <a:ext cx="3251400" cy="1007799"/>
            <a:chOff x="502575" y="5907776"/>
            <a:chExt cx="3251400" cy="1007799"/>
          </a:xfrm>
        </p:grpSpPr>
        <p:sp>
          <p:nvSpPr>
            <p:cNvPr id="329" name="Google Shape;329;p16"/>
            <p:cNvSpPr txBox="1"/>
            <p:nvPr/>
          </p:nvSpPr>
          <p:spPr>
            <a:xfrm>
              <a:off x="502579" y="5907776"/>
              <a:ext cx="3000000" cy="2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1. </a:t>
              </a:r>
              <a:r>
                <a:rPr lang="ru" sz="16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Let the light in</a:t>
              </a:r>
              <a:endParaRPr sz="16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330" name="Google Shape;330;p16"/>
            <p:cNvSpPr txBox="1"/>
            <p:nvPr/>
          </p:nvSpPr>
          <p:spPr>
            <a:xfrm>
              <a:off x="502575" y="6287675"/>
              <a:ext cx="3251400" cy="6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 Alternates Medium"/>
                  <a:ea typeface="Montserrat Alternates Medium"/>
                  <a:cs typeface="Montserrat Alternates Medium"/>
                  <a:sym typeface="Montserrat Alternates Medium"/>
                </a:rPr>
                <a:t>People love light and bright, and the best way to show off your house is to let the sunshine in.</a:t>
              </a:r>
              <a:endParaRPr sz="1200">
                <a:solidFill>
                  <a:srgbClr val="5C5C5C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endParaRPr>
            </a:p>
          </p:txBody>
        </p:sp>
      </p:grpSp>
      <p:grpSp>
        <p:nvGrpSpPr>
          <p:cNvPr id="331" name="Google Shape;331;p16"/>
          <p:cNvGrpSpPr/>
          <p:nvPr/>
        </p:nvGrpSpPr>
        <p:grpSpPr>
          <a:xfrm>
            <a:off x="502575" y="7097500"/>
            <a:ext cx="3251400" cy="786396"/>
            <a:chOff x="502575" y="5907776"/>
            <a:chExt cx="3251400" cy="786396"/>
          </a:xfrm>
        </p:grpSpPr>
        <p:sp>
          <p:nvSpPr>
            <p:cNvPr id="332" name="Google Shape;332;p16"/>
            <p:cNvSpPr txBox="1"/>
            <p:nvPr/>
          </p:nvSpPr>
          <p:spPr>
            <a:xfrm>
              <a:off x="502579" y="5907776"/>
              <a:ext cx="3000000" cy="2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2. Remove excess furniture </a:t>
              </a:r>
              <a:endParaRPr sz="16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333" name="Google Shape;333;p16"/>
            <p:cNvSpPr txBox="1"/>
            <p:nvPr/>
          </p:nvSpPr>
          <p:spPr>
            <a:xfrm>
              <a:off x="502575" y="6287671"/>
              <a:ext cx="32514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 Alternates Medium"/>
                  <a:ea typeface="Montserrat Alternates Medium"/>
                  <a:cs typeface="Montserrat Alternates Medium"/>
                  <a:sym typeface="Montserrat Alternates Medium"/>
                </a:rPr>
                <a:t>Nothing makes a home seem smaller than too much big furniture.</a:t>
              </a:r>
              <a:endParaRPr sz="1200">
                <a:solidFill>
                  <a:srgbClr val="5C5C5C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endParaRPr>
            </a:p>
          </p:txBody>
        </p:sp>
      </p:grpSp>
      <p:grpSp>
        <p:nvGrpSpPr>
          <p:cNvPr id="334" name="Google Shape;334;p16"/>
          <p:cNvGrpSpPr/>
          <p:nvPr/>
        </p:nvGrpSpPr>
        <p:grpSpPr>
          <a:xfrm>
            <a:off x="502575" y="8065820"/>
            <a:ext cx="3251400" cy="1007782"/>
            <a:chOff x="502575" y="5907776"/>
            <a:chExt cx="3251400" cy="1007782"/>
          </a:xfrm>
        </p:grpSpPr>
        <p:sp>
          <p:nvSpPr>
            <p:cNvPr id="335" name="Google Shape;335;p16"/>
            <p:cNvSpPr txBox="1"/>
            <p:nvPr/>
          </p:nvSpPr>
          <p:spPr>
            <a:xfrm>
              <a:off x="502579" y="5907776"/>
              <a:ext cx="3000000" cy="2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3. Consider staging your home.</a:t>
              </a:r>
              <a:endParaRPr sz="16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336" name="Google Shape;336;p16"/>
            <p:cNvSpPr txBox="1"/>
            <p:nvPr/>
          </p:nvSpPr>
          <p:spPr>
            <a:xfrm>
              <a:off x="502575" y="6287657"/>
              <a:ext cx="3251400" cy="62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 Alternates Medium"/>
                  <a:ea typeface="Montserrat Alternates Medium"/>
                  <a:cs typeface="Montserrat Alternates Medium"/>
                  <a:sym typeface="Montserrat Alternates Medium"/>
                </a:rPr>
                <a:t>While you may have a fun sense of style, your furniture may make it hard for buyers to see the home as a blank slate.</a:t>
              </a:r>
              <a:endParaRPr sz="1200">
                <a:solidFill>
                  <a:srgbClr val="5C5C5C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endParaRPr>
            </a:p>
          </p:txBody>
        </p:sp>
      </p:grpSp>
      <p:grpSp>
        <p:nvGrpSpPr>
          <p:cNvPr id="337" name="Google Shape;337;p16"/>
          <p:cNvGrpSpPr/>
          <p:nvPr/>
        </p:nvGrpSpPr>
        <p:grpSpPr>
          <a:xfrm>
            <a:off x="502575" y="9255526"/>
            <a:ext cx="3251400" cy="1229482"/>
            <a:chOff x="502575" y="5907776"/>
            <a:chExt cx="3251400" cy="1229482"/>
          </a:xfrm>
        </p:grpSpPr>
        <p:sp>
          <p:nvSpPr>
            <p:cNvPr id="338" name="Google Shape;338;p16"/>
            <p:cNvSpPr txBox="1"/>
            <p:nvPr/>
          </p:nvSpPr>
          <p:spPr>
            <a:xfrm>
              <a:off x="502579" y="5907776"/>
              <a:ext cx="3000000" cy="22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dk1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4. Perfect the entryway.</a:t>
              </a:r>
              <a:endParaRPr sz="16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endParaRPr>
            </a:p>
          </p:txBody>
        </p:sp>
        <p:sp>
          <p:nvSpPr>
            <p:cNvPr id="339" name="Google Shape;339;p16"/>
            <p:cNvSpPr txBox="1"/>
            <p:nvPr/>
          </p:nvSpPr>
          <p:spPr>
            <a:xfrm>
              <a:off x="502575" y="6287657"/>
              <a:ext cx="3251400" cy="84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5C5C5C"/>
                  </a:solidFill>
                  <a:latin typeface="Montserrat Alternates Medium"/>
                  <a:ea typeface="Montserrat Alternates Medium"/>
                  <a:cs typeface="Montserrat Alternates Medium"/>
                  <a:sym typeface="Montserrat Alternates Medium"/>
                </a:rPr>
                <a:t>While your house is on the market, make sure the foyer is kept clean, clutter-free and appears as open and welcoming as possible.</a:t>
              </a:r>
              <a:endParaRPr sz="1200">
                <a:solidFill>
                  <a:srgbClr val="5C5C5C"/>
                </a:solidFill>
                <a:latin typeface="Montserrat Alternates Medium"/>
                <a:ea typeface="Montserrat Alternates Medium"/>
                <a:cs typeface="Montserrat Alternates Medium"/>
                <a:sym typeface="Montserrat Alternates Medium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