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692000" cx="7560000"/>
  <p:notesSz cx="6858000" cy="9144000"/>
  <p:embeddedFontLst>
    <p:embeddedFont>
      <p:font typeface="Montserrat SemiBold"/>
      <p:regular r:id="rId9"/>
      <p:bold r:id="rId10"/>
      <p:italic r:id="rId11"/>
      <p:boldItalic r:id="rId12"/>
    </p:embeddedFont>
    <p:embeddedFont>
      <p:font typeface="Lato"/>
      <p:regular r:id="rId13"/>
      <p:bold r:id="rId14"/>
      <p:italic r:id="rId15"/>
      <p:boldItalic r:id="rId16"/>
    </p:embeddedFont>
    <p:embeddedFont>
      <p:font typeface="Bebas Neue"/>
      <p:regular r:id="rId17"/>
    </p:embeddedFont>
    <p:embeddedFont>
      <p:font typeface="Mrs Saint Delafield"/>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9AA0A6"/>
          </p15:clr>
        </p15:guide>
        <p15:guide id="2" pos="4422">
          <p15:clr>
            <a:srgbClr val="9AA0A6"/>
          </p15:clr>
        </p15:guide>
        <p15:guide id="3" orient="horz" pos="283">
          <p15:clr>
            <a:srgbClr val="9AA0A6"/>
          </p15:clr>
        </p15:guide>
        <p15:guide id="4" orient="horz" pos="6452">
          <p15:clr>
            <a:srgbClr val="9AA0A6"/>
          </p15:clr>
        </p15:guide>
        <p15:guide id="5" orient="horz" pos="1361">
          <p15:clr>
            <a:srgbClr val="9AA0A6"/>
          </p15:clr>
        </p15:guide>
        <p15:guide id="6" orient="horz" pos="113">
          <p15:clr>
            <a:srgbClr val="9AA0A6"/>
          </p15:clr>
        </p15:guide>
        <p15:guide id="7" pos="1812">
          <p15:clr>
            <a:srgbClr val="9AA0A6"/>
          </p15:clr>
        </p15:guide>
        <p15:guide id="8" pos="1659">
          <p15:clr>
            <a:srgbClr val="9AA0A6"/>
          </p15:clr>
        </p15:guide>
        <p15:guide id="9" orient="horz" pos="16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4422"/>
        <p:guide pos="283" orient="horz"/>
        <p:guide pos="6452" orient="horz"/>
        <p:guide pos="1361" orient="horz"/>
        <p:guide pos="113" orient="horz"/>
        <p:guide pos="1812"/>
        <p:guide pos="1659"/>
        <p:guide pos="1644"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Lato-regular.fntdata"/><Relationship Id="rId12"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SemiBold-regular.fntdata"/><Relationship Id="rId15" Type="http://schemas.openxmlformats.org/officeDocument/2006/relationships/font" Target="fonts/Lato-italic.fntdata"/><Relationship Id="rId14" Type="http://schemas.openxmlformats.org/officeDocument/2006/relationships/font" Target="fonts/Lato-bold.fntdata"/><Relationship Id="rId17" Type="http://schemas.openxmlformats.org/officeDocument/2006/relationships/font" Target="fonts/BebasNeue-regular.fntdata"/><Relationship Id="rId16"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MrsSaintDelafield-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db4a339b9c_0_8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db4a339b9c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db4a339b9c_0_16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db4a339b9c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5.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8.png"/><Relationship Id="rId10" Type="http://schemas.openxmlformats.org/officeDocument/2006/relationships/image" Target="../media/image7.png"/><Relationship Id="rId9" Type="http://schemas.openxmlformats.org/officeDocument/2006/relationships/image" Target="../media/image6.png"/><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8.png"/><Relationship Id="rId5" Type="http://schemas.openxmlformats.org/officeDocument/2006/relationships/image" Target="../media/image5.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4750" y="1428750"/>
            <a:ext cx="7569600" cy="9263400"/>
          </a:xfrm>
          <a:prstGeom prst="rect">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9525" y="-9525"/>
            <a:ext cx="7569600" cy="2169600"/>
          </a:xfrm>
          <a:prstGeom prst="rect">
            <a:avLst/>
          </a:prstGeom>
          <a:solidFill>
            <a:srgbClr val="13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620950" y="257200"/>
            <a:ext cx="1944115" cy="2169600"/>
          </a:xfrm>
          <a:prstGeom prst="rect">
            <a:avLst/>
          </a:prstGeom>
          <a:noFill/>
          <a:ln cap="flat" cmpd="sng" w="76200">
            <a:solidFill>
              <a:schemeClr val="lt1"/>
            </a:solidFill>
            <a:prstDash val="solid"/>
            <a:round/>
            <a:headEnd len="sm" w="sm" type="none"/>
            <a:tailEnd len="sm" w="sm" type="none"/>
          </a:ln>
        </p:spPr>
      </p:pic>
      <p:pic>
        <p:nvPicPr>
          <p:cNvPr id="57" name="Google Shape;57;p13"/>
          <p:cNvPicPr preferRelativeResize="0"/>
          <p:nvPr/>
        </p:nvPicPr>
        <p:blipFill>
          <a:blip r:embed="rId4">
            <a:alphaModFix/>
          </a:blip>
          <a:stretch>
            <a:fillRect/>
          </a:stretch>
        </p:blipFill>
        <p:spPr>
          <a:xfrm>
            <a:off x="4854608" y="1635320"/>
            <a:ext cx="196110" cy="159809"/>
          </a:xfrm>
          <a:prstGeom prst="rect">
            <a:avLst/>
          </a:prstGeom>
          <a:noFill/>
          <a:ln>
            <a:noFill/>
          </a:ln>
        </p:spPr>
      </p:pic>
      <p:pic>
        <p:nvPicPr>
          <p:cNvPr id="58" name="Google Shape;58;p13"/>
          <p:cNvPicPr preferRelativeResize="0"/>
          <p:nvPr/>
        </p:nvPicPr>
        <p:blipFill>
          <a:blip r:embed="rId5">
            <a:alphaModFix/>
          </a:blip>
          <a:stretch>
            <a:fillRect/>
          </a:stretch>
        </p:blipFill>
        <p:spPr>
          <a:xfrm>
            <a:off x="3257553" y="1569944"/>
            <a:ext cx="159793" cy="225186"/>
          </a:xfrm>
          <a:prstGeom prst="rect">
            <a:avLst/>
          </a:prstGeom>
          <a:noFill/>
          <a:ln>
            <a:noFill/>
          </a:ln>
        </p:spPr>
      </p:pic>
      <p:pic>
        <p:nvPicPr>
          <p:cNvPr id="59" name="Google Shape;59;p13"/>
          <p:cNvPicPr preferRelativeResize="0"/>
          <p:nvPr/>
        </p:nvPicPr>
        <p:blipFill>
          <a:blip r:embed="rId6">
            <a:alphaModFix/>
          </a:blip>
          <a:stretch>
            <a:fillRect/>
          </a:stretch>
        </p:blipFill>
        <p:spPr>
          <a:xfrm>
            <a:off x="6487980" y="1562680"/>
            <a:ext cx="130740" cy="232450"/>
          </a:xfrm>
          <a:prstGeom prst="rect">
            <a:avLst/>
          </a:prstGeom>
          <a:noFill/>
          <a:ln>
            <a:noFill/>
          </a:ln>
        </p:spPr>
      </p:pic>
      <p:sp>
        <p:nvSpPr>
          <p:cNvPr id="60" name="Google Shape;60;p13"/>
          <p:cNvSpPr txBox="1"/>
          <p:nvPr/>
        </p:nvSpPr>
        <p:spPr>
          <a:xfrm>
            <a:off x="2762250" y="194288"/>
            <a:ext cx="40149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5000">
                <a:solidFill>
                  <a:schemeClr val="lt1"/>
                </a:solidFill>
                <a:latin typeface="Bebas Neue"/>
                <a:ea typeface="Bebas Neue"/>
                <a:cs typeface="Bebas Neue"/>
                <a:sym typeface="Bebas Neue"/>
              </a:rPr>
              <a:t>Makayla Padberg</a:t>
            </a:r>
            <a:endParaRPr sz="5000">
              <a:solidFill>
                <a:schemeClr val="lt1"/>
              </a:solidFill>
              <a:latin typeface="Bebas Neue"/>
              <a:ea typeface="Bebas Neue"/>
              <a:cs typeface="Bebas Neue"/>
              <a:sym typeface="Bebas Neue"/>
            </a:endParaRPr>
          </a:p>
        </p:txBody>
      </p:sp>
      <p:sp>
        <p:nvSpPr>
          <p:cNvPr id="61" name="Google Shape;61;p13"/>
          <p:cNvSpPr txBox="1"/>
          <p:nvPr/>
        </p:nvSpPr>
        <p:spPr>
          <a:xfrm>
            <a:off x="2762250" y="922963"/>
            <a:ext cx="40149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2200">
                <a:solidFill>
                  <a:srgbClr val="D9BC76"/>
                </a:solidFill>
                <a:latin typeface="Montserrat SemiBold"/>
                <a:ea typeface="Montserrat SemiBold"/>
                <a:cs typeface="Montserrat SemiBold"/>
                <a:sym typeface="Montserrat SemiBold"/>
              </a:rPr>
              <a:t>ACCOUNT MANAGER</a:t>
            </a:r>
            <a:endParaRPr sz="2200">
              <a:solidFill>
                <a:srgbClr val="D9BC76"/>
              </a:solidFill>
              <a:latin typeface="Montserrat SemiBold"/>
              <a:ea typeface="Montserrat SemiBold"/>
              <a:cs typeface="Montserrat SemiBold"/>
              <a:sym typeface="Montserrat SemiBold"/>
            </a:endParaRPr>
          </a:p>
        </p:txBody>
      </p:sp>
      <p:sp>
        <p:nvSpPr>
          <p:cNvPr id="62" name="Google Shape;62;p13"/>
          <p:cNvSpPr txBox="1"/>
          <p:nvPr/>
        </p:nvSpPr>
        <p:spPr>
          <a:xfrm>
            <a:off x="2668300" y="175567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Bilzen, 17218 USA</a:t>
            </a:r>
            <a:endParaRPr sz="900">
              <a:solidFill>
                <a:schemeClr val="lt1"/>
              </a:solidFill>
              <a:latin typeface="Lato"/>
              <a:ea typeface="Lato"/>
              <a:cs typeface="Lato"/>
              <a:sym typeface="Lato"/>
            </a:endParaRPr>
          </a:p>
        </p:txBody>
      </p:sp>
      <p:sp>
        <p:nvSpPr>
          <p:cNvPr id="63" name="Google Shape;63;p13"/>
          <p:cNvSpPr txBox="1"/>
          <p:nvPr/>
        </p:nvSpPr>
        <p:spPr>
          <a:xfrm>
            <a:off x="4283513" y="175567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mail@domain.ltd</a:t>
            </a:r>
            <a:endParaRPr sz="900">
              <a:solidFill>
                <a:schemeClr val="lt1"/>
              </a:solidFill>
              <a:latin typeface="Lato"/>
              <a:ea typeface="Lato"/>
              <a:cs typeface="Lato"/>
              <a:sym typeface="Lato"/>
            </a:endParaRPr>
          </a:p>
        </p:txBody>
      </p:sp>
      <p:sp>
        <p:nvSpPr>
          <p:cNvPr id="64" name="Google Shape;64;p13"/>
          <p:cNvSpPr txBox="1"/>
          <p:nvPr/>
        </p:nvSpPr>
        <p:spPr>
          <a:xfrm>
            <a:off x="6086700" y="1755675"/>
            <a:ext cx="933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986-462-6578</a:t>
            </a:r>
            <a:endParaRPr sz="900">
              <a:solidFill>
                <a:schemeClr val="lt1"/>
              </a:solidFill>
              <a:latin typeface="Lato"/>
              <a:ea typeface="Lato"/>
              <a:cs typeface="Lato"/>
              <a:sym typeface="Lato"/>
            </a:endParaRPr>
          </a:p>
        </p:txBody>
      </p:sp>
      <p:cxnSp>
        <p:nvCxnSpPr>
          <p:cNvPr id="65" name="Google Shape;65;p13"/>
          <p:cNvCxnSpPr/>
          <p:nvPr/>
        </p:nvCxnSpPr>
        <p:spPr>
          <a:xfrm>
            <a:off x="4062400" y="1547825"/>
            <a:ext cx="0" cy="409500"/>
          </a:xfrm>
          <a:prstGeom prst="straightConnector1">
            <a:avLst/>
          </a:prstGeom>
          <a:noFill/>
          <a:ln cap="flat" cmpd="sng" w="19050">
            <a:solidFill>
              <a:srgbClr val="D9BC76"/>
            </a:solidFill>
            <a:prstDash val="solid"/>
            <a:round/>
            <a:headEnd len="med" w="med" type="none"/>
            <a:tailEnd len="med" w="med" type="none"/>
          </a:ln>
        </p:spPr>
      </p:cxnSp>
      <p:cxnSp>
        <p:nvCxnSpPr>
          <p:cNvPr id="66" name="Google Shape;66;p13"/>
          <p:cNvCxnSpPr/>
          <p:nvPr/>
        </p:nvCxnSpPr>
        <p:spPr>
          <a:xfrm>
            <a:off x="5772150" y="1547825"/>
            <a:ext cx="0" cy="409500"/>
          </a:xfrm>
          <a:prstGeom prst="straightConnector1">
            <a:avLst/>
          </a:prstGeom>
          <a:noFill/>
          <a:ln cap="flat" cmpd="sng" w="19050">
            <a:solidFill>
              <a:srgbClr val="D9BC76"/>
            </a:solidFill>
            <a:prstDash val="solid"/>
            <a:round/>
            <a:headEnd len="med" w="med" type="none"/>
            <a:tailEnd len="med" w="med" type="none"/>
          </a:ln>
        </p:spPr>
      </p:cxnSp>
      <p:sp>
        <p:nvSpPr>
          <p:cNvPr id="67" name="Google Shape;67;p13"/>
          <p:cNvSpPr txBox="1"/>
          <p:nvPr/>
        </p:nvSpPr>
        <p:spPr>
          <a:xfrm>
            <a:off x="430463" y="2466988"/>
            <a:ext cx="2743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EDUCATION</a:t>
            </a:r>
            <a:endParaRPr sz="1800">
              <a:solidFill>
                <a:srgbClr val="D9BC76"/>
              </a:solidFill>
              <a:latin typeface="Montserrat SemiBold"/>
              <a:ea typeface="Montserrat SemiBold"/>
              <a:cs typeface="Montserrat SemiBold"/>
              <a:sym typeface="Montserrat SemiBold"/>
            </a:endParaRPr>
          </a:p>
        </p:txBody>
      </p:sp>
      <p:sp>
        <p:nvSpPr>
          <p:cNvPr id="68" name="Google Shape;68;p13"/>
          <p:cNvSpPr txBox="1"/>
          <p:nvPr/>
        </p:nvSpPr>
        <p:spPr>
          <a:xfrm>
            <a:off x="2768838" y="2466988"/>
            <a:ext cx="2743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PROFILE</a:t>
            </a:r>
            <a:endParaRPr sz="1800">
              <a:solidFill>
                <a:srgbClr val="D9BC76"/>
              </a:solidFill>
              <a:latin typeface="Montserrat SemiBold"/>
              <a:ea typeface="Montserrat SemiBold"/>
              <a:cs typeface="Montserrat SemiBold"/>
              <a:sym typeface="Montserrat SemiBold"/>
            </a:endParaRPr>
          </a:p>
        </p:txBody>
      </p:sp>
      <p:cxnSp>
        <p:nvCxnSpPr>
          <p:cNvPr id="69" name="Google Shape;69;p13"/>
          <p:cNvCxnSpPr/>
          <p:nvPr/>
        </p:nvCxnSpPr>
        <p:spPr>
          <a:xfrm>
            <a:off x="540000" y="2857500"/>
            <a:ext cx="2095500" cy="0"/>
          </a:xfrm>
          <a:prstGeom prst="straightConnector1">
            <a:avLst/>
          </a:prstGeom>
          <a:noFill/>
          <a:ln cap="flat" cmpd="sng" w="9525">
            <a:solidFill>
              <a:schemeClr val="dk2"/>
            </a:solidFill>
            <a:prstDash val="solid"/>
            <a:round/>
            <a:headEnd len="med" w="med" type="none"/>
            <a:tailEnd len="med" w="med" type="none"/>
          </a:ln>
        </p:spPr>
      </p:cxnSp>
      <p:cxnSp>
        <p:nvCxnSpPr>
          <p:cNvPr id="70" name="Google Shape;70;p13"/>
          <p:cNvCxnSpPr/>
          <p:nvPr/>
        </p:nvCxnSpPr>
        <p:spPr>
          <a:xfrm>
            <a:off x="2876550" y="2857500"/>
            <a:ext cx="4152900" cy="0"/>
          </a:xfrm>
          <a:prstGeom prst="straightConnector1">
            <a:avLst/>
          </a:prstGeom>
          <a:noFill/>
          <a:ln cap="flat" cmpd="sng" w="9525">
            <a:solidFill>
              <a:schemeClr val="dk2"/>
            </a:solidFill>
            <a:prstDash val="solid"/>
            <a:round/>
            <a:headEnd len="med" w="med" type="none"/>
            <a:tailEnd len="med" w="med" type="none"/>
          </a:ln>
        </p:spPr>
      </p:cxnSp>
      <p:sp>
        <p:nvSpPr>
          <p:cNvPr id="71" name="Google Shape;71;p13"/>
          <p:cNvSpPr txBox="1"/>
          <p:nvPr/>
        </p:nvSpPr>
        <p:spPr>
          <a:xfrm>
            <a:off x="430463" y="2857513"/>
            <a:ext cx="2095500" cy="2281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Project Management</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University of Detroit Mercy, </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2005 - 2008,United States</a:t>
            </a:r>
            <a:endParaRPr sz="1200">
              <a:latin typeface="Lato"/>
              <a:ea typeface="Lato"/>
              <a:cs typeface="Lato"/>
              <a:sym typeface="Lato"/>
            </a:endParaRPr>
          </a:p>
          <a:p>
            <a:pPr indent="0" lvl="0" marL="0" rtl="0" algn="l">
              <a:lnSpc>
                <a:spcPct val="115000"/>
              </a:lnSpc>
              <a:spcBef>
                <a:spcPts val="0"/>
              </a:spcBef>
              <a:spcAft>
                <a:spcPts val="0"/>
              </a:spcAft>
              <a:buNone/>
            </a:pPr>
            <a:r>
              <a:t/>
            </a:r>
            <a:endParaRPr sz="6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Business Foundations</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University of Virginia, </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2001 - 2005,United States</a:t>
            </a:r>
            <a:endParaRPr sz="1200">
              <a:latin typeface="Lato"/>
              <a:ea typeface="Lato"/>
              <a:cs typeface="Lato"/>
              <a:sym typeface="Lato"/>
            </a:endParaRPr>
          </a:p>
          <a:p>
            <a:pPr indent="0" lvl="0" marL="0" rtl="0" algn="l">
              <a:lnSpc>
                <a:spcPct val="115000"/>
              </a:lnSpc>
              <a:spcBef>
                <a:spcPts val="0"/>
              </a:spcBef>
              <a:spcAft>
                <a:spcPts val="0"/>
              </a:spcAft>
              <a:buNone/>
            </a:pPr>
            <a:r>
              <a:t/>
            </a:r>
            <a:endParaRPr sz="6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Business Administration</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University of Detroit Mercy,</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1997 - 2001,United States</a:t>
            </a:r>
            <a:endParaRPr sz="1200">
              <a:latin typeface="Lato"/>
              <a:ea typeface="Lato"/>
              <a:cs typeface="Lato"/>
              <a:sym typeface="Lato"/>
            </a:endParaRPr>
          </a:p>
        </p:txBody>
      </p:sp>
      <p:sp>
        <p:nvSpPr>
          <p:cNvPr id="72" name="Google Shape;72;p13"/>
          <p:cNvSpPr txBox="1"/>
          <p:nvPr/>
        </p:nvSpPr>
        <p:spPr>
          <a:xfrm>
            <a:off x="2781313" y="2857525"/>
            <a:ext cx="4248000" cy="1218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latin typeface="Lato"/>
                <a:ea typeface="Lato"/>
                <a:cs typeface="Lato"/>
                <a:sym typeface="Lato"/>
              </a:rPr>
              <a:t>Lorem ipsum dolor sit amet, consectetuer adipiscing elit, sed diam nonummy nibh euismod tincidunt ut laoreet dolore magna aliquam erat volutpat. Ut wisi enim ad minim veniam, quis nostrud exerci tation ullamcorper suscipit lobortis nisl ut aliquip ex ea commodo.</a:t>
            </a:r>
            <a:endParaRPr sz="1200">
              <a:latin typeface="Lato"/>
              <a:ea typeface="Lato"/>
              <a:cs typeface="Lato"/>
              <a:sym typeface="Lato"/>
            </a:endParaRPr>
          </a:p>
        </p:txBody>
      </p:sp>
      <p:sp>
        <p:nvSpPr>
          <p:cNvPr id="73" name="Google Shape;73;p13"/>
          <p:cNvSpPr txBox="1"/>
          <p:nvPr/>
        </p:nvSpPr>
        <p:spPr>
          <a:xfrm>
            <a:off x="2768838" y="4082863"/>
            <a:ext cx="2743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WORK EXPERIENCE</a:t>
            </a:r>
            <a:endParaRPr sz="1800">
              <a:solidFill>
                <a:srgbClr val="D9BC76"/>
              </a:solidFill>
              <a:latin typeface="Montserrat SemiBold"/>
              <a:ea typeface="Montserrat SemiBold"/>
              <a:cs typeface="Montserrat SemiBold"/>
              <a:sym typeface="Montserrat SemiBold"/>
            </a:endParaRPr>
          </a:p>
        </p:txBody>
      </p:sp>
      <p:cxnSp>
        <p:nvCxnSpPr>
          <p:cNvPr id="74" name="Google Shape;74;p13"/>
          <p:cNvCxnSpPr/>
          <p:nvPr/>
        </p:nvCxnSpPr>
        <p:spPr>
          <a:xfrm>
            <a:off x="2876550" y="4473375"/>
            <a:ext cx="4152900" cy="0"/>
          </a:xfrm>
          <a:prstGeom prst="straightConnector1">
            <a:avLst/>
          </a:prstGeom>
          <a:noFill/>
          <a:ln cap="flat" cmpd="sng" w="9525">
            <a:solidFill>
              <a:schemeClr val="dk2"/>
            </a:solidFill>
            <a:prstDash val="solid"/>
            <a:round/>
            <a:headEnd len="med" w="med" type="none"/>
            <a:tailEnd len="med" w="med" type="none"/>
          </a:ln>
        </p:spPr>
      </p:cxnSp>
      <p:sp>
        <p:nvSpPr>
          <p:cNvPr id="75" name="Google Shape;75;p13"/>
          <p:cNvSpPr txBox="1"/>
          <p:nvPr/>
        </p:nvSpPr>
        <p:spPr>
          <a:xfrm>
            <a:off x="2781313" y="4473375"/>
            <a:ext cx="4248000" cy="3555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PROJECT MANAGER</a:t>
            </a:r>
            <a:r>
              <a:rPr lang="ru" sz="1200">
                <a:latin typeface="Lato"/>
                <a:ea typeface="Lato"/>
                <a:cs typeface="Lato"/>
                <a:sym typeface="Lato"/>
              </a:rPr>
              <a:t> 				   </a:t>
            </a:r>
            <a:r>
              <a:rPr b="1" lang="ru" sz="1200">
                <a:latin typeface="Lato"/>
                <a:ea typeface="Lato"/>
                <a:cs typeface="Lato"/>
                <a:sym typeface="Lato"/>
              </a:rPr>
              <a:t>2018-2021</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Cisco Systems, Inc., Austin, TX, United States</a:t>
            </a:r>
            <a:endParaRPr sz="12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On-boarded US customers who purchased Cisco Smart                 Assist Service, which included configuration of the Smart</a:t>
            </a:r>
            <a:r>
              <a:rPr lang="ru" sz="1200">
                <a:latin typeface="Lato"/>
                <a:ea typeface="Lato"/>
                <a:cs typeface="Lato"/>
                <a:sym typeface="Lato"/>
              </a:rPr>
              <a:t> </a:t>
            </a:r>
            <a:endParaRPr sz="1200">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Net Total Care (SNTC) Portal and Common Service Platform Collector (CSPC).</a:t>
            </a:r>
            <a:endParaRPr sz="1200">
              <a:solidFill>
                <a:srgbClr val="666666"/>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Responsible for 25 customers consistently and surpassing goals quarter over quarter, utilizing Salesforce to track.</a:t>
            </a:r>
            <a:endParaRPr sz="1200">
              <a:solidFill>
                <a:srgbClr val="666666"/>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Focused on Customer Experience and Customer Success with advanced understanding of the Cisco portfolio, offers and teams.</a:t>
            </a:r>
            <a:endParaRPr sz="1200">
              <a:solidFill>
                <a:srgbClr val="666666"/>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Updated and managed the Deployment Playbook to ensure Internal information current.</a:t>
            </a:r>
            <a:endParaRPr sz="1200">
              <a:solidFill>
                <a:srgbClr val="666666"/>
              </a:solidFill>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Ensured full training of Smart Net Total Care (SNTC) Portal and coordination with SMEs for configuration of service.</a:t>
            </a:r>
            <a:endParaRPr sz="1200">
              <a:latin typeface="Lato"/>
              <a:ea typeface="Lato"/>
              <a:cs typeface="Lato"/>
              <a:sym typeface="Lato"/>
            </a:endParaRPr>
          </a:p>
        </p:txBody>
      </p:sp>
      <p:sp>
        <p:nvSpPr>
          <p:cNvPr id="76" name="Google Shape;76;p13"/>
          <p:cNvSpPr txBox="1"/>
          <p:nvPr/>
        </p:nvSpPr>
        <p:spPr>
          <a:xfrm>
            <a:off x="2781313" y="7954763"/>
            <a:ext cx="4248000" cy="2281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PROJECT MANAGER</a:t>
            </a:r>
            <a:r>
              <a:rPr lang="ru" sz="1200">
                <a:latin typeface="Lato"/>
                <a:ea typeface="Lato"/>
                <a:cs typeface="Lato"/>
                <a:sym typeface="Lato"/>
              </a:rPr>
              <a:t> 				   </a:t>
            </a:r>
            <a:r>
              <a:rPr b="1" lang="ru" sz="1200">
                <a:latin typeface="Lato"/>
                <a:ea typeface="Lato"/>
                <a:cs typeface="Lato"/>
                <a:sym typeface="Lato"/>
              </a:rPr>
              <a:t>2018-2021</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Cisco Systems, Inc., Austin, TX, United States</a:t>
            </a:r>
            <a:endParaRPr sz="12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On-boarded US customers who purchased Cisco Smart.</a:t>
            </a:r>
            <a:endParaRPr sz="1200">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Net Total Care (SNTC) Portal and Common Service Platform Collector (CSPC).</a:t>
            </a:r>
            <a:endParaRPr sz="1200">
              <a:solidFill>
                <a:srgbClr val="666666"/>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Responsible for 25 customers consistently.</a:t>
            </a:r>
            <a:endParaRPr sz="1200">
              <a:solidFill>
                <a:srgbClr val="666666"/>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Focused on Customer Experience and Customer Success with advanced.</a:t>
            </a:r>
            <a:endParaRPr sz="1200">
              <a:solidFill>
                <a:srgbClr val="666666"/>
              </a:solidFill>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Ensured full training of Smart Net Total Care (SNTC) Portal and coordination with SMEs for configuration of service.</a:t>
            </a:r>
            <a:endParaRPr sz="1200">
              <a:latin typeface="Lato"/>
              <a:ea typeface="Lato"/>
              <a:cs typeface="Lato"/>
              <a:sym typeface="Lato"/>
            </a:endParaRPr>
          </a:p>
        </p:txBody>
      </p:sp>
      <p:sp>
        <p:nvSpPr>
          <p:cNvPr id="77" name="Google Shape;77;p13"/>
          <p:cNvSpPr txBox="1"/>
          <p:nvPr/>
        </p:nvSpPr>
        <p:spPr>
          <a:xfrm>
            <a:off x="430463" y="5193150"/>
            <a:ext cx="2743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SKILLS</a:t>
            </a:r>
            <a:endParaRPr sz="1800">
              <a:solidFill>
                <a:srgbClr val="D9BC76"/>
              </a:solidFill>
              <a:latin typeface="Montserrat SemiBold"/>
              <a:ea typeface="Montserrat SemiBold"/>
              <a:cs typeface="Montserrat SemiBold"/>
              <a:sym typeface="Montserrat SemiBold"/>
            </a:endParaRPr>
          </a:p>
        </p:txBody>
      </p:sp>
      <p:cxnSp>
        <p:nvCxnSpPr>
          <p:cNvPr id="78" name="Google Shape;78;p13"/>
          <p:cNvCxnSpPr/>
          <p:nvPr/>
        </p:nvCxnSpPr>
        <p:spPr>
          <a:xfrm>
            <a:off x="535238" y="5583663"/>
            <a:ext cx="2095500" cy="0"/>
          </a:xfrm>
          <a:prstGeom prst="straightConnector1">
            <a:avLst/>
          </a:prstGeom>
          <a:noFill/>
          <a:ln cap="flat" cmpd="sng" w="9525">
            <a:solidFill>
              <a:schemeClr val="dk2"/>
            </a:solidFill>
            <a:prstDash val="solid"/>
            <a:round/>
            <a:headEnd len="med" w="med" type="none"/>
            <a:tailEnd len="med" w="med" type="none"/>
          </a:ln>
        </p:spPr>
      </p:cxnSp>
      <p:sp>
        <p:nvSpPr>
          <p:cNvPr id="79" name="Google Shape;79;p13"/>
          <p:cNvSpPr txBox="1"/>
          <p:nvPr/>
        </p:nvSpPr>
        <p:spPr>
          <a:xfrm>
            <a:off x="430463" y="5652125"/>
            <a:ext cx="2095500" cy="1006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LANGUAGES SKILLS</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German</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English</a:t>
            </a:r>
            <a:endParaRPr sz="1200">
              <a:latin typeface="Lato"/>
              <a:ea typeface="Lato"/>
              <a:cs typeface="Lato"/>
              <a:sym typeface="Lato"/>
            </a:endParaRPr>
          </a:p>
        </p:txBody>
      </p:sp>
      <p:sp>
        <p:nvSpPr>
          <p:cNvPr id="80" name="Google Shape;80;p13"/>
          <p:cNvSpPr/>
          <p:nvPr/>
        </p:nvSpPr>
        <p:spPr>
          <a:xfrm>
            <a:off x="535238" y="6175131"/>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3"/>
          <p:cNvSpPr/>
          <p:nvPr/>
        </p:nvSpPr>
        <p:spPr>
          <a:xfrm>
            <a:off x="535238" y="6175131"/>
            <a:ext cx="17241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3"/>
          <p:cNvSpPr txBox="1"/>
          <p:nvPr/>
        </p:nvSpPr>
        <p:spPr>
          <a:xfrm>
            <a:off x="430463" y="6808275"/>
            <a:ext cx="2095500" cy="1320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COMPUTER SKILLS</a:t>
            </a:r>
            <a:endParaRPr b="1" sz="1200">
              <a:latin typeface="Lato"/>
              <a:ea typeface="Lato"/>
              <a:cs typeface="Lato"/>
              <a:sym typeface="Lato"/>
            </a:endParaRPr>
          </a:p>
          <a:p>
            <a:pPr indent="0" lvl="0" marL="0" rtl="0" algn="l">
              <a:lnSpc>
                <a:spcPct val="200000"/>
              </a:lnSpc>
              <a:spcBef>
                <a:spcPts val="0"/>
              </a:spcBef>
              <a:spcAft>
                <a:spcPts val="0"/>
              </a:spcAft>
              <a:buNone/>
            </a:pPr>
            <a:r>
              <a:rPr lang="ru" sz="1200">
                <a:latin typeface="Lato"/>
                <a:ea typeface="Lato"/>
                <a:cs typeface="Lato"/>
                <a:sym typeface="Lato"/>
              </a:rPr>
              <a:t>Microsoft Office</a:t>
            </a:r>
            <a:endParaRPr sz="1200">
              <a:latin typeface="Lato"/>
              <a:ea typeface="Lato"/>
              <a:cs typeface="Lato"/>
              <a:sym typeface="Lato"/>
            </a:endParaRPr>
          </a:p>
          <a:p>
            <a:pPr indent="0" lvl="0" marL="0" rtl="0" algn="l">
              <a:lnSpc>
                <a:spcPct val="200000"/>
              </a:lnSpc>
              <a:spcBef>
                <a:spcPts val="0"/>
              </a:spcBef>
              <a:spcAft>
                <a:spcPts val="0"/>
              </a:spcAft>
              <a:buNone/>
            </a:pPr>
            <a:r>
              <a:rPr lang="ru" sz="1200">
                <a:latin typeface="Lato"/>
                <a:ea typeface="Lato"/>
                <a:cs typeface="Lato"/>
                <a:sym typeface="Lato"/>
              </a:rPr>
              <a:t>FreeAgent CRM, Thryv</a:t>
            </a:r>
            <a:endParaRPr sz="1200">
              <a:latin typeface="Lato"/>
              <a:ea typeface="Lato"/>
              <a:cs typeface="Lato"/>
              <a:sym typeface="Lato"/>
            </a:endParaRPr>
          </a:p>
          <a:p>
            <a:pPr indent="0" lvl="0" marL="0" rtl="0" algn="l">
              <a:lnSpc>
                <a:spcPct val="200000"/>
              </a:lnSpc>
              <a:spcBef>
                <a:spcPts val="0"/>
              </a:spcBef>
              <a:spcAft>
                <a:spcPts val="0"/>
              </a:spcAft>
              <a:buNone/>
            </a:pPr>
            <a:r>
              <a:rPr lang="ru" sz="1200">
                <a:latin typeface="Lato"/>
                <a:ea typeface="Lato"/>
                <a:cs typeface="Lato"/>
                <a:sym typeface="Lato"/>
              </a:rPr>
              <a:t>NetSuite, Claritysoft</a:t>
            </a:r>
            <a:endParaRPr sz="1200">
              <a:latin typeface="Lato"/>
              <a:ea typeface="Lato"/>
              <a:cs typeface="Lato"/>
              <a:sym typeface="Lato"/>
            </a:endParaRPr>
          </a:p>
        </p:txBody>
      </p:sp>
      <p:sp>
        <p:nvSpPr>
          <p:cNvPr id="83" name="Google Shape;83;p13"/>
          <p:cNvSpPr txBox="1"/>
          <p:nvPr/>
        </p:nvSpPr>
        <p:spPr>
          <a:xfrm>
            <a:off x="430463" y="8309850"/>
            <a:ext cx="2095500" cy="169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INTERPERSONAL SKILLS</a:t>
            </a:r>
            <a:endParaRPr b="1" sz="1200">
              <a:latin typeface="Lato"/>
              <a:ea typeface="Lato"/>
              <a:cs typeface="Lato"/>
              <a:sym typeface="Lato"/>
            </a:endParaRPr>
          </a:p>
          <a:p>
            <a:pPr indent="0" lvl="0" marL="0" rtl="0" algn="l">
              <a:lnSpc>
                <a:spcPct val="200000"/>
              </a:lnSpc>
              <a:spcBef>
                <a:spcPts val="0"/>
              </a:spcBef>
              <a:spcAft>
                <a:spcPts val="0"/>
              </a:spcAft>
              <a:buNone/>
            </a:pPr>
            <a:r>
              <a:rPr lang="ru" sz="1200">
                <a:latin typeface="Lato"/>
                <a:ea typeface="Lato"/>
                <a:cs typeface="Lato"/>
                <a:sym typeface="Lato"/>
              </a:rPr>
              <a:t>Work under Pressure</a:t>
            </a:r>
            <a:endParaRPr sz="1200">
              <a:latin typeface="Lato"/>
              <a:ea typeface="Lato"/>
              <a:cs typeface="Lato"/>
              <a:sym typeface="Lato"/>
            </a:endParaRPr>
          </a:p>
          <a:p>
            <a:pPr indent="0" lvl="0" marL="0" rtl="0" algn="l">
              <a:lnSpc>
                <a:spcPct val="200000"/>
              </a:lnSpc>
              <a:spcBef>
                <a:spcPts val="0"/>
              </a:spcBef>
              <a:spcAft>
                <a:spcPts val="0"/>
              </a:spcAft>
              <a:buNone/>
            </a:pPr>
            <a:r>
              <a:rPr lang="ru" sz="1200">
                <a:latin typeface="Lato"/>
                <a:ea typeface="Lato"/>
                <a:cs typeface="Lato"/>
                <a:sym typeface="Lato"/>
              </a:rPr>
              <a:t>Analytical Skills</a:t>
            </a:r>
            <a:endParaRPr sz="1200">
              <a:latin typeface="Lato"/>
              <a:ea typeface="Lato"/>
              <a:cs typeface="Lato"/>
              <a:sym typeface="Lato"/>
            </a:endParaRPr>
          </a:p>
          <a:p>
            <a:pPr indent="0" lvl="0" marL="0" rtl="0" algn="l">
              <a:lnSpc>
                <a:spcPct val="200000"/>
              </a:lnSpc>
              <a:spcBef>
                <a:spcPts val="0"/>
              </a:spcBef>
              <a:spcAft>
                <a:spcPts val="0"/>
              </a:spcAft>
              <a:buNone/>
            </a:pPr>
            <a:r>
              <a:rPr lang="ru" sz="1200">
                <a:latin typeface="Lato"/>
                <a:ea typeface="Lato"/>
                <a:cs typeface="Lato"/>
                <a:sym typeface="Lato"/>
              </a:rPr>
              <a:t>Communication/Leadership </a:t>
            </a:r>
            <a:endParaRPr sz="1200">
              <a:latin typeface="Lato"/>
              <a:ea typeface="Lato"/>
              <a:cs typeface="Lato"/>
              <a:sym typeface="Lato"/>
            </a:endParaRPr>
          </a:p>
          <a:p>
            <a:pPr indent="0" lvl="0" marL="0" rtl="0" algn="l">
              <a:lnSpc>
                <a:spcPct val="200000"/>
              </a:lnSpc>
              <a:spcBef>
                <a:spcPts val="0"/>
              </a:spcBef>
              <a:spcAft>
                <a:spcPts val="0"/>
              </a:spcAft>
              <a:buNone/>
            </a:pPr>
            <a:r>
              <a:rPr lang="ru" sz="1200">
                <a:latin typeface="Lato"/>
                <a:ea typeface="Lato"/>
                <a:cs typeface="Lato"/>
                <a:sym typeface="Lato"/>
              </a:rPr>
              <a:t>Multi-tasking</a:t>
            </a:r>
            <a:endParaRPr sz="1200">
              <a:latin typeface="Lato"/>
              <a:ea typeface="Lato"/>
              <a:cs typeface="Lato"/>
              <a:sym typeface="Lato"/>
            </a:endParaRPr>
          </a:p>
        </p:txBody>
      </p:sp>
      <p:grpSp>
        <p:nvGrpSpPr>
          <p:cNvPr id="84" name="Google Shape;84;p13"/>
          <p:cNvGrpSpPr/>
          <p:nvPr/>
        </p:nvGrpSpPr>
        <p:grpSpPr>
          <a:xfrm>
            <a:off x="535238" y="6600081"/>
            <a:ext cx="2095500" cy="69000"/>
            <a:chOff x="547700" y="6607238"/>
            <a:chExt cx="2095500" cy="69000"/>
          </a:xfrm>
        </p:grpSpPr>
        <p:sp>
          <p:nvSpPr>
            <p:cNvPr id="85" name="Google Shape;85;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3"/>
            <p:cNvSpPr/>
            <p:nvPr/>
          </p:nvSpPr>
          <p:spPr>
            <a:xfrm>
              <a:off x="547700" y="6607238"/>
              <a:ext cx="17241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7" name="Google Shape;87;p13"/>
          <p:cNvGrpSpPr/>
          <p:nvPr/>
        </p:nvGrpSpPr>
        <p:grpSpPr>
          <a:xfrm>
            <a:off x="535238" y="7333088"/>
            <a:ext cx="2095500" cy="69013"/>
            <a:chOff x="547700" y="6607238"/>
            <a:chExt cx="2095500" cy="69013"/>
          </a:xfrm>
        </p:grpSpPr>
        <p:sp>
          <p:nvSpPr>
            <p:cNvPr id="88" name="Google Shape;88;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3"/>
            <p:cNvSpPr/>
            <p:nvPr/>
          </p:nvSpPr>
          <p:spPr>
            <a:xfrm>
              <a:off x="547700" y="6607250"/>
              <a:ext cx="14787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0" name="Google Shape;90;p13"/>
          <p:cNvGrpSpPr/>
          <p:nvPr/>
        </p:nvGrpSpPr>
        <p:grpSpPr>
          <a:xfrm>
            <a:off x="535238" y="7702163"/>
            <a:ext cx="2095500" cy="69013"/>
            <a:chOff x="547700" y="6607238"/>
            <a:chExt cx="2095500" cy="69013"/>
          </a:xfrm>
        </p:grpSpPr>
        <p:sp>
          <p:nvSpPr>
            <p:cNvPr id="91" name="Google Shape;91;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p:nvPr/>
          </p:nvSpPr>
          <p:spPr>
            <a:xfrm>
              <a:off x="547700" y="6607250"/>
              <a:ext cx="18549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3" name="Google Shape;93;p13"/>
          <p:cNvGrpSpPr/>
          <p:nvPr/>
        </p:nvGrpSpPr>
        <p:grpSpPr>
          <a:xfrm>
            <a:off x="535238" y="8066688"/>
            <a:ext cx="2095500" cy="69013"/>
            <a:chOff x="547700" y="6607238"/>
            <a:chExt cx="2095500" cy="69013"/>
          </a:xfrm>
        </p:grpSpPr>
        <p:sp>
          <p:nvSpPr>
            <p:cNvPr id="94" name="Google Shape;94;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a:off x="547700" y="6607250"/>
              <a:ext cx="15954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 name="Google Shape;96;p13"/>
          <p:cNvGrpSpPr/>
          <p:nvPr/>
        </p:nvGrpSpPr>
        <p:grpSpPr>
          <a:xfrm>
            <a:off x="535238" y="8833188"/>
            <a:ext cx="2095500" cy="69013"/>
            <a:chOff x="547700" y="6607238"/>
            <a:chExt cx="2095500" cy="69013"/>
          </a:xfrm>
        </p:grpSpPr>
        <p:sp>
          <p:nvSpPr>
            <p:cNvPr id="97" name="Google Shape;97;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3"/>
            <p:cNvSpPr/>
            <p:nvPr/>
          </p:nvSpPr>
          <p:spPr>
            <a:xfrm>
              <a:off x="547700" y="6607250"/>
              <a:ext cx="15954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9" name="Google Shape;99;p13"/>
          <p:cNvGrpSpPr/>
          <p:nvPr/>
        </p:nvGrpSpPr>
        <p:grpSpPr>
          <a:xfrm>
            <a:off x="535238" y="9196638"/>
            <a:ext cx="2095500" cy="69013"/>
            <a:chOff x="547700" y="6607238"/>
            <a:chExt cx="2095500" cy="69013"/>
          </a:xfrm>
        </p:grpSpPr>
        <p:sp>
          <p:nvSpPr>
            <p:cNvPr id="100" name="Google Shape;100;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p:nvPr/>
          </p:nvSpPr>
          <p:spPr>
            <a:xfrm>
              <a:off x="547700" y="6607250"/>
              <a:ext cx="15954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2" name="Google Shape;102;p13"/>
          <p:cNvGrpSpPr/>
          <p:nvPr/>
        </p:nvGrpSpPr>
        <p:grpSpPr>
          <a:xfrm>
            <a:off x="535238" y="9566750"/>
            <a:ext cx="2095500" cy="69013"/>
            <a:chOff x="547700" y="6607238"/>
            <a:chExt cx="2095500" cy="69013"/>
          </a:xfrm>
        </p:grpSpPr>
        <p:sp>
          <p:nvSpPr>
            <p:cNvPr id="103" name="Google Shape;103;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p:nvPr/>
          </p:nvSpPr>
          <p:spPr>
            <a:xfrm>
              <a:off x="547700" y="6607250"/>
              <a:ext cx="15954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5" name="Google Shape;105;p13"/>
          <p:cNvGrpSpPr/>
          <p:nvPr/>
        </p:nvGrpSpPr>
        <p:grpSpPr>
          <a:xfrm>
            <a:off x="535238" y="9933800"/>
            <a:ext cx="2095500" cy="69013"/>
            <a:chOff x="547700" y="6607238"/>
            <a:chExt cx="2095500" cy="69013"/>
          </a:xfrm>
        </p:grpSpPr>
        <p:sp>
          <p:nvSpPr>
            <p:cNvPr id="106" name="Google Shape;106;p13"/>
            <p:cNvSpPr/>
            <p:nvPr/>
          </p:nvSpPr>
          <p:spPr>
            <a:xfrm>
              <a:off x="547700" y="6607238"/>
              <a:ext cx="2095500" cy="690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3"/>
            <p:cNvSpPr/>
            <p:nvPr/>
          </p:nvSpPr>
          <p:spPr>
            <a:xfrm>
              <a:off x="547700" y="6607250"/>
              <a:ext cx="1595400" cy="690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4"/>
          <p:cNvSpPr/>
          <p:nvPr/>
        </p:nvSpPr>
        <p:spPr>
          <a:xfrm>
            <a:off x="-4750" y="1428750"/>
            <a:ext cx="7569600" cy="9263400"/>
          </a:xfrm>
          <a:prstGeom prst="rect">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4"/>
          <p:cNvSpPr/>
          <p:nvPr/>
        </p:nvSpPr>
        <p:spPr>
          <a:xfrm>
            <a:off x="-9525" y="-9525"/>
            <a:ext cx="7569600" cy="2169600"/>
          </a:xfrm>
          <a:prstGeom prst="rect">
            <a:avLst/>
          </a:prstGeom>
          <a:solidFill>
            <a:srgbClr val="13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4" name="Google Shape;114;p14"/>
          <p:cNvPicPr preferRelativeResize="0"/>
          <p:nvPr/>
        </p:nvPicPr>
        <p:blipFill>
          <a:blip r:embed="rId3">
            <a:alphaModFix/>
          </a:blip>
          <a:stretch>
            <a:fillRect/>
          </a:stretch>
        </p:blipFill>
        <p:spPr>
          <a:xfrm>
            <a:off x="620950" y="257200"/>
            <a:ext cx="1944115" cy="2169600"/>
          </a:xfrm>
          <a:prstGeom prst="rect">
            <a:avLst/>
          </a:prstGeom>
          <a:noFill/>
          <a:ln cap="flat" cmpd="sng" w="76200">
            <a:solidFill>
              <a:schemeClr val="lt1"/>
            </a:solidFill>
            <a:prstDash val="solid"/>
            <a:round/>
            <a:headEnd len="sm" w="sm" type="none"/>
            <a:tailEnd len="sm" w="sm" type="none"/>
          </a:ln>
        </p:spPr>
      </p:pic>
      <p:pic>
        <p:nvPicPr>
          <p:cNvPr id="115" name="Google Shape;115;p14"/>
          <p:cNvPicPr preferRelativeResize="0"/>
          <p:nvPr/>
        </p:nvPicPr>
        <p:blipFill>
          <a:blip r:embed="rId4">
            <a:alphaModFix/>
          </a:blip>
          <a:stretch>
            <a:fillRect/>
          </a:stretch>
        </p:blipFill>
        <p:spPr>
          <a:xfrm>
            <a:off x="4854608" y="1635320"/>
            <a:ext cx="196110" cy="159809"/>
          </a:xfrm>
          <a:prstGeom prst="rect">
            <a:avLst/>
          </a:prstGeom>
          <a:noFill/>
          <a:ln>
            <a:noFill/>
          </a:ln>
        </p:spPr>
      </p:pic>
      <p:pic>
        <p:nvPicPr>
          <p:cNvPr id="116" name="Google Shape;116;p14"/>
          <p:cNvPicPr preferRelativeResize="0"/>
          <p:nvPr/>
        </p:nvPicPr>
        <p:blipFill>
          <a:blip r:embed="rId5">
            <a:alphaModFix/>
          </a:blip>
          <a:stretch>
            <a:fillRect/>
          </a:stretch>
        </p:blipFill>
        <p:spPr>
          <a:xfrm>
            <a:off x="3257553" y="1569944"/>
            <a:ext cx="159793" cy="225186"/>
          </a:xfrm>
          <a:prstGeom prst="rect">
            <a:avLst/>
          </a:prstGeom>
          <a:noFill/>
          <a:ln>
            <a:noFill/>
          </a:ln>
        </p:spPr>
      </p:pic>
      <p:pic>
        <p:nvPicPr>
          <p:cNvPr id="117" name="Google Shape;117;p14"/>
          <p:cNvPicPr preferRelativeResize="0"/>
          <p:nvPr/>
        </p:nvPicPr>
        <p:blipFill>
          <a:blip r:embed="rId6">
            <a:alphaModFix/>
          </a:blip>
          <a:stretch>
            <a:fillRect/>
          </a:stretch>
        </p:blipFill>
        <p:spPr>
          <a:xfrm>
            <a:off x="6487980" y="1562680"/>
            <a:ext cx="130740" cy="232450"/>
          </a:xfrm>
          <a:prstGeom prst="rect">
            <a:avLst/>
          </a:prstGeom>
          <a:noFill/>
          <a:ln>
            <a:noFill/>
          </a:ln>
        </p:spPr>
      </p:pic>
      <p:sp>
        <p:nvSpPr>
          <p:cNvPr id="118" name="Google Shape;118;p14"/>
          <p:cNvSpPr txBox="1"/>
          <p:nvPr/>
        </p:nvSpPr>
        <p:spPr>
          <a:xfrm>
            <a:off x="2762250" y="194288"/>
            <a:ext cx="40149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5000">
                <a:solidFill>
                  <a:schemeClr val="lt1"/>
                </a:solidFill>
                <a:latin typeface="Bebas Neue"/>
                <a:ea typeface="Bebas Neue"/>
                <a:cs typeface="Bebas Neue"/>
                <a:sym typeface="Bebas Neue"/>
              </a:rPr>
              <a:t>Makayla Padberg</a:t>
            </a:r>
            <a:endParaRPr sz="5000">
              <a:solidFill>
                <a:schemeClr val="lt1"/>
              </a:solidFill>
              <a:latin typeface="Bebas Neue"/>
              <a:ea typeface="Bebas Neue"/>
              <a:cs typeface="Bebas Neue"/>
              <a:sym typeface="Bebas Neue"/>
            </a:endParaRPr>
          </a:p>
        </p:txBody>
      </p:sp>
      <p:sp>
        <p:nvSpPr>
          <p:cNvPr id="119" name="Google Shape;119;p14"/>
          <p:cNvSpPr txBox="1"/>
          <p:nvPr/>
        </p:nvSpPr>
        <p:spPr>
          <a:xfrm>
            <a:off x="2762250" y="922963"/>
            <a:ext cx="40149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2200">
                <a:solidFill>
                  <a:srgbClr val="D9BC76"/>
                </a:solidFill>
                <a:latin typeface="Montserrat SemiBold"/>
                <a:ea typeface="Montserrat SemiBold"/>
                <a:cs typeface="Montserrat SemiBold"/>
                <a:sym typeface="Montserrat SemiBold"/>
              </a:rPr>
              <a:t>ACCOUNT MANAGER</a:t>
            </a:r>
            <a:endParaRPr sz="2200">
              <a:solidFill>
                <a:srgbClr val="D9BC76"/>
              </a:solidFill>
              <a:latin typeface="Montserrat SemiBold"/>
              <a:ea typeface="Montserrat SemiBold"/>
              <a:cs typeface="Montserrat SemiBold"/>
              <a:sym typeface="Montserrat SemiBold"/>
            </a:endParaRPr>
          </a:p>
        </p:txBody>
      </p:sp>
      <p:sp>
        <p:nvSpPr>
          <p:cNvPr id="120" name="Google Shape;120;p14"/>
          <p:cNvSpPr txBox="1"/>
          <p:nvPr/>
        </p:nvSpPr>
        <p:spPr>
          <a:xfrm>
            <a:off x="2668300" y="175567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Bilzen, 17218 USA</a:t>
            </a:r>
            <a:endParaRPr sz="900">
              <a:solidFill>
                <a:schemeClr val="lt1"/>
              </a:solidFill>
              <a:latin typeface="Lato"/>
              <a:ea typeface="Lato"/>
              <a:cs typeface="Lato"/>
              <a:sym typeface="Lato"/>
            </a:endParaRPr>
          </a:p>
        </p:txBody>
      </p:sp>
      <p:sp>
        <p:nvSpPr>
          <p:cNvPr id="121" name="Google Shape;121;p14"/>
          <p:cNvSpPr txBox="1"/>
          <p:nvPr/>
        </p:nvSpPr>
        <p:spPr>
          <a:xfrm>
            <a:off x="4283513" y="175567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mail@domain.ltd</a:t>
            </a:r>
            <a:endParaRPr sz="900">
              <a:solidFill>
                <a:schemeClr val="lt1"/>
              </a:solidFill>
              <a:latin typeface="Lato"/>
              <a:ea typeface="Lato"/>
              <a:cs typeface="Lato"/>
              <a:sym typeface="Lato"/>
            </a:endParaRPr>
          </a:p>
        </p:txBody>
      </p:sp>
      <p:sp>
        <p:nvSpPr>
          <p:cNvPr id="122" name="Google Shape;122;p14"/>
          <p:cNvSpPr txBox="1"/>
          <p:nvPr/>
        </p:nvSpPr>
        <p:spPr>
          <a:xfrm>
            <a:off x="6086700" y="1755675"/>
            <a:ext cx="933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986-462-6578</a:t>
            </a:r>
            <a:endParaRPr sz="900">
              <a:solidFill>
                <a:schemeClr val="lt1"/>
              </a:solidFill>
              <a:latin typeface="Lato"/>
              <a:ea typeface="Lato"/>
              <a:cs typeface="Lato"/>
              <a:sym typeface="Lato"/>
            </a:endParaRPr>
          </a:p>
        </p:txBody>
      </p:sp>
      <p:cxnSp>
        <p:nvCxnSpPr>
          <p:cNvPr id="123" name="Google Shape;123;p14"/>
          <p:cNvCxnSpPr/>
          <p:nvPr/>
        </p:nvCxnSpPr>
        <p:spPr>
          <a:xfrm>
            <a:off x="4062400" y="1547825"/>
            <a:ext cx="0" cy="409500"/>
          </a:xfrm>
          <a:prstGeom prst="straightConnector1">
            <a:avLst/>
          </a:prstGeom>
          <a:noFill/>
          <a:ln cap="flat" cmpd="sng" w="19050">
            <a:solidFill>
              <a:srgbClr val="D9BC76"/>
            </a:solidFill>
            <a:prstDash val="solid"/>
            <a:round/>
            <a:headEnd len="med" w="med" type="none"/>
            <a:tailEnd len="med" w="med" type="none"/>
          </a:ln>
        </p:spPr>
      </p:cxnSp>
      <p:cxnSp>
        <p:nvCxnSpPr>
          <p:cNvPr id="124" name="Google Shape;124;p14"/>
          <p:cNvCxnSpPr/>
          <p:nvPr/>
        </p:nvCxnSpPr>
        <p:spPr>
          <a:xfrm>
            <a:off x="5772150" y="1547825"/>
            <a:ext cx="0" cy="409500"/>
          </a:xfrm>
          <a:prstGeom prst="straightConnector1">
            <a:avLst/>
          </a:prstGeom>
          <a:noFill/>
          <a:ln cap="flat" cmpd="sng" w="19050">
            <a:solidFill>
              <a:srgbClr val="D9BC76"/>
            </a:solidFill>
            <a:prstDash val="solid"/>
            <a:round/>
            <a:headEnd len="med" w="med" type="none"/>
            <a:tailEnd len="med" w="med" type="none"/>
          </a:ln>
        </p:spPr>
      </p:cxnSp>
      <p:sp>
        <p:nvSpPr>
          <p:cNvPr id="125" name="Google Shape;125;p14"/>
          <p:cNvSpPr txBox="1"/>
          <p:nvPr/>
        </p:nvSpPr>
        <p:spPr>
          <a:xfrm>
            <a:off x="430473" y="2467000"/>
            <a:ext cx="2205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HOBBIES</a:t>
            </a:r>
            <a:endParaRPr sz="1800">
              <a:solidFill>
                <a:srgbClr val="D9BC76"/>
              </a:solidFill>
              <a:latin typeface="Montserrat SemiBold"/>
              <a:ea typeface="Montserrat SemiBold"/>
              <a:cs typeface="Montserrat SemiBold"/>
              <a:sym typeface="Montserrat SemiBold"/>
            </a:endParaRPr>
          </a:p>
        </p:txBody>
      </p:sp>
      <p:sp>
        <p:nvSpPr>
          <p:cNvPr id="126" name="Google Shape;126;p14"/>
          <p:cNvSpPr txBox="1"/>
          <p:nvPr/>
        </p:nvSpPr>
        <p:spPr>
          <a:xfrm>
            <a:off x="2768857" y="2467000"/>
            <a:ext cx="4260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CONTINUED WORK EXPERIENCE</a:t>
            </a:r>
            <a:endParaRPr sz="1800">
              <a:solidFill>
                <a:srgbClr val="D9BC76"/>
              </a:solidFill>
              <a:latin typeface="Montserrat SemiBold"/>
              <a:ea typeface="Montserrat SemiBold"/>
              <a:cs typeface="Montserrat SemiBold"/>
              <a:sym typeface="Montserrat SemiBold"/>
            </a:endParaRPr>
          </a:p>
        </p:txBody>
      </p:sp>
      <p:cxnSp>
        <p:nvCxnSpPr>
          <p:cNvPr id="127" name="Google Shape;127;p14"/>
          <p:cNvCxnSpPr/>
          <p:nvPr/>
        </p:nvCxnSpPr>
        <p:spPr>
          <a:xfrm>
            <a:off x="540000" y="2857500"/>
            <a:ext cx="2095500" cy="0"/>
          </a:xfrm>
          <a:prstGeom prst="straightConnector1">
            <a:avLst/>
          </a:prstGeom>
          <a:noFill/>
          <a:ln cap="flat" cmpd="sng" w="9525">
            <a:solidFill>
              <a:schemeClr val="dk2"/>
            </a:solidFill>
            <a:prstDash val="solid"/>
            <a:round/>
            <a:headEnd len="med" w="med" type="none"/>
            <a:tailEnd len="med" w="med" type="none"/>
          </a:ln>
        </p:spPr>
      </p:cxnSp>
      <p:cxnSp>
        <p:nvCxnSpPr>
          <p:cNvPr id="128" name="Google Shape;128;p14"/>
          <p:cNvCxnSpPr/>
          <p:nvPr/>
        </p:nvCxnSpPr>
        <p:spPr>
          <a:xfrm>
            <a:off x="2876550" y="2857500"/>
            <a:ext cx="4152900" cy="0"/>
          </a:xfrm>
          <a:prstGeom prst="straightConnector1">
            <a:avLst/>
          </a:prstGeom>
          <a:noFill/>
          <a:ln cap="flat" cmpd="sng" w="9525">
            <a:solidFill>
              <a:schemeClr val="dk2"/>
            </a:solidFill>
            <a:prstDash val="solid"/>
            <a:round/>
            <a:headEnd len="med" w="med" type="none"/>
            <a:tailEnd len="med" w="med" type="none"/>
          </a:ln>
        </p:spPr>
      </p:cxnSp>
      <p:sp>
        <p:nvSpPr>
          <p:cNvPr id="129" name="Google Shape;129;p14"/>
          <p:cNvSpPr txBox="1"/>
          <p:nvPr/>
        </p:nvSpPr>
        <p:spPr>
          <a:xfrm>
            <a:off x="2781325" y="2857525"/>
            <a:ext cx="4248000" cy="2281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ru" sz="1200">
                <a:solidFill>
                  <a:schemeClr val="dk1"/>
                </a:solidFill>
                <a:latin typeface="Lato"/>
                <a:ea typeface="Lato"/>
                <a:cs typeface="Lato"/>
                <a:sym typeface="Lato"/>
              </a:rPr>
              <a:t>PROJECT MANAGER</a:t>
            </a:r>
            <a:r>
              <a:rPr lang="ru" sz="1200">
                <a:solidFill>
                  <a:schemeClr val="dk1"/>
                </a:solidFill>
                <a:latin typeface="Lato"/>
                <a:ea typeface="Lato"/>
                <a:cs typeface="Lato"/>
                <a:sym typeface="Lato"/>
              </a:rPr>
              <a:t> 				   </a:t>
            </a:r>
            <a:r>
              <a:rPr b="1" lang="ru" sz="1200">
                <a:solidFill>
                  <a:schemeClr val="dk1"/>
                </a:solidFill>
                <a:latin typeface="Lato"/>
                <a:ea typeface="Lato"/>
                <a:cs typeface="Lato"/>
                <a:sym typeface="Lato"/>
              </a:rPr>
              <a:t>2018-2021</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ru" sz="1200">
                <a:solidFill>
                  <a:schemeClr val="dk1"/>
                </a:solidFill>
                <a:latin typeface="Lato"/>
                <a:ea typeface="Lato"/>
                <a:cs typeface="Lato"/>
                <a:sym typeface="Lato"/>
              </a:rPr>
              <a:t>Cisco Systems, Inc., Austin, TX, United States</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b="1" lang="ru" sz="1200">
                <a:solidFill>
                  <a:schemeClr val="dk1"/>
                </a:solidFill>
                <a:latin typeface="Lato"/>
                <a:ea typeface="Lato"/>
                <a:cs typeface="Lato"/>
                <a:sym typeface="Lato"/>
              </a:rPr>
              <a:t>On-boarded US customers who purchased Cisco Smart.</a:t>
            </a:r>
            <a:endParaRPr sz="1200">
              <a:solidFill>
                <a:schemeClr val="dk1"/>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Net Total Care (SNTC) Portal and Common Service Platform Collector (CSPC).</a:t>
            </a:r>
            <a:endParaRPr sz="1200">
              <a:solidFill>
                <a:srgbClr val="666666"/>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Responsible for 25 customers consistently.</a:t>
            </a:r>
            <a:endParaRPr sz="1200">
              <a:solidFill>
                <a:srgbClr val="666666"/>
              </a:solidFill>
              <a:latin typeface="Lato"/>
              <a:ea typeface="Lato"/>
              <a:cs typeface="Lato"/>
              <a:sym typeface="Lato"/>
            </a:endParaRPr>
          </a:p>
          <a:p>
            <a:pPr indent="-304800" lvl="0" marL="457200" rtl="0" algn="l">
              <a:lnSpc>
                <a:spcPct val="115000"/>
              </a:lnSpc>
              <a:spcBef>
                <a:spcPts val="0"/>
              </a:spcBef>
              <a:spcAft>
                <a:spcPts val="0"/>
              </a:spcAft>
              <a:buClr>
                <a:srgbClr val="666666"/>
              </a:buClr>
              <a:buSzPts val="1200"/>
              <a:buFont typeface="Lato"/>
              <a:buChar char="●"/>
            </a:pPr>
            <a:r>
              <a:rPr lang="ru" sz="1200">
                <a:solidFill>
                  <a:srgbClr val="666666"/>
                </a:solidFill>
                <a:latin typeface="Lato"/>
                <a:ea typeface="Lato"/>
                <a:cs typeface="Lato"/>
                <a:sym typeface="Lato"/>
              </a:rPr>
              <a:t>Focused on Customer Experience and Customer Success with advanced.</a:t>
            </a:r>
            <a:endParaRPr sz="1200">
              <a:solidFill>
                <a:srgbClr val="666666"/>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Ensured full training of Smart Net Total Care (SNTC) Portal and coordination with SMEs for configuration of service.</a:t>
            </a:r>
            <a:endParaRPr sz="1200">
              <a:latin typeface="Lato"/>
              <a:ea typeface="Lato"/>
              <a:cs typeface="Lato"/>
              <a:sym typeface="Lato"/>
            </a:endParaRPr>
          </a:p>
        </p:txBody>
      </p:sp>
      <p:sp>
        <p:nvSpPr>
          <p:cNvPr id="130" name="Google Shape;130;p14"/>
          <p:cNvSpPr txBox="1"/>
          <p:nvPr/>
        </p:nvSpPr>
        <p:spPr>
          <a:xfrm>
            <a:off x="2768838" y="5129425"/>
            <a:ext cx="2743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CERTIFICATES</a:t>
            </a:r>
            <a:endParaRPr sz="1800">
              <a:solidFill>
                <a:srgbClr val="D9BC76"/>
              </a:solidFill>
              <a:latin typeface="Montserrat SemiBold"/>
              <a:ea typeface="Montserrat SemiBold"/>
              <a:cs typeface="Montserrat SemiBold"/>
              <a:sym typeface="Montserrat SemiBold"/>
            </a:endParaRPr>
          </a:p>
        </p:txBody>
      </p:sp>
      <p:cxnSp>
        <p:nvCxnSpPr>
          <p:cNvPr id="131" name="Google Shape;131;p14"/>
          <p:cNvCxnSpPr/>
          <p:nvPr/>
        </p:nvCxnSpPr>
        <p:spPr>
          <a:xfrm>
            <a:off x="2876550" y="5519938"/>
            <a:ext cx="4152900" cy="0"/>
          </a:xfrm>
          <a:prstGeom prst="straightConnector1">
            <a:avLst/>
          </a:prstGeom>
          <a:noFill/>
          <a:ln cap="flat" cmpd="sng" w="9525">
            <a:solidFill>
              <a:schemeClr val="dk2"/>
            </a:solidFill>
            <a:prstDash val="solid"/>
            <a:round/>
            <a:headEnd len="med" w="med" type="none"/>
            <a:tailEnd len="med" w="med" type="none"/>
          </a:ln>
        </p:spPr>
      </p:cxnSp>
      <p:sp>
        <p:nvSpPr>
          <p:cNvPr id="132" name="Google Shape;132;p14"/>
          <p:cNvSpPr txBox="1"/>
          <p:nvPr/>
        </p:nvSpPr>
        <p:spPr>
          <a:xfrm>
            <a:off x="2781325" y="5519950"/>
            <a:ext cx="4248000" cy="3237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solidFill>
                  <a:schemeClr val="dk1"/>
                </a:solidFill>
                <a:latin typeface="Lato"/>
                <a:ea typeface="Lato"/>
                <a:cs typeface="Lato"/>
                <a:sym typeface="Lato"/>
              </a:rPr>
              <a:t>Sales Acceleration Center - ISAC for Sellers                  12/2017</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Proven to have effectively applied newly practiced skills to grow pipeline, accelerate the sales cycle and increase revenue attainment.</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b="1" sz="600">
              <a:solidFill>
                <a:schemeClr val="dk1"/>
              </a:solidFill>
              <a:latin typeface="Lato"/>
              <a:ea typeface="Lato"/>
              <a:cs typeface="Lato"/>
              <a:sym typeface="Lato"/>
            </a:endParaRPr>
          </a:p>
          <a:p>
            <a:pPr indent="0" lvl="0" marL="0" rtl="0" algn="l">
              <a:lnSpc>
                <a:spcPct val="115000"/>
              </a:lnSpc>
              <a:spcBef>
                <a:spcPts val="0"/>
              </a:spcBef>
              <a:spcAft>
                <a:spcPts val="0"/>
              </a:spcAft>
              <a:buNone/>
            </a:pPr>
            <a:r>
              <a:rPr b="1" lang="ru" sz="1200">
                <a:solidFill>
                  <a:schemeClr val="dk1"/>
                </a:solidFill>
                <a:latin typeface="Lato"/>
                <a:ea typeface="Lato"/>
                <a:cs typeface="Lato"/>
                <a:sym typeface="Lato"/>
              </a:rPr>
              <a:t>Selling Profession Certification                                              03/2015</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Experienced sellers, recognized for demonstrated expertise and professionalism.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b="1" sz="600">
              <a:solidFill>
                <a:schemeClr val="dk1"/>
              </a:solidFill>
              <a:latin typeface="Lato"/>
              <a:ea typeface="Lato"/>
              <a:cs typeface="Lato"/>
              <a:sym typeface="Lato"/>
            </a:endParaRPr>
          </a:p>
          <a:p>
            <a:pPr indent="0" lvl="0" marL="0" rtl="0" algn="l">
              <a:lnSpc>
                <a:spcPct val="115000"/>
              </a:lnSpc>
              <a:spcBef>
                <a:spcPts val="0"/>
              </a:spcBef>
              <a:spcAft>
                <a:spcPts val="0"/>
              </a:spcAft>
              <a:buNone/>
            </a:pPr>
            <a:r>
              <a:rPr b="1" lang="ru" sz="1200">
                <a:solidFill>
                  <a:schemeClr val="dk1"/>
                </a:solidFill>
                <a:latin typeface="Lato"/>
                <a:ea typeface="Lato"/>
                <a:cs typeface="Lato"/>
                <a:sym typeface="Lato"/>
              </a:rPr>
              <a:t>Design Thinking Practitioner                                                   19/2014</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Acquired knowledge of applying Design Thinking and its value.</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b="1" sz="600">
              <a:solidFill>
                <a:schemeClr val="dk1"/>
              </a:solidFill>
              <a:latin typeface="Lato"/>
              <a:ea typeface="Lato"/>
              <a:cs typeface="Lato"/>
              <a:sym typeface="Lato"/>
            </a:endParaRPr>
          </a:p>
          <a:p>
            <a:pPr indent="0" lvl="0" marL="0" rtl="0" algn="l">
              <a:lnSpc>
                <a:spcPct val="115000"/>
              </a:lnSpc>
              <a:spcBef>
                <a:spcPts val="0"/>
              </a:spcBef>
              <a:spcAft>
                <a:spcPts val="0"/>
              </a:spcAft>
              <a:buNone/>
            </a:pPr>
            <a:r>
              <a:rPr b="1" lang="ru" sz="1200">
                <a:solidFill>
                  <a:schemeClr val="dk1"/>
                </a:solidFill>
                <a:latin typeface="Lato"/>
                <a:ea typeface="Lato"/>
                <a:cs typeface="Lato"/>
                <a:sym typeface="Lato"/>
              </a:rPr>
              <a:t>Cloud &amp; Cognitive Patterns                                                       21/2011</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Strategic point of view for Architecting for Disruption to win in the Cloud &amp; Cognitive Era.</a:t>
            </a:r>
            <a:endParaRPr sz="1200">
              <a:solidFill>
                <a:schemeClr val="dk1"/>
              </a:solidFill>
              <a:latin typeface="Lato"/>
              <a:ea typeface="Lato"/>
              <a:cs typeface="Lato"/>
              <a:sym typeface="Lato"/>
            </a:endParaRPr>
          </a:p>
        </p:txBody>
      </p:sp>
      <p:pic>
        <p:nvPicPr>
          <p:cNvPr id="133" name="Google Shape;133;p14"/>
          <p:cNvPicPr preferRelativeResize="0"/>
          <p:nvPr/>
        </p:nvPicPr>
        <p:blipFill>
          <a:blip r:embed="rId7">
            <a:alphaModFix/>
          </a:blip>
          <a:stretch>
            <a:fillRect/>
          </a:stretch>
        </p:blipFill>
        <p:spPr>
          <a:xfrm>
            <a:off x="580035" y="3246035"/>
            <a:ext cx="491581" cy="280904"/>
          </a:xfrm>
          <a:prstGeom prst="rect">
            <a:avLst/>
          </a:prstGeom>
          <a:noFill/>
          <a:ln>
            <a:noFill/>
          </a:ln>
        </p:spPr>
      </p:pic>
      <p:sp>
        <p:nvSpPr>
          <p:cNvPr id="134" name="Google Shape;134;p14"/>
          <p:cNvSpPr txBox="1"/>
          <p:nvPr/>
        </p:nvSpPr>
        <p:spPr>
          <a:xfrm>
            <a:off x="435225" y="2857500"/>
            <a:ext cx="7812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Lato"/>
                <a:ea typeface="Lato"/>
                <a:cs typeface="Lato"/>
                <a:sym typeface="Lato"/>
              </a:rPr>
              <a:t>Camping</a:t>
            </a:r>
            <a:endParaRPr sz="1200">
              <a:latin typeface="Lato"/>
              <a:ea typeface="Lato"/>
              <a:cs typeface="Lato"/>
              <a:sym typeface="Lato"/>
            </a:endParaRPr>
          </a:p>
        </p:txBody>
      </p:sp>
      <p:pic>
        <p:nvPicPr>
          <p:cNvPr id="135" name="Google Shape;135;p14"/>
          <p:cNvPicPr preferRelativeResize="0"/>
          <p:nvPr/>
        </p:nvPicPr>
        <p:blipFill>
          <a:blip r:embed="rId8">
            <a:alphaModFix/>
          </a:blip>
          <a:stretch>
            <a:fillRect/>
          </a:stretch>
        </p:blipFill>
        <p:spPr>
          <a:xfrm>
            <a:off x="1787350" y="3211888"/>
            <a:ext cx="357150" cy="349200"/>
          </a:xfrm>
          <a:prstGeom prst="rect">
            <a:avLst/>
          </a:prstGeom>
          <a:noFill/>
          <a:ln>
            <a:noFill/>
          </a:ln>
        </p:spPr>
      </p:pic>
      <p:sp>
        <p:nvSpPr>
          <p:cNvPr id="136" name="Google Shape;136;p14"/>
          <p:cNvSpPr txBox="1"/>
          <p:nvPr/>
        </p:nvSpPr>
        <p:spPr>
          <a:xfrm>
            <a:off x="1458325" y="2857500"/>
            <a:ext cx="11991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Lato"/>
                <a:ea typeface="Lato"/>
                <a:cs typeface="Lato"/>
                <a:sym typeface="Lato"/>
              </a:rPr>
              <a:t>Playing guitar</a:t>
            </a:r>
            <a:endParaRPr sz="1200">
              <a:latin typeface="Lato"/>
              <a:ea typeface="Lato"/>
              <a:cs typeface="Lato"/>
              <a:sym typeface="Lato"/>
            </a:endParaRPr>
          </a:p>
        </p:txBody>
      </p:sp>
      <p:pic>
        <p:nvPicPr>
          <p:cNvPr id="137" name="Google Shape;137;p14"/>
          <p:cNvPicPr preferRelativeResize="0"/>
          <p:nvPr/>
        </p:nvPicPr>
        <p:blipFill>
          <a:blip r:embed="rId9">
            <a:alphaModFix/>
          </a:blip>
          <a:stretch>
            <a:fillRect/>
          </a:stretch>
        </p:blipFill>
        <p:spPr>
          <a:xfrm>
            <a:off x="735310" y="3964025"/>
            <a:ext cx="181027" cy="369300"/>
          </a:xfrm>
          <a:prstGeom prst="rect">
            <a:avLst/>
          </a:prstGeom>
          <a:noFill/>
          <a:ln>
            <a:noFill/>
          </a:ln>
        </p:spPr>
      </p:pic>
      <p:sp>
        <p:nvSpPr>
          <p:cNvPr id="138" name="Google Shape;138;p14"/>
          <p:cNvSpPr txBox="1"/>
          <p:nvPr/>
        </p:nvSpPr>
        <p:spPr>
          <a:xfrm>
            <a:off x="454525" y="3623138"/>
            <a:ext cx="7812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Lato"/>
                <a:ea typeface="Lato"/>
                <a:cs typeface="Lato"/>
                <a:sym typeface="Lato"/>
              </a:rPr>
              <a:t>Karaoke</a:t>
            </a:r>
            <a:endParaRPr sz="1200">
              <a:latin typeface="Lato"/>
              <a:ea typeface="Lato"/>
              <a:cs typeface="Lato"/>
              <a:sym typeface="Lato"/>
            </a:endParaRPr>
          </a:p>
        </p:txBody>
      </p:sp>
      <p:pic>
        <p:nvPicPr>
          <p:cNvPr id="139" name="Google Shape;139;p14"/>
          <p:cNvPicPr preferRelativeResize="0"/>
          <p:nvPr/>
        </p:nvPicPr>
        <p:blipFill>
          <a:blip r:embed="rId10">
            <a:alphaModFix/>
          </a:blip>
          <a:stretch>
            <a:fillRect/>
          </a:stretch>
        </p:blipFill>
        <p:spPr>
          <a:xfrm>
            <a:off x="1766952" y="3982183"/>
            <a:ext cx="397946" cy="351129"/>
          </a:xfrm>
          <a:prstGeom prst="rect">
            <a:avLst/>
          </a:prstGeom>
          <a:noFill/>
          <a:ln>
            <a:noFill/>
          </a:ln>
        </p:spPr>
      </p:pic>
      <p:sp>
        <p:nvSpPr>
          <p:cNvPr id="140" name="Google Shape;140;p14"/>
          <p:cNvSpPr txBox="1"/>
          <p:nvPr/>
        </p:nvSpPr>
        <p:spPr>
          <a:xfrm>
            <a:off x="1458325" y="3623150"/>
            <a:ext cx="11004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Lato"/>
                <a:ea typeface="Lato"/>
                <a:cs typeface="Lato"/>
                <a:sym typeface="Lato"/>
              </a:rPr>
              <a:t>Photography</a:t>
            </a:r>
            <a:endParaRPr sz="1200">
              <a:latin typeface="Lato"/>
              <a:ea typeface="Lato"/>
              <a:cs typeface="Lato"/>
              <a:sym typeface="Lato"/>
            </a:endParaRPr>
          </a:p>
        </p:txBody>
      </p:sp>
      <p:sp>
        <p:nvSpPr>
          <p:cNvPr id="141" name="Google Shape;141;p14"/>
          <p:cNvSpPr txBox="1"/>
          <p:nvPr/>
        </p:nvSpPr>
        <p:spPr>
          <a:xfrm>
            <a:off x="430473" y="4439050"/>
            <a:ext cx="2205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VOLUNTEERING</a:t>
            </a:r>
            <a:endParaRPr sz="1800">
              <a:solidFill>
                <a:srgbClr val="D9BC76"/>
              </a:solidFill>
              <a:latin typeface="Montserrat SemiBold"/>
              <a:ea typeface="Montserrat SemiBold"/>
              <a:cs typeface="Montserrat SemiBold"/>
              <a:sym typeface="Montserrat SemiBold"/>
            </a:endParaRPr>
          </a:p>
        </p:txBody>
      </p:sp>
      <p:cxnSp>
        <p:nvCxnSpPr>
          <p:cNvPr id="142" name="Google Shape;142;p14"/>
          <p:cNvCxnSpPr/>
          <p:nvPr/>
        </p:nvCxnSpPr>
        <p:spPr>
          <a:xfrm>
            <a:off x="540000" y="4829550"/>
            <a:ext cx="2095500" cy="0"/>
          </a:xfrm>
          <a:prstGeom prst="straightConnector1">
            <a:avLst/>
          </a:prstGeom>
          <a:noFill/>
          <a:ln cap="flat" cmpd="sng" w="9525">
            <a:solidFill>
              <a:schemeClr val="dk2"/>
            </a:solidFill>
            <a:prstDash val="solid"/>
            <a:round/>
            <a:headEnd len="med" w="med" type="none"/>
            <a:tailEnd len="med" w="med" type="none"/>
          </a:ln>
        </p:spPr>
      </p:cxnSp>
      <p:sp>
        <p:nvSpPr>
          <p:cNvPr id="143" name="Google Shape;143;p14"/>
          <p:cNvSpPr txBox="1"/>
          <p:nvPr/>
        </p:nvSpPr>
        <p:spPr>
          <a:xfrm>
            <a:off x="437588" y="4829538"/>
            <a:ext cx="2095500" cy="2918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01/2017 - present</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Alumni Social and Sports Coordinator, University of South Florida Alumni chapter, Austin</a:t>
            </a:r>
            <a:endParaRPr sz="1200">
              <a:latin typeface="Lato"/>
              <a:ea typeface="Lato"/>
              <a:cs typeface="Lato"/>
              <a:sym typeface="Lato"/>
            </a:endParaRPr>
          </a:p>
          <a:p>
            <a:pPr indent="0" lvl="0" marL="0" rtl="0" algn="l">
              <a:lnSpc>
                <a:spcPct val="115000"/>
              </a:lnSpc>
              <a:spcBef>
                <a:spcPts val="0"/>
              </a:spcBef>
              <a:spcAft>
                <a:spcPts val="0"/>
              </a:spcAft>
              <a:buNone/>
            </a:pPr>
            <a:r>
              <a:t/>
            </a:r>
            <a:endParaRPr sz="6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12/2013 - 01/2016</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Big Sister, Big Brother Big Sister, Austin</a:t>
            </a:r>
            <a:endParaRPr sz="1200">
              <a:latin typeface="Lato"/>
              <a:ea typeface="Lato"/>
              <a:cs typeface="Lato"/>
              <a:sym typeface="Lato"/>
            </a:endParaRPr>
          </a:p>
          <a:p>
            <a:pPr indent="0" lvl="0" marL="0" rtl="0" algn="l">
              <a:lnSpc>
                <a:spcPct val="115000"/>
              </a:lnSpc>
              <a:spcBef>
                <a:spcPts val="0"/>
              </a:spcBef>
              <a:spcAft>
                <a:spcPts val="0"/>
              </a:spcAft>
              <a:buNone/>
            </a:pPr>
            <a:r>
              <a:t/>
            </a:r>
            <a:endParaRPr sz="6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01/2013 - 01/2017</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Alumni Coordinator, University of South Florida Alumni chapter, Austin</a:t>
            </a:r>
            <a:endParaRPr sz="1200">
              <a:latin typeface="Lato"/>
              <a:ea typeface="Lato"/>
              <a:cs typeface="Lato"/>
              <a:sym typeface="Lato"/>
            </a:endParaRPr>
          </a:p>
        </p:txBody>
      </p:sp>
      <p:sp>
        <p:nvSpPr>
          <p:cNvPr id="144" name="Google Shape;144;p14"/>
          <p:cNvSpPr txBox="1"/>
          <p:nvPr/>
        </p:nvSpPr>
        <p:spPr>
          <a:xfrm>
            <a:off x="430473" y="7747950"/>
            <a:ext cx="2205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REFERENCES</a:t>
            </a:r>
            <a:endParaRPr sz="1800">
              <a:solidFill>
                <a:srgbClr val="D9BC76"/>
              </a:solidFill>
              <a:latin typeface="Montserrat SemiBold"/>
              <a:ea typeface="Montserrat SemiBold"/>
              <a:cs typeface="Montserrat SemiBold"/>
              <a:sym typeface="Montserrat SemiBold"/>
            </a:endParaRPr>
          </a:p>
        </p:txBody>
      </p:sp>
      <p:cxnSp>
        <p:nvCxnSpPr>
          <p:cNvPr id="145" name="Google Shape;145;p14"/>
          <p:cNvCxnSpPr/>
          <p:nvPr/>
        </p:nvCxnSpPr>
        <p:spPr>
          <a:xfrm>
            <a:off x="540000" y="8138450"/>
            <a:ext cx="2095500" cy="0"/>
          </a:xfrm>
          <a:prstGeom prst="straightConnector1">
            <a:avLst/>
          </a:prstGeom>
          <a:noFill/>
          <a:ln cap="flat" cmpd="sng" w="9525">
            <a:solidFill>
              <a:schemeClr val="dk2"/>
            </a:solidFill>
            <a:prstDash val="solid"/>
            <a:round/>
            <a:headEnd len="med" w="med" type="none"/>
            <a:tailEnd len="med" w="med" type="none"/>
          </a:ln>
        </p:spPr>
      </p:cxnSp>
      <p:sp>
        <p:nvSpPr>
          <p:cNvPr id="146" name="Google Shape;146;p14"/>
          <p:cNvSpPr txBox="1"/>
          <p:nvPr/>
        </p:nvSpPr>
        <p:spPr>
          <a:xfrm>
            <a:off x="437588" y="8206063"/>
            <a:ext cx="2095500" cy="196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Mrs. Abbie Hoppe</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Account Executive</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391-480-4487</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mail@domain.ltd</a:t>
            </a:r>
            <a:endParaRPr sz="1200">
              <a:latin typeface="Lato"/>
              <a:ea typeface="Lato"/>
              <a:cs typeface="Lato"/>
              <a:sym typeface="Lato"/>
            </a:endParaRPr>
          </a:p>
          <a:p>
            <a:pPr indent="0" lvl="0" marL="0" rtl="0" algn="l">
              <a:lnSpc>
                <a:spcPct val="115000"/>
              </a:lnSpc>
              <a:spcBef>
                <a:spcPts val="0"/>
              </a:spcBef>
              <a:spcAft>
                <a:spcPts val="0"/>
              </a:spcAft>
              <a:buNone/>
            </a:pPr>
            <a:r>
              <a:t/>
            </a:r>
            <a:endParaRPr sz="6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Layne Medhurst</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Account Manager</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323-120-4264</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mail@domain.ltd</a:t>
            </a:r>
            <a:endParaRPr sz="1200">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5"/>
          <p:cNvSpPr/>
          <p:nvPr/>
        </p:nvSpPr>
        <p:spPr>
          <a:xfrm>
            <a:off x="-4750" y="1428750"/>
            <a:ext cx="7569600" cy="9263400"/>
          </a:xfrm>
          <a:prstGeom prst="rect">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5"/>
          <p:cNvSpPr/>
          <p:nvPr/>
        </p:nvSpPr>
        <p:spPr>
          <a:xfrm>
            <a:off x="-9525" y="-9525"/>
            <a:ext cx="7569600" cy="2169600"/>
          </a:xfrm>
          <a:prstGeom prst="rect">
            <a:avLst/>
          </a:prstGeom>
          <a:solidFill>
            <a:srgbClr val="131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3" name="Google Shape;153;p15"/>
          <p:cNvPicPr preferRelativeResize="0"/>
          <p:nvPr/>
        </p:nvPicPr>
        <p:blipFill>
          <a:blip r:embed="rId3">
            <a:alphaModFix/>
          </a:blip>
          <a:stretch>
            <a:fillRect/>
          </a:stretch>
        </p:blipFill>
        <p:spPr>
          <a:xfrm>
            <a:off x="620950" y="257200"/>
            <a:ext cx="1944115" cy="2169600"/>
          </a:xfrm>
          <a:prstGeom prst="rect">
            <a:avLst/>
          </a:prstGeom>
          <a:noFill/>
          <a:ln cap="flat" cmpd="sng" w="76200">
            <a:solidFill>
              <a:schemeClr val="lt1"/>
            </a:solidFill>
            <a:prstDash val="solid"/>
            <a:round/>
            <a:headEnd len="sm" w="sm" type="none"/>
            <a:tailEnd len="sm" w="sm" type="none"/>
          </a:ln>
        </p:spPr>
      </p:pic>
      <p:pic>
        <p:nvPicPr>
          <p:cNvPr id="154" name="Google Shape;154;p15"/>
          <p:cNvPicPr preferRelativeResize="0"/>
          <p:nvPr/>
        </p:nvPicPr>
        <p:blipFill>
          <a:blip r:embed="rId4">
            <a:alphaModFix/>
          </a:blip>
          <a:stretch>
            <a:fillRect/>
          </a:stretch>
        </p:blipFill>
        <p:spPr>
          <a:xfrm>
            <a:off x="4854608" y="1635320"/>
            <a:ext cx="196110" cy="159809"/>
          </a:xfrm>
          <a:prstGeom prst="rect">
            <a:avLst/>
          </a:prstGeom>
          <a:noFill/>
          <a:ln>
            <a:noFill/>
          </a:ln>
        </p:spPr>
      </p:pic>
      <p:pic>
        <p:nvPicPr>
          <p:cNvPr id="155" name="Google Shape;155;p15"/>
          <p:cNvPicPr preferRelativeResize="0"/>
          <p:nvPr/>
        </p:nvPicPr>
        <p:blipFill>
          <a:blip r:embed="rId5">
            <a:alphaModFix/>
          </a:blip>
          <a:stretch>
            <a:fillRect/>
          </a:stretch>
        </p:blipFill>
        <p:spPr>
          <a:xfrm>
            <a:off x="3257550" y="1569944"/>
            <a:ext cx="159793" cy="225186"/>
          </a:xfrm>
          <a:prstGeom prst="rect">
            <a:avLst/>
          </a:prstGeom>
          <a:noFill/>
          <a:ln>
            <a:noFill/>
          </a:ln>
        </p:spPr>
      </p:pic>
      <p:pic>
        <p:nvPicPr>
          <p:cNvPr id="156" name="Google Shape;156;p15"/>
          <p:cNvPicPr preferRelativeResize="0"/>
          <p:nvPr/>
        </p:nvPicPr>
        <p:blipFill>
          <a:blip r:embed="rId6">
            <a:alphaModFix/>
          </a:blip>
          <a:stretch>
            <a:fillRect/>
          </a:stretch>
        </p:blipFill>
        <p:spPr>
          <a:xfrm>
            <a:off x="6487980" y="1562680"/>
            <a:ext cx="130740" cy="232450"/>
          </a:xfrm>
          <a:prstGeom prst="rect">
            <a:avLst/>
          </a:prstGeom>
          <a:noFill/>
          <a:ln>
            <a:noFill/>
          </a:ln>
        </p:spPr>
      </p:pic>
      <p:sp>
        <p:nvSpPr>
          <p:cNvPr id="157" name="Google Shape;157;p15"/>
          <p:cNvSpPr txBox="1"/>
          <p:nvPr/>
        </p:nvSpPr>
        <p:spPr>
          <a:xfrm>
            <a:off x="2762250" y="194288"/>
            <a:ext cx="40149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5000">
                <a:solidFill>
                  <a:schemeClr val="lt1"/>
                </a:solidFill>
                <a:latin typeface="Bebas Neue"/>
                <a:ea typeface="Bebas Neue"/>
                <a:cs typeface="Bebas Neue"/>
                <a:sym typeface="Bebas Neue"/>
              </a:rPr>
              <a:t>Makayla Padberg</a:t>
            </a:r>
            <a:endParaRPr sz="5000">
              <a:solidFill>
                <a:schemeClr val="lt1"/>
              </a:solidFill>
              <a:latin typeface="Bebas Neue"/>
              <a:ea typeface="Bebas Neue"/>
              <a:cs typeface="Bebas Neue"/>
              <a:sym typeface="Bebas Neue"/>
            </a:endParaRPr>
          </a:p>
        </p:txBody>
      </p:sp>
      <p:sp>
        <p:nvSpPr>
          <p:cNvPr id="158" name="Google Shape;158;p15"/>
          <p:cNvSpPr txBox="1"/>
          <p:nvPr/>
        </p:nvSpPr>
        <p:spPr>
          <a:xfrm>
            <a:off x="2762250" y="922963"/>
            <a:ext cx="40149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2200">
                <a:solidFill>
                  <a:srgbClr val="D9BC76"/>
                </a:solidFill>
                <a:latin typeface="Montserrat SemiBold"/>
                <a:ea typeface="Montserrat SemiBold"/>
                <a:cs typeface="Montserrat SemiBold"/>
                <a:sym typeface="Montserrat SemiBold"/>
              </a:rPr>
              <a:t>ACCOUNT MANAGER</a:t>
            </a:r>
            <a:endParaRPr sz="2200">
              <a:solidFill>
                <a:srgbClr val="D9BC76"/>
              </a:solidFill>
              <a:latin typeface="Montserrat SemiBold"/>
              <a:ea typeface="Montserrat SemiBold"/>
              <a:cs typeface="Montserrat SemiBold"/>
              <a:sym typeface="Montserrat SemiBold"/>
            </a:endParaRPr>
          </a:p>
        </p:txBody>
      </p:sp>
      <p:sp>
        <p:nvSpPr>
          <p:cNvPr id="159" name="Google Shape;159;p15"/>
          <p:cNvSpPr txBox="1"/>
          <p:nvPr/>
        </p:nvSpPr>
        <p:spPr>
          <a:xfrm>
            <a:off x="2668300" y="175567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Bilzen, 17218 USA</a:t>
            </a:r>
            <a:endParaRPr sz="900">
              <a:solidFill>
                <a:schemeClr val="lt1"/>
              </a:solidFill>
              <a:latin typeface="Lato"/>
              <a:ea typeface="Lato"/>
              <a:cs typeface="Lato"/>
              <a:sym typeface="Lato"/>
            </a:endParaRPr>
          </a:p>
        </p:txBody>
      </p:sp>
      <p:sp>
        <p:nvSpPr>
          <p:cNvPr id="160" name="Google Shape;160;p15"/>
          <p:cNvSpPr txBox="1"/>
          <p:nvPr/>
        </p:nvSpPr>
        <p:spPr>
          <a:xfrm>
            <a:off x="4283513" y="1755675"/>
            <a:ext cx="1338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mail@domain.ltd</a:t>
            </a:r>
            <a:endParaRPr sz="900">
              <a:solidFill>
                <a:schemeClr val="lt1"/>
              </a:solidFill>
              <a:latin typeface="Lato"/>
              <a:ea typeface="Lato"/>
              <a:cs typeface="Lato"/>
              <a:sym typeface="Lato"/>
            </a:endParaRPr>
          </a:p>
        </p:txBody>
      </p:sp>
      <p:sp>
        <p:nvSpPr>
          <p:cNvPr id="161" name="Google Shape;161;p15"/>
          <p:cNvSpPr txBox="1"/>
          <p:nvPr/>
        </p:nvSpPr>
        <p:spPr>
          <a:xfrm>
            <a:off x="6086700" y="1755675"/>
            <a:ext cx="933300" cy="323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986-462-6578</a:t>
            </a:r>
            <a:endParaRPr sz="900">
              <a:solidFill>
                <a:schemeClr val="lt1"/>
              </a:solidFill>
              <a:latin typeface="Lato"/>
              <a:ea typeface="Lato"/>
              <a:cs typeface="Lato"/>
              <a:sym typeface="Lato"/>
            </a:endParaRPr>
          </a:p>
        </p:txBody>
      </p:sp>
      <p:cxnSp>
        <p:nvCxnSpPr>
          <p:cNvPr id="162" name="Google Shape;162;p15"/>
          <p:cNvCxnSpPr/>
          <p:nvPr/>
        </p:nvCxnSpPr>
        <p:spPr>
          <a:xfrm>
            <a:off x="4062400" y="1547825"/>
            <a:ext cx="0" cy="409500"/>
          </a:xfrm>
          <a:prstGeom prst="straightConnector1">
            <a:avLst/>
          </a:prstGeom>
          <a:noFill/>
          <a:ln cap="flat" cmpd="sng" w="19050">
            <a:solidFill>
              <a:srgbClr val="D9BC76"/>
            </a:solidFill>
            <a:prstDash val="solid"/>
            <a:round/>
            <a:headEnd len="med" w="med" type="none"/>
            <a:tailEnd len="med" w="med" type="none"/>
          </a:ln>
        </p:spPr>
      </p:cxnSp>
      <p:cxnSp>
        <p:nvCxnSpPr>
          <p:cNvPr id="163" name="Google Shape;163;p15"/>
          <p:cNvCxnSpPr/>
          <p:nvPr/>
        </p:nvCxnSpPr>
        <p:spPr>
          <a:xfrm>
            <a:off x="5772150" y="1547825"/>
            <a:ext cx="0" cy="409500"/>
          </a:xfrm>
          <a:prstGeom prst="straightConnector1">
            <a:avLst/>
          </a:prstGeom>
          <a:noFill/>
          <a:ln cap="flat" cmpd="sng" w="19050">
            <a:solidFill>
              <a:srgbClr val="D9BC76"/>
            </a:solidFill>
            <a:prstDash val="solid"/>
            <a:round/>
            <a:headEnd len="med" w="med" type="none"/>
            <a:tailEnd len="med" w="med" type="none"/>
          </a:ln>
        </p:spPr>
      </p:cxnSp>
      <p:sp>
        <p:nvSpPr>
          <p:cNvPr id="164" name="Google Shape;164;p15"/>
          <p:cNvSpPr txBox="1"/>
          <p:nvPr/>
        </p:nvSpPr>
        <p:spPr>
          <a:xfrm>
            <a:off x="430473" y="2467000"/>
            <a:ext cx="22050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TO:</a:t>
            </a:r>
            <a:endParaRPr sz="1800">
              <a:solidFill>
                <a:srgbClr val="D9BC76"/>
              </a:solidFill>
              <a:latin typeface="Montserrat SemiBold"/>
              <a:ea typeface="Montserrat SemiBold"/>
              <a:cs typeface="Montserrat SemiBold"/>
              <a:sym typeface="Montserrat SemiBold"/>
            </a:endParaRPr>
          </a:p>
        </p:txBody>
      </p:sp>
      <p:sp>
        <p:nvSpPr>
          <p:cNvPr id="165" name="Google Shape;165;p15"/>
          <p:cNvSpPr txBox="1"/>
          <p:nvPr/>
        </p:nvSpPr>
        <p:spPr>
          <a:xfrm>
            <a:off x="2768857" y="2467000"/>
            <a:ext cx="42606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800">
                <a:solidFill>
                  <a:srgbClr val="D9BC76"/>
                </a:solidFill>
                <a:latin typeface="Montserrat SemiBold"/>
                <a:ea typeface="Montserrat SemiBold"/>
                <a:cs typeface="Montserrat SemiBold"/>
                <a:sym typeface="Montserrat SemiBold"/>
              </a:rPr>
              <a:t>Dear Mister Heaney</a:t>
            </a:r>
            <a:endParaRPr sz="1800">
              <a:solidFill>
                <a:srgbClr val="D9BC76"/>
              </a:solidFill>
              <a:latin typeface="Montserrat SemiBold"/>
              <a:ea typeface="Montserrat SemiBold"/>
              <a:cs typeface="Montserrat SemiBold"/>
              <a:sym typeface="Montserrat SemiBold"/>
            </a:endParaRPr>
          </a:p>
        </p:txBody>
      </p:sp>
      <p:cxnSp>
        <p:nvCxnSpPr>
          <p:cNvPr id="166" name="Google Shape;166;p15"/>
          <p:cNvCxnSpPr/>
          <p:nvPr/>
        </p:nvCxnSpPr>
        <p:spPr>
          <a:xfrm>
            <a:off x="540000" y="2857500"/>
            <a:ext cx="2095500" cy="0"/>
          </a:xfrm>
          <a:prstGeom prst="straightConnector1">
            <a:avLst/>
          </a:prstGeom>
          <a:noFill/>
          <a:ln cap="flat" cmpd="sng" w="9525">
            <a:solidFill>
              <a:schemeClr val="dk2"/>
            </a:solidFill>
            <a:prstDash val="solid"/>
            <a:round/>
            <a:headEnd len="med" w="med" type="none"/>
            <a:tailEnd len="med" w="med" type="none"/>
          </a:ln>
        </p:spPr>
      </p:cxnSp>
      <p:cxnSp>
        <p:nvCxnSpPr>
          <p:cNvPr id="167" name="Google Shape;167;p15"/>
          <p:cNvCxnSpPr/>
          <p:nvPr/>
        </p:nvCxnSpPr>
        <p:spPr>
          <a:xfrm>
            <a:off x="2876550" y="2857500"/>
            <a:ext cx="4152900" cy="0"/>
          </a:xfrm>
          <a:prstGeom prst="straightConnector1">
            <a:avLst/>
          </a:prstGeom>
          <a:noFill/>
          <a:ln cap="flat" cmpd="sng" w="9525">
            <a:solidFill>
              <a:schemeClr val="dk2"/>
            </a:solidFill>
            <a:prstDash val="solid"/>
            <a:round/>
            <a:headEnd len="med" w="med" type="none"/>
            <a:tailEnd len="med" w="med" type="none"/>
          </a:ln>
        </p:spPr>
      </p:cxnSp>
      <p:sp>
        <p:nvSpPr>
          <p:cNvPr id="168" name="Google Shape;168;p15"/>
          <p:cNvSpPr txBox="1"/>
          <p:nvPr/>
        </p:nvSpPr>
        <p:spPr>
          <a:xfrm>
            <a:off x="2781325" y="2857525"/>
            <a:ext cx="4248000" cy="3980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Lorem ipsum dolor sit amet, consectetuer adipiscing elit, sed diam nonummy nibh euismod tincidunt ut laoreet dolore magna aliquam erat volutpat. Ut wisi enim ad minim veniam, quis nostrud exerci tation ullamcorper suscipit lobortis nisl ut aliquip ex ea commodo consequat.</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6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6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Lorem ipsum dolor sit amet, cons ectetuer adipiscing elit, sed diam nonummy nibh euismod tincidunt ut laoreet dolore magna aliquam erat volutpat. Ut wisi enim ad minim veniam, quis nostrud exerci tation ullamcorper suscipit lobortis nisl ut aliquip ex ea commodo consequat.</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ru" sz="1200">
                <a:solidFill>
                  <a:schemeClr val="dk1"/>
                </a:solidFill>
                <a:latin typeface="Lato"/>
                <a:ea typeface="Lato"/>
                <a:cs typeface="Lato"/>
                <a:sym typeface="Lato"/>
              </a:rPr>
              <a:t>Sincerely,</a:t>
            </a:r>
            <a:endParaRPr sz="1200">
              <a:solidFill>
                <a:schemeClr val="dk1"/>
              </a:solidFill>
              <a:latin typeface="Lato"/>
              <a:ea typeface="Lato"/>
              <a:cs typeface="Lato"/>
              <a:sym typeface="Lato"/>
            </a:endParaRPr>
          </a:p>
        </p:txBody>
      </p:sp>
      <p:sp>
        <p:nvSpPr>
          <p:cNvPr id="169" name="Google Shape;169;p15"/>
          <p:cNvSpPr txBox="1"/>
          <p:nvPr/>
        </p:nvSpPr>
        <p:spPr>
          <a:xfrm>
            <a:off x="454275" y="2865350"/>
            <a:ext cx="2205000" cy="1431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ru" sz="1200">
                <a:latin typeface="Lato"/>
                <a:ea typeface="Lato"/>
                <a:cs typeface="Lato"/>
                <a:sym typeface="Lato"/>
              </a:rPr>
              <a:t>Tad Heaney MD</a:t>
            </a:r>
            <a:endParaRPr b="1"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Jakubowski, Marks and Hintz</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597 Treutel Plains</a:t>
            </a:r>
            <a:endParaRPr sz="1200">
              <a:latin typeface="Lato"/>
              <a:ea typeface="Lato"/>
              <a:cs typeface="Lato"/>
              <a:sym typeface="Lato"/>
            </a:endParaRPr>
          </a:p>
          <a:p>
            <a:pPr indent="0" lvl="0" marL="0" rtl="0" algn="l">
              <a:lnSpc>
                <a:spcPct val="115000"/>
              </a:lnSpc>
              <a:spcBef>
                <a:spcPts val="0"/>
              </a:spcBef>
              <a:spcAft>
                <a:spcPts val="0"/>
              </a:spcAft>
              <a:buNone/>
            </a:pPr>
            <a:r>
              <a:rPr lang="ru" sz="1200">
                <a:latin typeface="Lato"/>
                <a:ea typeface="Lato"/>
                <a:cs typeface="Lato"/>
                <a:sym typeface="Lato"/>
              </a:rPr>
              <a:t>484-322-8586 mail@domain.ltd</a:t>
            </a:r>
            <a:endParaRPr sz="1200">
              <a:latin typeface="Lato"/>
              <a:ea typeface="Lato"/>
              <a:cs typeface="Lato"/>
              <a:sym typeface="Lato"/>
            </a:endParaRPr>
          </a:p>
          <a:p>
            <a:pPr indent="0" lvl="0" marL="0" rtl="0" algn="l">
              <a:lnSpc>
                <a:spcPct val="115000"/>
              </a:lnSpc>
              <a:spcBef>
                <a:spcPts val="0"/>
              </a:spcBef>
              <a:spcAft>
                <a:spcPts val="0"/>
              </a:spcAft>
              <a:buNone/>
            </a:pPr>
            <a:r>
              <a:rPr b="1" lang="ru" sz="1200">
                <a:latin typeface="Lato"/>
                <a:ea typeface="Lato"/>
                <a:cs typeface="Lato"/>
                <a:sym typeface="Lato"/>
              </a:rPr>
              <a:t>January 25/2020</a:t>
            </a:r>
            <a:endParaRPr b="1" sz="1200">
              <a:latin typeface="Lato"/>
              <a:ea typeface="Lato"/>
              <a:cs typeface="Lato"/>
              <a:sym typeface="Lato"/>
            </a:endParaRPr>
          </a:p>
        </p:txBody>
      </p:sp>
      <p:sp>
        <p:nvSpPr>
          <p:cNvPr id="170" name="Google Shape;170;p15"/>
          <p:cNvSpPr txBox="1"/>
          <p:nvPr/>
        </p:nvSpPr>
        <p:spPr>
          <a:xfrm>
            <a:off x="2762250" y="6676000"/>
            <a:ext cx="4152900" cy="892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4600">
                <a:latin typeface="Mrs Saint Delafield"/>
                <a:ea typeface="Mrs Saint Delafield"/>
                <a:cs typeface="Mrs Saint Delafield"/>
                <a:sym typeface="Mrs Saint Delafield"/>
              </a:rPr>
              <a:t>MPadberg</a:t>
            </a:r>
            <a:endParaRPr sz="4600">
              <a:latin typeface="Mrs Saint Delafield"/>
              <a:ea typeface="Mrs Saint Delafield"/>
              <a:cs typeface="Mrs Saint Delafield"/>
              <a:sym typeface="Mrs Saint Delafield"/>
            </a:endParaRPr>
          </a:p>
        </p:txBody>
      </p:sp>
      <p:sp>
        <p:nvSpPr>
          <p:cNvPr id="171" name="Google Shape;171;p15"/>
          <p:cNvSpPr txBox="1"/>
          <p:nvPr/>
        </p:nvSpPr>
        <p:spPr>
          <a:xfrm>
            <a:off x="2781300" y="7535375"/>
            <a:ext cx="42480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sz="1200">
                <a:latin typeface="Lato"/>
                <a:ea typeface="Lato"/>
                <a:cs typeface="Lato"/>
                <a:sym typeface="Lato"/>
              </a:rPr>
              <a:t>Makayla Padberg</a:t>
            </a:r>
            <a:endParaRPr sz="12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