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Quicksand"/>
      <p:regular r:id="rId7"/>
      <p:bold r:id="rId8"/>
    </p:embeddedFont>
    <p:embeddedFont>
      <p:font typeface="WindSong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WindSong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572000" cy="6400800"/>
          </a:xfrm>
          <a:prstGeom prst="rect">
            <a:avLst/>
          </a:prstGeom>
          <a:solidFill>
            <a:srgbClr val="FEF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947700" y="607700"/>
            <a:ext cx="2676600" cy="5253682"/>
            <a:chOff x="947700" y="607700"/>
            <a:chExt cx="2676600" cy="5253682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766212" y="607700"/>
              <a:ext cx="1039575" cy="11645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7" name="Google Shape;57;p13"/>
            <p:cNvGrpSpPr/>
            <p:nvPr/>
          </p:nvGrpSpPr>
          <p:grpSpPr>
            <a:xfrm>
              <a:off x="947700" y="2129125"/>
              <a:ext cx="2676600" cy="1359328"/>
              <a:chOff x="947700" y="2129125"/>
              <a:chExt cx="2676600" cy="1359328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947700" y="2129125"/>
                <a:ext cx="2676600" cy="49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200">
                    <a:solidFill>
                      <a:srgbClr val="93602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Y A S M I N</a:t>
                </a:r>
                <a:endParaRPr sz="32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947700" y="2995853"/>
                <a:ext cx="2676600" cy="49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200">
                    <a:solidFill>
                      <a:srgbClr val="93602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B E R T I E</a:t>
                </a:r>
                <a:endParaRPr sz="32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0" name="Google Shape;60;p13"/>
              <p:cNvSpPr txBox="1"/>
              <p:nvPr/>
            </p:nvSpPr>
            <p:spPr>
              <a:xfrm>
                <a:off x="1375546" y="2475851"/>
                <a:ext cx="15978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400">
                    <a:solidFill>
                      <a:srgbClr val="936027"/>
                    </a:solidFill>
                    <a:latin typeface="WindSong"/>
                    <a:ea typeface="WindSong"/>
                    <a:cs typeface="WindSong"/>
                    <a:sym typeface="WindSong"/>
                  </a:rPr>
                  <a:t>and</a:t>
                </a:r>
                <a:endParaRPr sz="3400">
                  <a:solidFill>
                    <a:srgbClr val="936027"/>
                  </a:solidFill>
                  <a:latin typeface="WindSong"/>
                  <a:ea typeface="WindSong"/>
                  <a:cs typeface="WindSong"/>
                  <a:sym typeface="WindSong"/>
                </a:endParaRPr>
              </a:p>
            </p:txBody>
          </p:sp>
        </p:grpSp>
        <p:sp>
          <p:nvSpPr>
            <p:cNvPr id="61" name="Google Shape;61;p13"/>
            <p:cNvSpPr txBox="1"/>
            <p:nvPr/>
          </p:nvSpPr>
          <p:spPr>
            <a:xfrm>
              <a:off x="947700" y="3820499"/>
              <a:ext cx="2676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W e’ r e  g e t t i n g  m a r r i e d  i n</a:t>
              </a:r>
              <a:endParaRPr sz="90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a  p r i v a t e  c e r e m o n y</a:t>
              </a:r>
              <a:endParaRPr sz="90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947700" y="4330908"/>
              <a:ext cx="2676600" cy="51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5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J U N E  2 0 ,  2 0 2 4</a:t>
              </a:r>
              <a:endParaRPr sz="155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5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A T  3 : 3 0  P M</a:t>
              </a:r>
              <a:endParaRPr sz="155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947700" y="5051533"/>
              <a:ext cx="2676600" cy="29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T h e  P r i c e  R e s i d e n c e</a:t>
              </a:r>
              <a:endParaRPr sz="90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3 5  R o s e  S t r e e t ,  N Y</a:t>
              </a:r>
              <a:endParaRPr sz="90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947700" y="5613582"/>
              <a:ext cx="26766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P l e a s e  R S V P  b y  3 0 . 0 8</a:t>
              </a:r>
              <a:endParaRPr sz="70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936027"/>
                  </a:solidFill>
                  <a:latin typeface="Quicksand"/>
                  <a:ea typeface="Quicksand"/>
                  <a:cs typeface="Quicksand"/>
                  <a:sym typeface="Quicksand"/>
                </a:rPr>
                <a:t>a t  5 6 8 . 5 6 7 . 4 4 5 5</a:t>
              </a:r>
              <a:endParaRPr sz="700">
                <a:solidFill>
                  <a:srgbClr val="936027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