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Roboto Medium"/>
      <p:regular r:id="rId7"/>
      <p:bold r:id="rId8"/>
      <p:italic r:id="rId9"/>
      <p:boldItalic r:id="rId10"/>
    </p:embeddedFont>
    <p:embeddedFont>
      <p:font typeface="Caveat"/>
      <p:regular r:id="rId11"/>
      <p:bold r:id="rId12"/>
    </p:embeddedFont>
    <p:embeddedFont>
      <p:font typeface="Denk One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  <p15:guide id="3" pos="283">
          <p15:clr>
            <a:srgbClr val="9AA0A6"/>
          </p15:clr>
        </p15:guide>
        <p15:guide id="4" orient="horz" pos="454">
          <p15:clr>
            <a:srgbClr val="9AA0A6"/>
          </p15:clr>
        </p15:guide>
        <p15:guide id="5" orient="horz" pos="4592">
          <p15:clr>
            <a:srgbClr val="9AA0A6"/>
          </p15:clr>
        </p15:guide>
        <p15:guide id="6" pos="4479">
          <p15:clr>
            <a:srgbClr val="9AA0A6"/>
          </p15:clr>
        </p15:guide>
        <p15:guide id="7" pos="1077">
          <p15:clr>
            <a:srgbClr val="9AA0A6"/>
          </p15:clr>
        </p15:guide>
        <p15:guide id="8" pos="121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  <p:guide pos="283"/>
        <p:guide pos="454" orient="horz"/>
        <p:guide pos="4592" orient="horz"/>
        <p:guide pos="4479"/>
        <p:guide pos="1077"/>
        <p:guide pos="121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aveat-regular.fntdata"/><Relationship Id="rId10" Type="http://schemas.openxmlformats.org/officeDocument/2006/relationships/font" Target="fonts/RobotoMedium-boldItalic.fntdata"/><Relationship Id="rId13" Type="http://schemas.openxmlformats.org/officeDocument/2006/relationships/font" Target="fonts/DenkOne-regular.fntdata"/><Relationship Id="rId12" Type="http://schemas.openxmlformats.org/officeDocument/2006/relationships/font" Target="fonts/Cave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obotoMedium-regular.fntdata"/><Relationship Id="rId8" Type="http://schemas.openxmlformats.org/officeDocument/2006/relationships/font" Target="fonts/Roboto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9.png"/><Relationship Id="rId13" Type="http://schemas.openxmlformats.org/officeDocument/2006/relationships/image" Target="../media/image1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15" Type="http://schemas.openxmlformats.org/officeDocument/2006/relationships/image" Target="../media/image8.png"/><Relationship Id="rId14" Type="http://schemas.openxmlformats.org/officeDocument/2006/relationships/image" Target="../media/image2.png"/><Relationship Id="rId17" Type="http://schemas.openxmlformats.org/officeDocument/2006/relationships/image" Target="../media/image13.png"/><Relationship Id="rId16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18" Type="http://schemas.openxmlformats.org/officeDocument/2006/relationships/image" Target="../media/image16.png"/><Relationship Id="rId7" Type="http://schemas.openxmlformats.org/officeDocument/2006/relationships/image" Target="../media/image3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447675" y="7505700"/>
            <a:ext cx="6662400" cy="2686200"/>
          </a:xfrm>
          <a:prstGeom prst="roundRect">
            <a:avLst>
              <a:gd fmla="val 868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2725" y="7577125"/>
            <a:ext cx="2167351" cy="7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1938374" y="723900"/>
            <a:ext cx="3681300" cy="6566100"/>
          </a:xfrm>
          <a:prstGeom prst="roundRect">
            <a:avLst>
              <a:gd fmla="val 789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457200" y="723900"/>
            <a:ext cx="1252800" cy="6566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8987" y="5389975"/>
            <a:ext cx="2088588" cy="180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8150" y="819150"/>
            <a:ext cx="2242949" cy="848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13"/>
          <p:cNvGrpSpPr/>
          <p:nvPr/>
        </p:nvGrpSpPr>
        <p:grpSpPr>
          <a:xfrm>
            <a:off x="5153029" y="647700"/>
            <a:ext cx="2119320" cy="2028825"/>
            <a:chOff x="5153029" y="647700"/>
            <a:chExt cx="2119320" cy="2028825"/>
          </a:xfrm>
        </p:grpSpPr>
        <p:pic>
          <p:nvPicPr>
            <p:cNvPr id="62" name="Google Shape;62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53029" y="879200"/>
              <a:ext cx="2014550" cy="1797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514766" y="647700"/>
              <a:ext cx="757584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429250" y="1371600"/>
              <a:ext cx="260875" cy="433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5" name="Google Shape;6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44526" y="1482272"/>
            <a:ext cx="325550" cy="31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89263" y="907775"/>
            <a:ext cx="325573" cy="2733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3044475" y="923938"/>
            <a:ext cx="1470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 Medium"/>
                <a:ea typeface="Roboto Medium"/>
                <a:cs typeface="Roboto Medium"/>
                <a:sym typeface="Roboto Medium"/>
              </a:rPr>
              <a:t>Hi students! I’m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577675" y="1047750"/>
            <a:ext cx="2403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FEECDE"/>
                </a:solidFill>
                <a:latin typeface="Caveat"/>
                <a:ea typeface="Caveat"/>
                <a:cs typeface="Caveat"/>
                <a:sym typeface="Caveat"/>
              </a:rPr>
              <a:t>Mrs. Smith</a:t>
            </a:r>
            <a:endParaRPr b="1" sz="3200">
              <a:solidFill>
                <a:srgbClr val="FEECDE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2057300" y="1643075"/>
            <a:ext cx="34482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Roboto Medium"/>
                <a:ea typeface="Roboto Medium"/>
                <a:cs typeface="Roboto Medium"/>
                <a:sym typeface="Roboto Medium"/>
              </a:rPr>
              <a:t>I teach English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Roboto Medium"/>
                <a:ea typeface="Roboto Medium"/>
                <a:cs typeface="Roboto Medium"/>
                <a:sym typeface="Roboto Medium"/>
              </a:rPr>
              <a:t>and I'll be your teacher this year!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Roboto Medium"/>
                <a:ea typeface="Roboto Medium"/>
                <a:cs typeface="Roboto Medium"/>
                <a:sym typeface="Roboto Medium"/>
              </a:rPr>
              <a:t>I have so many things I want to share with 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Roboto Medium"/>
                <a:ea typeface="Roboto Medium"/>
                <a:cs typeface="Roboto Medium"/>
                <a:sym typeface="Roboto Medium"/>
              </a:rPr>
              <a:t>you and I can't wait to start learning together and get to know all of you.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Roboto Medium"/>
                <a:ea typeface="Roboto Medium"/>
                <a:cs typeface="Roboto Medium"/>
                <a:sym typeface="Roboto Medium"/>
              </a:rPr>
              <a:t>I am 30 years old, I have a 4 year-old daughter and we have a beautiful dog named Jack.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 Medium"/>
                <a:ea typeface="Roboto Medium"/>
                <a:cs typeface="Roboto Medium"/>
                <a:sym typeface="Roboto Medium"/>
              </a:rPr>
              <a:t>Here are some of my favorites so you can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 Medium"/>
                <a:ea typeface="Roboto Medium"/>
                <a:cs typeface="Roboto Medium"/>
                <a:sym typeface="Roboto Medium"/>
              </a:rPr>
              <a:t>know a little bit more about me: 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70" name="Google Shape;70;p13"/>
          <p:cNvGrpSpPr/>
          <p:nvPr/>
        </p:nvGrpSpPr>
        <p:grpSpPr>
          <a:xfrm>
            <a:off x="4842675" y="3194525"/>
            <a:ext cx="2324899" cy="1806113"/>
            <a:chOff x="4842675" y="3194525"/>
            <a:chExt cx="2324899" cy="1806113"/>
          </a:xfrm>
        </p:grpSpPr>
        <p:pic>
          <p:nvPicPr>
            <p:cNvPr id="71" name="Google Shape;71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089171" y="3194525"/>
              <a:ext cx="2078404" cy="1797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343675" y="3339575"/>
              <a:ext cx="260875" cy="260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842675" y="4329112"/>
              <a:ext cx="700900" cy="671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" name="Google Shape;74;p13"/>
          <p:cNvGrpSpPr/>
          <p:nvPr/>
        </p:nvGrpSpPr>
        <p:grpSpPr>
          <a:xfrm>
            <a:off x="2190756" y="3931450"/>
            <a:ext cx="2205063" cy="202400"/>
            <a:chOff x="2190756" y="3931450"/>
            <a:chExt cx="2205063" cy="202400"/>
          </a:xfrm>
        </p:grpSpPr>
        <p:pic>
          <p:nvPicPr>
            <p:cNvPr id="75" name="Google Shape;75;p1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2190756" y="3949050"/>
              <a:ext cx="163800" cy="18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13"/>
            <p:cNvSpPr txBox="1"/>
            <p:nvPr/>
          </p:nvSpPr>
          <p:spPr>
            <a:xfrm>
              <a:off x="2447919" y="3931450"/>
              <a:ext cx="1947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latin typeface="Roboto Medium"/>
                  <a:ea typeface="Roboto Medium"/>
                  <a:cs typeface="Roboto Medium"/>
                  <a:sym typeface="Roboto Medium"/>
                </a:rPr>
                <a:t>Favorite season: Summer!</a:t>
              </a:r>
              <a:endParaRPr sz="1200"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77" name="Google Shape;77;p13"/>
          <p:cNvGrpSpPr/>
          <p:nvPr/>
        </p:nvGrpSpPr>
        <p:grpSpPr>
          <a:xfrm>
            <a:off x="2190756" y="4295775"/>
            <a:ext cx="2205063" cy="195256"/>
            <a:chOff x="2190756" y="4295775"/>
            <a:chExt cx="2205063" cy="195256"/>
          </a:xfrm>
        </p:grpSpPr>
        <p:pic>
          <p:nvPicPr>
            <p:cNvPr id="78" name="Google Shape;78;p1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2190756" y="4306231"/>
              <a:ext cx="163800" cy="18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13"/>
            <p:cNvSpPr txBox="1"/>
            <p:nvPr/>
          </p:nvSpPr>
          <p:spPr>
            <a:xfrm>
              <a:off x="2447919" y="4295775"/>
              <a:ext cx="1947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latin typeface="Roboto Medium"/>
                  <a:ea typeface="Roboto Medium"/>
                  <a:cs typeface="Roboto Medium"/>
                  <a:sym typeface="Roboto Medium"/>
                </a:rPr>
                <a:t>Favorite color: Lilac</a:t>
              </a:r>
              <a:endParaRPr sz="1200"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80" name="Google Shape;80;p13"/>
          <p:cNvGrpSpPr/>
          <p:nvPr/>
        </p:nvGrpSpPr>
        <p:grpSpPr>
          <a:xfrm>
            <a:off x="2190756" y="4662481"/>
            <a:ext cx="2205063" cy="188113"/>
            <a:chOff x="2190756" y="4295775"/>
            <a:chExt cx="2205063" cy="188113"/>
          </a:xfrm>
        </p:grpSpPr>
        <p:pic>
          <p:nvPicPr>
            <p:cNvPr id="81" name="Google Shape;81;p1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2190756" y="4299088"/>
              <a:ext cx="163800" cy="18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13"/>
            <p:cNvSpPr txBox="1"/>
            <p:nvPr/>
          </p:nvSpPr>
          <p:spPr>
            <a:xfrm>
              <a:off x="2447919" y="4295775"/>
              <a:ext cx="1947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latin typeface="Roboto Medium"/>
                  <a:ea typeface="Roboto Medium"/>
                  <a:cs typeface="Roboto Medium"/>
                  <a:sym typeface="Roboto Medium"/>
                </a:rPr>
                <a:t>Favorite drink: Apple juice</a:t>
              </a:r>
              <a:endParaRPr sz="1200"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83" name="Google Shape;83;p13"/>
          <p:cNvGrpSpPr/>
          <p:nvPr/>
        </p:nvGrpSpPr>
        <p:grpSpPr>
          <a:xfrm>
            <a:off x="2190756" y="5029200"/>
            <a:ext cx="2424070" cy="185719"/>
            <a:chOff x="2190756" y="4300550"/>
            <a:chExt cx="2424070" cy="185719"/>
          </a:xfrm>
        </p:grpSpPr>
        <p:pic>
          <p:nvPicPr>
            <p:cNvPr id="84" name="Google Shape;84;p1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2190756" y="4301469"/>
              <a:ext cx="163800" cy="18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13"/>
            <p:cNvSpPr txBox="1"/>
            <p:nvPr/>
          </p:nvSpPr>
          <p:spPr>
            <a:xfrm>
              <a:off x="2447926" y="4300550"/>
              <a:ext cx="2166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latin typeface="Roboto Medium"/>
                  <a:ea typeface="Roboto Medium"/>
                  <a:cs typeface="Roboto Medium"/>
                  <a:sym typeface="Roboto Medium"/>
                </a:rPr>
                <a:t>Favorite food: Sushi and pizza!</a:t>
              </a:r>
              <a:endParaRPr sz="1200"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86" name="Google Shape;86;p13"/>
          <p:cNvSpPr txBox="1"/>
          <p:nvPr/>
        </p:nvSpPr>
        <p:spPr>
          <a:xfrm>
            <a:off x="2254963" y="5422094"/>
            <a:ext cx="305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 Medium"/>
                <a:ea typeface="Roboto Medium"/>
                <a:cs typeface="Roboto Medium"/>
                <a:sym typeface="Roboto Medium"/>
              </a:rPr>
              <a:t>Do you need to contact me? No problem! here's my contact info: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2557325" y="5972150"/>
            <a:ext cx="244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Roboto Medium"/>
                <a:ea typeface="Roboto Medium"/>
                <a:cs typeface="Roboto Medium"/>
                <a:sym typeface="Roboto Medium"/>
              </a:rPr>
              <a:t>Mobile number: +123-456-7890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latin typeface="Roboto Medium"/>
                <a:ea typeface="Roboto Medium"/>
                <a:cs typeface="Roboto Medium"/>
                <a:sym typeface="Roboto Medium"/>
              </a:rPr>
              <a:t>Email: hello@reallygreatsite.com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 Medium"/>
                <a:ea typeface="Roboto Medium"/>
                <a:cs typeface="Roboto Medium"/>
                <a:sym typeface="Roboto Medium"/>
              </a:rPr>
              <a:t>Office hours: 8:00 AM - 5:00 PM</a:t>
            </a:r>
            <a:endParaRPr sz="12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662517" y="5336475"/>
            <a:ext cx="935783" cy="218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667512" y="6847726"/>
            <a:ext cx="413350" cy="4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448113" y="5752062"/>
            <a:ext cx="1395600" cy="6408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/>
        </p:nvSpPr>
        <p:spPr>
          <a:xfrm rot="-5400000">
            <a:off x="-1520925" y="3446375"/>
            <a:ext cx="5256300" cy="9543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3480000" dist="38100">
              <a:srgbClr val="613F30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>
                <a:solidFill>
                  <a:srgbClr val="FBBF93"/>
                </a:solidFill>
                <a:latin typeface="Denk One"/>
                <a:ea typeface="Denk One"/>
                <a:cs typeface="Denk One"/>
                <a:sym typeface="Denk One"/>
              </a:rPr>
              <a:t>MEET THE TEACHER</a:t>
            </a:r>
            <a:endParaRPr sz="5000">
              <a:solidFill>
                <a:srgbClr val="FBBF93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2783213" y="7644725"/>
            <a:ext cx="1993500" cy="677100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28575">
              <a:srgbClr val="CB6D3B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FEECDE"/>
                </a:solidFill>
                <a:latin typeface="Denk One"/>
                <a:ea typeface="Denk One"/>
                <a:cs typeface="Denk One"/>
                <a:sym typeface="Denk One"/>
              </a:rPr>
              <a:t>Fun Facts:</a:t>
            </a:r>
            <a:endParaRPr sz="3200">
              <a:solidFill>
                <a:srgbClr val="FEECDE"/>
              </a:solidFill>
              <a:latin typeface="Denk One"/>
              <a:ea typeface="Denk One"/>
              <a:cs typeface="Denk One"/>
              <a:sym typeface="Denk One"/>
            </a:endParaRPr>
          </a:p>
        </p:txBody>
      </p:sp>
      <p:grpSp>
        <p:nvGrpSpPr>
          <p:cNvPr id="93" name="Google Shape;93;p13"/>
          <p:cNvGrpSpPr/>
          <p:nvPr/>
        </p:nvGrpSpPr>
        <p:grpSpPr>
          <a:xfrm>
            <a:off x="919156" y="8479650"/>
            <a:ext cx="5862669" cy="215400"/>
            <a:chOff x="919156" y="8479650"/>
            <a:chExt cx="5862669" cy="215400"/>
          </a:xfrm>
        </p:grpSpPr>
        <p:pic>
          <p:nvPicPr>
            <p:cNvPr id="94" name="Google Shape;94;p1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919156" y="8497238"/>
              <a:ext cx="163800" cy="18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3"/>
            <p:cNvSpPr txBox="1"/>
            <p:nvPr/>
          </p:nvSpPr>
          <p:spPr>
            <a:xfrm>
              <a:off x="1176325" y="8479650"/>
              <a:ext cx="5605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Roboto Medium"/>
                  <a:ea typeface="Roboto Medium"/>
                  <a:cs typeface="Roboto Medium"/>
                  <a:sym typeface="Roboto Medium"/>
                </a:rPr>
                <a:t>I love to go swimming, and I know the name of lots of sea creatures!</a:t>
              </a:r>
              <a:endParaRPr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919156" y="8908275"/>
            <a:ext cx="3138369" cy="215400"/>
            <a:chOff x="919156" y="8908275"/>
            <a:chExt cx="3138369" cy="215400"/>
          </a:xfrm>
        </p:grpSpPr>
        <p:pic>
          <p:nvPicPr>
            <p:cNvPr id="97" name="Google Shape;97;p1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919156" y="8925863"/>
              <a:ext cx="163800" cy="18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13"/>
            <p:cNvSpPr txBox="1"/>
            <p:nvPr/>
          </p:nvSpPr>
          <p:spPr>
            <a:xfrm>
              <a:off x="1176325" y="8908275"/>
              <a:ext cx="2881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Roboto Medium"/>
                  <a:ea typeface="Roboto Medium"/>
                  <a:cs typeface="Roboto Medium"/>
                  <a:sym typeface="Roboto Medium"/>
                </a:rPr>
                <a:t>I have a Persian cat named Star.</a:t>
              </a:r>
              <a:endParaRPr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919156" y="9332150"/>
            <a:ext cx="3824169" cy="215400"/>
            <a:chOff x="919156" y="9332150"/>
            <a:chExt cx="3824169" cy="215400"/>
          </a:xfrm>
        </p:grpSpPr>
        <p:pic>
          <p:nvPicPr>
            <p:cNvPr id="100" name="Google Shape;100;p1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919156" y="9349738"/>
              <a:ext cx="163800" cy="18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13"/>
            <p:cNvSpPr txBox="1"/>
            <p:nvPr/>
          </p:nvSpPr>
          <p:spPr>
            <a:xfrm>
              <a:off x="1176325" y="9332150"/>
              <a:ext cx="3567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Roboto Medium"/>
                  <a:ea typeface="Roboto Medium"/>
                  <a:cs typeface="Roboto Medium"/>
                  <a:sym typeface="Roboto Medium"/>
                </a:rPr>
                <a:t>I love table tennis and badminton.</a:t>
              </a:r>
              <a:endParaRPr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919156" y="9760775"/>
            <a:ext cx="3138369" cy="215400"/>
            <a:chOff x="919156" y="9760775"/>
            <a:chExt cx="3138369" cy="215400"/>
          </a:xfrm>
        </p:grpSpPr>
        <p:pic>
          <p:nvPicPr>
            <p:cNvPr id="103" name="Google Shape;103;p1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919156" y="9778363"/>
              <a:ext cx="163800" cy="18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3"/>
            <p:cNvSpPr txBox="1"/>
            <p:nvPr/>
          </p:nvSpPr>
          <p:spPr>
            <a:xfrm>
              <a:off x="1176325" y="9760775"/>
              <a:ext cx="2881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Roboto Medium"/>
                  <a:ea typeface="Roboto Medium"/>
                  <a:cs typeface="Roboto Medium"/>
                  <a:sym typeface="Roboto Medium"/>
                </a:rPr>
                <a:t>My favourite colour is dark blue.</a:t>
              </a:r>
              <a:endParaRPr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pic>
        <p:nvPicPr>
          <p:cNvPr id="105" name="Google Shape;105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255038" y="9353562"/>
            <a:ext cx="1756624" cy="10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