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Archivo Black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221">
          <p15:clr>
            <a:srgbClr val="747775"/>
          </p15:clr>
        </p15:guide>
        <p15:guide id="2" pos="4328">
          <p15:clr>
            <a:srgbClr val="747775"/>
          </p15:clr>
        </p15:guide>
        <p15:guide id="3" pos="2098">
          <p15:clr>
            <a:srgbClr val="747775"/>
          </p15:clr>
        </p15:guide>
        <p15:guide id="4" pos="2185">
          <p15:clr>
            <a:srgbClr val="747775"/>
          </p15:clr>
        </p15:guide>
        <p15:guide id="5" pos="2008">
          <p15:clr>
            <a:srgbClr val="747775"/>
          </p15:clr>
        </p15:guide>
        <p15:guide id="6" pos="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221"/>
        <p:guide pos="4328"/>
        <p:guide pos="2098"/>
        <p:guide pos="2185"/>
        <p:guide pos="2008"/>
        <p:guide pos="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rchivoBlac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50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50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e3e4efd85_0_73:notes"/>
          <p:cNvSpPr/>
          <p:nvPr>
            <p:ph idx="2" type="sldImg"/>
          </p:nvPr>
        </p:nvSpPr>
        <p:spPr>
          <a:xfrm>
            <a:off x="1210550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e3e4efd8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400"/>
          </a:xfrm>
          <a:prstGeom prst="rect">
            <a:avLst/>
          </a:prstGeom>
        </p:spPr>
        <p:txBody>
          <a:bodyPr anchorCtr="0" anchor="b" bIns="110875" lIns="110875" spcFirstLastPara="1" rIns="110875" wrap="square" tIns="110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300"/>
          </a:xfrm>
          <a:prstGeom prst="rect">
            <a:avLst/>
          </a:prstGeom>
        </p:spPr>
        <p:txBody>
          <a:bodyPr anchorCtr="0" anchor="b" bIns="110875" lIns="110875" spcFirstLastPara="1" rIns="110875" wrap="square" tIns="110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400"/>
              <a:buNone/>
              <a:defRPr sz="14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62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17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8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4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8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4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4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8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9100" cy="1142100"/>
          </a:xfrm>
          <a:prstGeom prst="rect">
            <a:avLst/>
          </a:prstGeom>
        </p:spPr>
        <p:txBody>
          <a:bodyPr anchorCtr="0" anchor="b" bIns="110875" lIns="110875" spcFirstLastPara="1" rIns="110875" wrap="square" tIns="110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9100" cy="48045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0875" lIns="110875" spcFirstLastPara="1" rIns="110875" wrap="square" tIns="110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50200" cy="2240100"/>
          </a:xfrm>
          <a:prstGeom prst="rect">
            <a:avLst/>
          </a:prstGeom>
        </p:spPr>
        <p:txBody>
          <a:bodyPr anchorCtr="0" anchor="b" bIns="110875" lIns="110875" spcFirstLastPara="1" rIns="110875" wrap="square" tIns="1108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50200" cy="1866300"/>
          </a:xfrm>
          <a:prstGeom prst="rect">
            <a:avLst/>
          </a:prstGeom>
        </p:spPr>
        <p:txBody>
          <a:bodyPr anchorCtr="0" anchor="t" bIns="110875" lIns="110875" spcFirstLastPara="1" rIns="110875" wrap="square" tIns="1108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875" lIns="110875" spcFirstLastPara="1" rIns="110875" wrap="square" tIns="1108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0875" lIns="110875" spcFirstLastPara="1" rIns="110875" wrap="square" tIns="110875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0875" lIns="110875" spcFirstLastPara="1" rIns="110875" wrap="square" tIns="110875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701610" y="0"/>
            <a:ext cx="3355800" cy="7772400"/>
          </a:xfrm>
          <a:prstGeom prst="rect">
            <a:avLst/>
          </a:prstGeom>
          <a:solidFill>
            <a:srgbClr val="5DB7E4"/>
          </a:solidFill>
          <a:ln>
            <a:noFill/>
          </a:ln>
        </p:spPr>
        <p:txBody>
          <a:bodyPr anchorCtr="0" anchor="ctr" bIns="227675" lIns="227675" spcFirstLastPara="1" rIns="227675" wrap="square" tIns="22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4732" l="41034" r="0" t="1061"/>
          <a:stretch/>
        </p:blipFill>
        <p:spPr>
          <a:xfrm flipH="1">
            <a:off x="3473300" y="2238875"/>
            <a:ext cx="6585300" cy="55335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flipH="1">
            <a:off x="7755500" y="5778500"/>
            <a:ext cx="2303100" cy="1994100"/>
          </a:xfrm>
          <a:prstGeom prst="rtTriangle">
            <a:avLst/>
          </a:prstGeom>
          <a:solidFill>
            <a:srgbClr val="5DB7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0" y="0"/>
            <a:ext cx="3355800" cy="7772450"/>
            <a:chOff x="0" y="0"/>
            <a:chExt cx="3355800" cy="7772450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4">
              <a:alphaModFix/>
            </a:blip>
            <a:srcRect b="16086" l="0" r="0" t="0"/>
            <a:stretch/>
          </p:blipFill>
          <p:spPr>
            <a:xfrm>
              <a:off x="0" y="0"/>
              <a:ext cx="3355800" cy="4224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3"/>
            <p:cNvSpPr/>
            <p:nvPr/>
          </p:nvSpPr>
          <p:spPr>
            <a:xfrm>
              <a:off x="133575" y="2981750"/>
              <a:ext cx="3054000" cy="4790700"/>
            </a:xfrm>
            <a:prstGeom prst="rect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227675" lIns="227675" spcFirstLastPara="1" rIns="227675" wrap="square" tIns="2276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/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168442" y="3277052"/>
              <a:ext cx="30135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Introduction</a:t>
              </a:r>
              <a:endParaRPr sz="31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382526" y="3933366"/>
              <a:ext cx="25854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Welcome to [Medical Facility Name], where your health is our priority. </a:t>
              </a:r>
              <a:endParaRPr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We are dedicated to providing compassionate and comprehensive healthcare services to our community.</a:t>
              </a:r>
              <a:endParaRPr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cxnSp>
          <p:nvCxnSpPr>
            <p:cNvPr id="62" name="Google Shape;62;p13"/>
            <p:cNvCxnSpPr/>
            <p:nvPr/>
          </p:nvCxnSpPr>
          <p:spPr>
            <a:xfrm>
              <a:off x="1161176" y="5424600"/>
              <a:ext cx="10281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" name="Google Shape;63;p13"/>
            <p:cNvSpPr txBox="1"/>
            <p:nvPr/>
          </p:nvSpPr>
          <p:spPr>
            <a:xfrm>
              <a:off x="168442" y="5643672"/>
              <a:ext cx="30135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Our mission</a:t>
              </a:r>
              <a:endParaRPr sz="31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342200" y="6291375"/>
              <a:ext cx="2666400" cy="9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Our mission is to enhance the well-being of our patients through personalized, high-quality care delivered with integrity and respect.</a:t>
              </a:r>
              <a:endParaRPr sz="10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sp>
        <p:nvSpPr>
          <p:cNvPr id="65" name="Google Shape;65;p13"/>
          <p:cNvSpPr txBox="1"/>
          <p:nvPr/>
        </p:nvSpPr>
        <p:spPr>
          <a:xfrm>
            <a:off x="3437866" y="440192"/>
            <a:ext cx="3013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000">
                <a:solidFill>
                  <a:srgbClr val="5DB7E4"/>
                </a:solidFill>
                <a:latin typeface="Archivo Black"/>
                <a:ea typeface="Archivo Black"/>
                <a:cs typeface="Archivo Black"/>
                <a:sym typeface="Archivo Black"/>
              </a:rPr>
              <a:t>More</a:t>
            </a:r>
            <a:endParaRPr sz="4000">
              <a:solidFill>
                <a:srgbClr val="5DB7E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5DB7E4"/>
                </a:solidFill>
                <a:latin typeface="Archivo Black"/>
                <a:ea typeface="Archivo Black"/>
                <a:cs typeface="Archivo Black"/>
                <a:sym typeface="Archivo Black"/>
              </a:rPr>
              <a:t>Information</a:t>
            </a:r>
            <a:endParaRPr sz="3600">
              <a:solidFill>
                <a:srgbClr val="5DB7E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3470825" y="1918950"/>
            <a:ext cx="1131075" cy="181200"/>
            <a:chOff x="3470825" y="1918950"/>
            <a:chExt cx="1131075" cy="181200"/>
          </a:xfrm>
        </p:grpSpPr>
        <p:sp>
          <p:nvSpPr>
            <p:cNvPr id="67" name="Google Shape;67;p13"/>
            <p:cNvSpPr/>
            <p:nvPr/>
          </p:nvSpPr>
          <p:spPr>
            <a:xfrm>
              <a:off x="3470825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3787450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4104075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4420700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3469275" y="2748329"/>
            <a:ext cx="3054000" cy="1609100"/>
            <a:chOff x="3469275" y="2748329"/>
            <a:chExt cx="3054000" cy="16091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3469276" y="2748329"/>
              <a:ext cx="2585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CONTACT  US:</a:t>
              </a:r>
              <a:endParaRPr b="1" sz="15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3469275" y="3131625"/>
              <a:ext cx="305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P: </a:t>
              </a: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+1  615-618-2559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3469275" y="3393000"/>
              <a:ext cx="305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M: </a:t>
              </a: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HealthcarePartner@mail.com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3469275" y="3672755"/>
              <a:ext cx="305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W: </a:t>
              </a: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HealthcarePartner.com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469275" y="3934130"/>
              <a:ext cx="3054000" cy="4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A: </a:t>
              </a: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261 Green Street, North Little Rock, Arkansas, North Little Rock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3469275" y="4750860"/>
            <a:ext cx="3054000" cy="798571"/>
            <a:chOff x="3469275" y="2748329"/>
            <a:chExt cx="3054000" cy="798571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3469276" y="2748329"/>
              <a:ext cx="2585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SOCIAL MEDIA:</a:t>
              </a:r>
              <a:endParaRPr b="1" sz="15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3469275" y="3131625"/>
              <a:ext cx="305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INS: </a:t>
              </a: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@nstagram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469275" y="3393000"/>
              <a:ext cx="305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F: </a:t>
              </a: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facebook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473150" y="6004350"/>
            <a:ext cx="1151800" cy="477300"/>
            <a:chOff x="3473150" y="6004350"/>
            <a:chExt cx="1151800" cy="477300"/>
          </a:xfrm>
        </p:grpSpPr>
        <p:sp>
          <p:nvSpPr>
            <p:cNvPr id="82" name="Google Shape;82;p13"/>
            <p:cNvSpPr/>
            <p:nvPr/>
          </p:nvSpPr>
          <p:spPr>
            <a:xfrm>
              <a:off x="3473150" y="6004350"/>
              <a:ext cx="142200" cy="477300"/>
            </a:xfrm>
            <a:prstGeom prst="rect">
              <a:avLst/>
            </a:prstGeom>
            <a:noFill/>
            <a:ln cap="flat" cmpd="sng" w="19050">
              <a:solidFill>
                <a:srgbClr val="5DB7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3680550" y="6004350"/>
              <a:ext cx="944400" cy="477300"/>
            </a:xfrm>
            <a:prstGeom prst="rect">
              <a:avLst/>
            </a:prstGeom>
            <a:noFill/>
            <a:ln cap="flat" cmpd="sng" w="19050">
              <a:solidFill>
                <a:srgbClr val="5DB7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3770400" y="6050550"/>
              <a:ext cx="764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3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YOUR</a:t>
              </a:r>
              <a:endParaRPr sz="13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LOGO</a:t>
              </a:r>
              <a:endParaRPr sz="12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85" name="Google Shape;85;p13"/>
          <p:cNvGrpSpPr/>
          <p:nvPr/>
        </p:nvGrpSpPr>
        <p:grpSpPr>
          <a:xfrm>
            <a:off x="6817726" y="440200"/>
            <a:ext cx="3186900" cy="2950425"/>
            <a:chOff x="6817726" y="440200"/>
            <a:chExt cx="3186900" cy="2950425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6817726" y="440200"/>
              <a:ext cx="31869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0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Your Trusted Healthcare Partner</a:t>
              </a:r>
              <a:endParaRPr sz="3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grpSp>
          <p:nvGrpSpPr>
            <p:cNvPr id="87" name="Google Shape;87;p13"/>
            <p:cNvGrpSpPr/>
            <p:nvPr/>
          </p:nvGrpSpPr>
          <p:grpSpPr>
            <a:xfrm>
              <a:off x="6870775" y="3209425"/>
              <a:ext cx="1131075" cy="181200"/>
              <a:chOff x="3470825" y="1918950"/>
              <a:chExt cx="1131075" cy="181200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3470825" y="1918950"/>
                <a:ext cx="181200" cy="181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3787450" y="1918950"/>
                <a:ext cx="181200" cy="181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4104075" y="1918950"/>
                <a:ext cx="181200" cy="181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4420700" y="1918950"/>
                <a:ext cx="181200" cy="181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92" name="Google Shape;92;p13"/>
          <p:cNvGrpSpPr/>
          <p:nvPr/>
        </p:nvGrpSpPr>
        <p:grpSpPr>
          <a:xfrm>
            <a:off x="8781025" y="7119134"/>
            <a:ext cx="1151800" cy="477300"/>
            <a:chOff x="3473150" y="6004350"/>
            <a:chExt cx="1151800" cy="477300"/>
          </a:xfrm>
        </p:grpSpPr>
        <p:sp>
          <p:nvSpPr>
            <p:cNvPr id="93" name="Google Shape;93;p13"/>
            <p:cNvSpPr/>
            <p:nvPr/>
          </p:nvSpPr>
          <p:spPr>
            <a:xfrm>
              <a:off x="3473150" y="6004350"/>
              <a:ext cx="142200" cy="4773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680550" y="6004350"/>
              <a:ext cx="944400" cy="4773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3770400" y="6050550"/>
              <a:ext cx="764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YOUR</a:t>
              </a:r>
              <a:endParaRPr sz="13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lt1"/>
                  </a:solidFill>
                  <a:latin typeface="Spartan"/>
                  <a:ea typeface="Spartan"/>
                  <a:cs typeface="Spartan"/>
                  <a:sym typeface="Spartan"/>
                </a:rPr>
                <a:t>LOGO</a:t>
              </a:r>
              <a:endParaRPr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6834958" y="422073"/>
            <a:ext cx="30135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5DB7E4"/>
                </a:solidFill>
                <a:latin typeface="Archivo Black"/>
                <a:ea typeface="Archivo Black"/>
                <a:cs typeface="Archivo Black"/>
                <a:sym typeface="Archivo Black"/>
              </a:rPr>
              <a:t>Why </a:t>
            </a:r>
            <a:endParaRPr sz="3600">
              <a:solidFill>
                <a:srgbClr val="5DB7E4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5DB7E4"/>
                </a:solidFill>
                <a:latin typeface="Archivo Black"/>
                <a:ea typeface="Archivo Black"/>
                <a:cs typeface="Archivo Black"/>
                <a:sym typeface="Archivo Black"/>
              </a:rPr>
              <a:t>Choose Us</a:t>
            </a:r>
            <a:endParaRPr sz="3600">
              <a:solidFill>
                <a:srgbClr val="5DB7E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01" name="Google Shape;101;p14"/>
          <p:cNvGrpSpPr/>
          <p:nvPr/>
        </p:nvGrpSpPr>
        <p:grpSpPr>
          <a:xfrm>
            <a:off x="6867917" y="1907993"/>
            <a:ext cx="1131075" cy="181200"/>
            <a:chOff x="3470825" y="1918950"/>
            <a:chExt cx="1131075" cy="181200"/>
          </a:xfrm>
        </p:grpSpPr>
        <p:sp>
          <p:nvSpPr>
            <p:cNvPr id="102" name="Google Shape;102;p14"/>
            <p:cNvSpPr/>
            <p:nvPr/>
          </p:nvSpPr>
          <p:spPr>
            <a:xfrm>
              <a:off x="3470825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787450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4104075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420700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6852044" y="2568071"/>
            <a:ext cx="3068323" cy="1154774"/>
            <a:chOff x="3454952" y="2748329"/>
            <a:chExt cx="3068323" cy="1154774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3454952" y="2748329"/>
              <a:ext cx="25854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EXPERIENCED STAFF:</a:t>
              </a:r>
              <a:endParaRPr b="1" sz="15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3469275" y="3210403"/>
              <a:ext cx="3054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Our team of skilled healthcare professionals is committed to delivering excellence in medical care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6866367" y="4031475"/>
            <a:ext cx="3054010" cy="1469884"/>
            <a:chOff x="3469275" y="2354441"/>
            <a:chExt cx="3054010" cy="1469884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3469285" y="2354441"/>
              <a:ext cx="3054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PATIENT</a:t>
              </a: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-</a:t>
              </a: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CENTERED </a:t>
              </a:r>
              <a:endParaRPr b="1" sz="15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APPROACH:</a:t>
              </a:r>
              <a:endParaRPr b="1" sz="15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3469275" y="3131625"/>
              <a:ext cx="3054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Our team of skilled healthcare professionals is committed to delivering excellence in medical care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145670" y="7119500"/>
            <a:ext cx="1151800" cy="477300"/>
            <a:chOff x="3473150" y="6004350"/>
            <a:chExt cx="1151800" cy="477300"/>
          </a:xfrm>
        </p:grpSpPr>
        <p:sp>
          <p:nvSpPr>
            <p:cNvPr id="113" name="Google Shape;113;p14"/>
            <p:cNvSpPr/>
            <p:nvPr/>
          </p:nvSpPr>
          <p:spPr>
            <a:xfrm>
              <a:off x="3473150" y="6004350"/>
              <a:ext cx="142200" cy="477300"/>
            </a:xfrm>
            <a:prstGeom prst="rect">
              <a:avLst/>
            </a:prstGeom>
            <a:noFill/>
            <a:ln cap="flat" cmpd="sng" w="19050">
              <a:solidFill>
                <a:srgbClr val="5DB7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3680550" y="6004350"/>
              <a:ext cx="944400" cy="477300"/>
            </a:xfrm>
            <a:prstGeom prst="rect">
              <a:avLst/>
            </a:prstGeom>
            <a:noFill/>
            <a:ln cap="flat" cmpd="sng" w="19050">
              <a:solidFill>
                <a:srgbClr val="5DB7E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3770400" y="6050550"/>
              <a:ext cx="764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YOUR</a:t>
              </a:r>
              <a:endParaRPr sz="13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LOGO</a:t>
              </a:r>
              <a:endParaRPr sz="12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3330000" y="0"/>
            <a:ext cx="3371700" cy="7772325"/>
            <a:chOff x="3330000" y="0"/>
            <a:chExt cx="3371700" cy="7772325"/>
          </a:xfrm>
        </p:grpSpPr>
        <p:grpSp>
          <p:nvGrpSpPr>
            <p:cNvPr id="117" name="Google Shape;117;p14"/>
            <p:cNvGrpSpPr/>
            <p:nvPr/>
          </p:nvGrpSpPr>
          <p:grpSpPr>
            <a:xfrm>
              <a:off x="3330000" y="0"/>
              <a:ext cx="3371600" cy="5481175"/>
              <a:chOff x="3330000" y="0"/>
              <a:chExt cx="3371600" cy="5481175"/>
            </a:xfrm>
          </p:grpSpPr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3">
                <a:alphaModFix/>
              </a:blip>
              <a:srcRect b="-7882" l="4354" r="4345" t="5117"/>
              <a:stretch/>
            </p:blipFill>
            <p:spPr>
              <a:xfrm>
                <a:off x="3330000" y="0"/>
                <a:ext cx="3371600" cy="54811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19" name="Google Shape;119;p14"/>
              <p:cNvGrpSpPr/>
              <p:nvPr/>
            </p:nvGrpSpPr>
            <p:grpSpPr>
              <a:xfrm>
                <a:off x="3473150" y="196217"/>
                <a:ext cx="1151800" cy="477300"/>
                <a:chOff x="3473150" y="6004350"/>
                <a:chExt cx="1151800" cy="477300"/>
              </a:xfrm>
            </p:grpSpPr>
            <p:sp>
              <p:nvSpPr>
                <p:cNvPr id="120" name="Google Shape;120;p14"/>
                <p:cNvSpPr/>
                <p:nvPr/>
              </p:nvSpPr>
              <p:spPr>
                <a:xfrm>
                  <a:off x="3473150" y="6004350"/>
                  <a:ext cx="142200" cy="4773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1" name="Google Shape;121;p14"/>
                <p:cNvSpPr/>
                <p:nvPr/>
              </p:nvSpPr>
              <p:spPr>
                <a:xfrm>
                  <a:off x="3680550" y="6004350"/>
                  <a:ext cx="944400" cy="477300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2" name="Google Shape;122;p14"/>
                <p:cNvSpPr txBox="1"/>
                <p:nvPr/>
              </p:nvSpPr>
              <p:spPr>
                <a:xfrm>
                  <a:off x="3770400" y="6050550"/>
                  <a:ext cx="764700" cy="3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300">
                      <a:solidFill>
                        <a:schemeClr val="lt1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YOUR</a:t>
                  </a:r>
                  <a:endParaRPr sz="1300">
                    <a:solidFill>
                      <a:schemeClr val="lt1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  <a:p>
                  <a:pPr indent="0" lvl="0" marL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200">
                      <a:solidFill>
                        <a:schemeClr val="lt1"/>
                      </a:solidFill>
                      <a:latin typeface="Spartan"/>
                      <a:ea typeface="Spartan"/>
                      <a:cs typeface="Spartan"/>
                      <a:sym typeface="Spartan"/>
                    </a:rPr>
                    <a:t>LOGO</a:t>
                  </a:r>
                  <a:endParaRPr sz="1200">
                    <a:solidFill>
                      <a:schemeClr val="lt1"/>
                    </a:solidFill>
                    <a:latin typeface="Spartan"/>
                    <a:ea typeface="Spartan"/>
                    <a:cs typeface="Spartan"/>
                    <a:sym typeface="Spartan"/>
                  </a:endParaRPr>
                </a:p>
              </p:txBody>
            </p:sp>
          </p:grpSp>
        </p:grpSp>
        <p:sp>
          <p:nvSpPr>
            <p:cNvPr id="123" name="Google Shape;123;p14"/>
            <p:cNvSpPr/>
            <p:nvPr/>
          </p:nvSpPr>
          <p:spPr>
            <a:xfrm>
              <a:off x="3330000" y="5061825"/>
              <a:ext cx="3371700" cy="2710500"/>
            </a:xfrm>
            <a:prstGeom prst="rect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227675" lIns="227675" spcFirstLastPara="1" rIns="227675" wrap="square" tIns="2276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00"/>
            </a:p>
          </p:txBody>
        </p:sp>
        <p:sp>
          <p:nvSpPr>
            <p:cNvPr id="124" name="Google Shape;124;p14"/>
            <p:cNvSpPr txBox="1"/>
            <p:nvPr/>
          </p:nvSpPr>
          <p:spPr>
            <a:xfrm>
              <a:off x="3474804" y="3938196"/>
              <a:ext cx="3186900" cy="37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Caring </a:t>
              </a:r>
              <a:endParaRPr sz="4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for Your Wellness, Every </a:t>
              </a:r>
              <a:endParaRPr sz="4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Step of </a:t>
              </a:r>
              <a:endParaRPr sz="4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3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the Way</a:t>
              </a:r>
              <a:endParaRPr sz="43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6866367" y="5711875"/>
            <a:ext cx="3054010" cy="1172246"/>
            <a:chOff x="3469275" y="2354441"/>
            <a:chExt cx="3054010" cy="1172246"/>
          </a:xfrm>
        </p:grpSpPr>
        <p:sp>
          <p:nvSpPr>
            <p:cNvPr id="126" name="Google Shape;126;p14"/>
            <p:cNvSpPr txBox="1"/>
            <p:nvPr/>
          </p:nvSpPr>
          <p:spPr>
            <a:xfrm>
              <a:off x="3469285" y="2354441"/>
              <a:ext cx="3054000" cy="2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CONVENIENT LOCATION:</a:t>
              </a:r>
              <a:endParaRPr b="1" sz="15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3469275" y="2833987"/>
              <a:ext cx="30540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rPr>
                <a:t>Located in the heart of [City], we strive to make access to quality healthcare easy and convenient.</a:t>
              </a:r>
              <a:endParaRPr sz="1000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</p:grpSp>
      <p:sp>
        <p:nvSpPr>
          <p:cNvPr id="128" name="Google Shape;128;p14"/>
          <p:cNvSpPr txBox="1"/>
          <p:nvPr/>
        </p:nvSpPr>
        <p:spPr>
          <a:xfrm>
            <a:off x="6852053" y="7428125"/>
            <a:ext cx="3054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1D1D1B"/>
                </a:solidFill>
                <a:latin typeface="Spartan"/>
                <a:ea typeface="Spartan"/>
                <a:cs typeface="Spartan"/>
                <a:sym typeface="Spartan"/>
              </a:rPr>
              <a:t>We are waiting for you!</a:t>
            </a:r>
            <a:endParaRPr>
              <a:solidFill>
                <a:srgbClr val="1D1D1B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133583" y="422073"/>
            <a:ext cx="30135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5DB7E4"/>
                </a:solidFill>
                <a:latin typeface="Archivo Black"/>
                <a:ea typeface="Archivo Black"/>
                <a:cs typeface="Archivo Black"/>
                <a:sym typeface="Archivo Black"/>
              </a:rPr>
              <a:t>Our Service:</a:t>
            </a:r>
            <a:endParaRPr sz="3600">
              <a:solidFill>
                <a:srgbClr val="5DB7E4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30" name="Google Shape;130;p14"/>
          <p:cNvGrpSpPr/>
          <p:nvPr/>
        </p:nvGrpSpPr>
        <p:grpSpPr>
          <a:xfrm>
            <a:off x="166542" y="1907993"/>
            <a:ext cx="1131075" cy="181200"/>
            <a:chOff x="3470825" y="1918950"/>
            <a:chExt cx="1131075" cy="181200"/>
          </a:xfrm>
        </p:grpSpPr>
        <p:sp>
          <p:nvSpPr>
            <p:cNvPr id="131" name="Google Shape;131;p14"/>
            <p:cNvSpPr/>
            <p:nvPr/>
          </p:nvSpPr>
          <p:spPr>
            <a:xfrm>
              <a:off x="3470825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3787450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4104075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4420700" y="1918950"/>
              <a:ext cx="181200" cy="181200"/>
            </a:xfrm>
            <a:prstGeom prst="ellipse">
              <a:avLst/>
            </a:prstGeom>
            <a:solidFill>
              <a:srgbClr val="5DB7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14"/>
          <p:cNvGrpSpPr/>
          <p:nvPr/>
        </p:nvGrpSpPr>
        <p:grpSpPr>
          <a:xfrm>
            <a:off x="111219" y="2568071"/>
            <a:ext cx="3068329" cy="946229"/>
            <a:chOff x="111219" y="2568071"/>
            <a:chExt cx="3068329" cy="946229"/>
          </a:xfrm>
        </p:grpSpPr>
        <p:grpSp>
          <p:nvGrpSpPr>
            <p:cNvPr id="136" name="Google Shape;136;p14"/>
            <p:cNvGrpSpPr/>
            <p:nvPr/>
          </p:nvGrpSpPr>
          <p:grpSpPr>
            <a:xfrm>
              <a:off x="111219" y="2568071"/>
              <a:ext cx="3068329" cy="885379"/>
              <a:chOff x="3454952" y="2748329"/>
              <a:chExt cx="3068329" cy="885379"/>
            </a:xfrm>
          </p:grpSpPr>
          <p:sp>
            <p:nvSpPr>
              <p:cNvPr id="137" name="Google Shape;137;p14"/>
              <p:cNvSpPr txBox="1"/>
              <p:nvPr/>
            </p:nvSpPr>
            <p:spPr>
              <a:xfrm>
                <a:off x="3454952" y="2748329"/>
                <a:ext cx="25854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1D1D1B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PRIMARY CARE:</a:t>
                </a:r>
                <a:endParaRPr b="1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38" name="Google Shape;138;p14"/>
              <p:cNvSpPr txBox="1"/>
              <p:nvPr/>
            </p:nvSpPr>
            <p:spPr>
              <a:xfrm>
                <a:off x="4220181" y="3210408"/>
                <a:ext cx="2303100" cy="4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1D1D1B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Annual check-ups, vaccinations, and preventive care.</a:t>
                </a:r>
                <a:endParaRPr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sp>
          <p:nvSpPr>
            <p:cNvPr id="139" name="Google Shape;139;p14"/>
            <p:cNvSpPr txBox="1"/>
            <p:nvPr/>
          </p:nvSpPr>
          <p:spPr>
            <a:xfrm>
              <a:off x="133574" y="2960200"/>
              <a:ext cx="689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600">
                  <a:solidFill>
                    <a:srgbClr val="AEDBF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01</a:t>
              </a:r>
              <a:endParaRPr sz="3600">
                <a:solidFill>
                  <a:srgbClr val="AEDBF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111226" y="4020075"/>
            <a:ext cx="3068322" cy="1154782"/>
            <a:chOff x="111226" y="2568068"/>
            <a:chExt cx="3068322" cy="1154782"/>
          </a:xfrm>
        </p:grpSpPr>
        <p:grpSp>
          <p:nvGrpSpPr>
            <p:cNvPr id="141" name="Google Shape;141;p14"/>
            <p:cNvGrpSpPr/>
            <p:nvPr/>
          </p:nvGrpSpPr>
          <p:grpSpPr>
            <a:xfrm>
              <a:off x="111226" y="2568068"/>
              <a:ext cx="3068322" cy="1154782"/>
              <a:chOff x="3454959" y="2748327"/>
              <a:chExt cx="3068322" cy="1154782"/>
            </a:xfrm>
          </p:grpSpPr>
          <p:sp>
            <p:nvSpPr>
              <p:cNvPr id="142" name="Google Shape;142;p14"/>
              <p:cNvSpPr txBox="1"/>
              <p:nvPr/>
            </p:nvSpPr>
            <p:spPr>
              <a:xfrm>
                <a:off x="3454959" y="2748327"/>
                <a:ext cx="28566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1D1D1B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SPECIALIZED SERVICES:</a:t>
                </a:r>
                <a:endParaRPr b="1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43" name="Google Shape;143;p14"/>
              <p:cNvSpPr txBox="1"/>
              <p:nvPr/>
            </p:nvSpPr>
            <p:spPr>
              <a:xfrm>
                <a:off x="4220181" y="3210408"/>
                <a:ext cx="2303100" cy="6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1D1D1B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[List specific specialties offered, e.g., cardiology, dermatology, etc.]</a:t>
                </a:r>
                <a:endParaRPr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sp>
          <p:nvSpPr>
            <p:cNvPr id="144" name="Google Shape;144;p14"/>
            <p:cNvSpPr txBox="1"/>
            <p:nvPr/>
          </p:nvSpPr>
          <p:spPr>
            <a:xfrm>
              <a:off x="133574" y="2960200"/>
              <a:ext cx="6897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600">
                  <a:solidFill>
                    <a:srgbClr val="AEDBF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02</a:t>
              </a:r>
              <a:endParaRPr sz="3600">
                <a:solidFill>
                  <a:srgbClr val="AEDBF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111226" y="5737575"/>
            <a:ext cx="3068322" cy="946225"/>
            <a:chOff x="111226" y="2568068"/>
            <a:chExt cx="3068322" cy="946225"/>
          </a:xfrm>
        </p:grpSpPr>
        <p:grpSp>
          <p:nvGrpSpPr>
            <p:cNvPr id="146" name="Google Shape;146;p14"/>
            <p:cNvGrpSpPr/>
            <p:nvPr/>
          </p:nvGrpSpPr>
          <p:grpSpPr>
            <a:xfrm>
              <a:off x="111226" y="2568068"/>
              <a:ext cx="3068322" cy="885382"/>
              <a:chOff x="3454959" y="2748327"/>
              <a:chExt cx="3068322" cy="885382"/>
            </a:xfrm>
          </p:grpSpPr>
          <p:sp>
            <p:nvSpPr>
              <p:cNvPr id="147" name="Google Shape;147;p14"/>
              <p:cNvSpPr txBox="1"/>
              <p:nvPr/>
            </p:nvSpPr>
            <p:spPr>
              <a:xfrm>
                <a:off x="3454959" y="2748327"/>
                <a:ext cx="28566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500">
                    <a:solidFill>
                      <a:srgbClr val="1D1D1B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DIAGNOSTIC SERVICES:</a:t>
                </a:r>
                <a:endParaRPr b="1" sz="15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  <p:sp>
            <p:nvSpPr>
              <p:cNvPr id="148" name="Google Shape;148;p14"/>
              <p:cNvSpPr txBox="1"/>
              <p:nvPr/>
            </p:nvSpPr>
            <p:spPr>
              <a:xfrm>
                <a:off x="4220181" y="3210408"/>
                <a:ext cx="2303100" cy="42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rgbClr val="1D1D1B"/>
                    </a:solidFill>
                    <a:latin typeface="Spartan"/>
                    <a:ea typeface="Spartan"/>
                    <a:cs typeface="Spartan"/>
                    <a:sym typeface="Spartan"/>
                  </a:rPr>
                  <a:t>State-of-the-art diagnostic imaging and laboratory services.</a:t>
                </a:r>
                <a:endParaRPr sz="1000">
                  <a:solidFill>
                    <a:srgbClr val="1D1D1B"/>
                  </a:solidFill>
                  <a:latin typeface="Spartan"/>
                  <a:ea typeface="Spartan"/>
                  <a:cs typeface="Spartan"/>
                  <a:sym typeface="Spartan"/>
                </a:endParaRPr>
              </a:p>
            </p:txBody>
          </p:sp>
        </p:grpSp>
        <p:sp>
          <p:nvSpPr>
            <p:cNvPr id="149" name="Google Shape;149;p14"/>
            <p:cNvSpPr txBox="1"/>
            <p:nvPr/>
          </p:nvSpPr>
          <p:spPr>
            <a:xfrm>
              <a:off x="133575" y="2960193"/>
              <a:ext cx="742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600">
                  <a:solidFill>
                    <a:srgbClr val="AEDBF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03</a:t>
              </a:r>
              <a:endParaRPr sz="3600">
                <a:solidFill>
                  <a:srgbClr val="AEDBF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