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</p:sldIdLst>
  <p:sldSz cy="10692000" cx="7560000"/>
  <p:notesSz cx="6858000" cy="9144000"/>
  <p:embeddedFontLst>
    <p:embeddedFont>
      <p:font typeface="EB Garamond"/>
      <p:regular r:id="rId8"/>
      <p:bold r:id="rId9"/>
      <p:italic r:id="rId10"/>
      <p:boldItalic r:id="rId11"/>
    </p:embeddedFont>
    <p:embeddedFont>
      <p:font typeface="Allison"/>
      <p:regular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368">
          <p15:clr>
            <a:srgbClr val="A4A3A4"/>
          </p15:clr>
        </p15:guide>
        <p15:guide id="2" pos="4535">
          <p15:clr>
            <a:srgbClr val="A4A3A4"/>
          </p15:clr>
        </p15:guide>
        <p15:guide id="3" pos="227">
          <p15:clr>
            <a:srgbClr val="9AA0A6"/>
          </p15:clr>
        </p15:guide>
        <p15:guide id="4" orient="horz" pos="6463">
          <p15:clr>
            <a:srgbClr val="9AA0A6"/>
          </p15:clr>
        </p15:guide>
        <p15:guide id="5" orient="horz" pos="272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368" orient="horz"/>
        <p:guide pos="4535"/>
        <p:guide pos="227"/>
        <p:guide pos="6463" orient="horz"/>
        <p:guide pos="272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font" Target="fonts/EBGaramond-boldItalic.fntdata"/><Relationship Id="rId10" Type="http://schemas.openxmlformats.org/officeDocument/2006/relationships/font" Target="fonts/EBGaramond-italic.fntdata"/><Relationship Id="rId12" Type="http://schemas.openxmlformats.org/officeDocument/2006/relationships/font" Target="fonts/Allison-regular.fntdata"/><Relationship Id="rId9" Type="http://schemas.openxmlformats.org/officeDocument/2006/relationships/font" Target="fonts/EBGaramond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font" Target="fonts/EBGaramond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00fbf1d773_0_7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00fbf1d773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24959" l="0" r="0" t="6958"/>
          <a:stretch/>
        </p:blipFill>
        <p:spPr>
          <a:xfrm>
            <a:off x="0" y="799200"/>
            <a:ext cx="7559999" cy="7711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4375" y="361350"/>
            <a:ext cx="6951251" cy="99693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627150" y="8439150"/>
            <a:ext cx="6305700" cy="15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9800">
                <a:solidFill>
                  <a:srgbClr val="281811"/>
                </a:solidFill>
                <a:latin typeface="Allison"/>
                <a:ea typeface="Allison"/>
                <a:cs typeface="Allison"/>
                <a:sym typeface="Allison"/>
              </a:rPr>
              <a:t>Louvenia Morar</a:t>
            </a:r>
            <a:endParaRPr sz="9800">
              <a:solidFill>
                <a:srgbClr val="281811"/>
              </a:solidFill>
              <a:latin typeface="Allison"/>
              <a:ea typeface="Allison"/>
              <a:cs typeface="Allison"/>
              <a:sym typeface="Alliso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oogle Shape;61;p14"/>
          <p:cNvGrpSpPr/>
          <p:nvPr/>
        </p:nvGrpSpPr>
        <p:grpSpPr>
          <a:xfrm>
            <a:off x="360000" y="0"/>
            <a:ext cx="7199999" cy="10692001"/>
            <a:chOff x="360000" y="0"/>
            <a:chExt cx="7199999" cy="10692001"/>
          </a:xfrm>
        </p:grpSpPr>
        <p:pic>
          <p:nvPicPr>
            <p:cNvPr id="62" name="Google Shape;62;p14"/>
            <p:cNvPicPr preferRelativeResize="0"/>
            <p:nvPr/>
          </p:nvPicPr>
          <p:blipFill rotWithShape="1">
            <a:blip r:embed="rId3">
              <a:alphaModFix/>
            </a:blip>
            <a:srcRect b="3334" l="0" r="16464" t="0"/>
            <a:stretch/>
          </p:blipFill>
          <p:spPr>
            <a:xfrm>
              <a:off x="4742550" y="7383350"/>
              <a:ext cx="2817449" cy="33086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" name="Google Shape;63;p14"/>
            <p:cNvPicPr preferRelativeResize="0"/>
            <p:nvPr/>
          </p:nvPicPr>
          <p:blipFill rotWithShape="1">
            <a:blip r:embed="rId4">
              <a:alphaModFix/>
            </a:blip>
            <a:srcRect b="0" l="0" r="0" t="16791"/>
            <a:stretch/>
          </p:blipFill>
          <p:spPr>
            <a:xfrm>
              <a:off x="360000" y="0"/>
              <a:ext cx="1964101" cy="25527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4" name="Google Shape;64;p14"/>
          <p:cNvSpPr txBox="1"/>
          <p:nvPr/>
        </p:nvSpPr>
        <p:spPr>
          <a:xfrm>
            <a:off x="276225" y="2466975"/>
            <a:ext cx="70104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0">
                <a:solidFill>
                  <a:srgbClr val="1D1D1B"/>
                </a:solidFill>
                <a:latin typeface="Allison"/>
                <a:ea typeface="Allison"/>
                <a:cs typeface="Allison"/>
                <a:sym typeface="Allison"/>
              </a:rPr>
              <a:t>Louvenia Morar</a:t>
            </a:r>
            <a:endParaRPr sz="11000">
              <a:solidFill>
                <a:srgbClr val="1D1D1B"/>
              </a:solidFill>
              <a:latin typeface="Allison"/>
              <a:ea typeface="Allison"/>
              <a:cs typeface="Allison"/>
              <a:sym typeface="Allison"/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1435425" y="1514475"/>
            <a:ext cx="46890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600">
                <a:solidFill>
                  <a:srgbClr val="1D1D1B"/>
                </a:solidFill>
                <a:latin typeface="EB Garamond"/>
                <a:ea typeface="EB Garamond"/>
                <a:cs typeface="EB Garamond"/>
                <a:sym typeface="EB Garamond"/>
              </a:rPr>
              <a:t>Medical School Graduation</a:t>
            </a:r>
            <a:endParaRPr sz="2600">
              <a:solidFill>
                <a:srgbClr val="1D1D1B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600">
                <a:solidFill>
                  <a:srgbClr val="1D1D1B"/>
                </a:solidFill>
                <a:latin typeface="EB Garamond"/>
                <a:ea typeface="EB Garamond"/>
                <a:cs typeface="EB Garamond"/>
                <a:sym typeface="EB Garamond"/>
              </a:rPr>
              <a:t> Announcement Card</a:t>
            </a:r>
            <a:endParaRPr sz="2600">
              <a:solidFill>
                <a:srgbClr val="1D1D1B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cxnSp>
        <p:nvCxnSpPr>
          <p:cNvPr id="66" name="Google Shape;66;p14"/>
          <p:cNvCxnSpPr/>
          <p:nvPr/>
        </p:nvCxnSpPr>
        <p:spPr>
          <a:xfrm>
            <a:off x="2722650" y="2647950"/>
            <a:ext cx="2114700" cy="0"/>
          </a:xfrm>
          <a:prstGeom prst="straightConnector1">
            <a:avLst/>
          </a:prstGeom>
          <a:noFill/>
          <a:ln cap="flat" cmpd="sng" w="28575">
            <a:solidFill>
              <a:srgbClr val="E1B68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7" name="Google Shape;67;p14"/>
          <p:cNvSpPr txBox="1"/>
          <p:nvPr/>
        </p:nvSpPr>
        <p:spPr>
          <a:xfrm>
            <a:off x="587550" y="4612275"/>
            <a:ext cx="6384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600">
                <a:solidFill>
                  <a:srgbClr val="1D1D1B"/>
                </a:solidFill>
                <a:latin typeface="EB Garamond"/>
                <a:ea typeface="EB Garamond"/>
                <a:cs typeface="EB Garamond"/>
                <a:sym typeface="EB Garamond"/>
              </a:rPr>
              <a:t>Gorczanyton University School of Medicine</a:t>
            </a:r>
            <a:endParaRPr sz="2600">
              <a:solidFill>
                <a:srgbClr val="1D1D1B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68" name="Google Shape;68;p14"/>
          <p:cNvSpPr txBox="1"/>
          <p:nvPr/>
        </p:nvSpPr>
        <p:spPr>
          <a:xfrm>
            <a:off x="276225" y="5391150"/>
            <a:ext cx="7010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6000">
                <a:solidFill>
                  <a:srgbClr val="1D1D1B"/>
                </a:solidFill>
                <a:latin typeface="Allison"/>
                <a:ea typeface="Allison"/>
                <a:cs typeface="Allison"/>
                <a:sym typeface="Allison"/>
              </a:rPr>
              <a:t>Medical Assisting Services</a:t>
            </a:r>
            <a:endParaRPr sz="6000">
              <a:solidFill>
                <a:srgbClr val="1D1D1B"/>
              </a:solidFill>
              <a:latin typeface="Allison"/>
              <a:ea typeface="Allison"/>
              <a:cs typeface="Allison"/>
              <a:sym typeface="Allison"/>
            </a:endParaRPr>
          </a:p>
        </p:txBody>
      </p:sp>
      <p:cxnSp>
        <p:nvCxnSpPr>
          <p:cNvPr id="69" name="Google Shape;69;p14"/>
          <p:cNvCxnSpPr/>
          <p:nvPr/>
        </p:nvCxnSpPr>
        <p:spPr>
          <a:xfrm>
            <a:off x="2722650" y="6657975"/>
            <a:ext cx="2114700" cy="0"/>
          </a:xfrm>
          <a:prstGeom prst="straightConnector1">
            <a:avLst/>
          </a:prstGeom>
          <a:noFill/>
          <a:ln cap="flat" cmpd="sng" w="28575">
            <a:solidFill>
              <a:srgbClr val="E1B68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0" name="Google Shape;70;p14"/>
          <p:cNvSpPr txBox="1"/>
          <p:nvPr/>
        </p:nvSpPr>
        <p:spPr>
          <a:xfrm>
            <a:off x="587550" y="7012575"/>
            <a:ext cx="63849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900">
                <a:solidFill>
                  <a:srgbClr val="1D1D1B"/>
                </a:solidFill>
                <a:latin typeface="EB Garamond"/>
                <a:ea typeface="EB Garamond"/>
                <a:cs typeface="EB Garamond"/>
                <a:sym typeface="EB Garamond"/>
              </a:rPr>
              <a:t>Join Us to Celebrate</a:t>
            </a:r>
            <a:endParaRPr sz="3900">
              <a:solidFill>
                <a:srgbClr val="1D1D1B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cxnSp>
        <p:nvCxnSpPr>
          <p:cNvPr id="71" name="Google Shape;71;p14"/>
          <p:cNvCxnSpPr/>
          <p:nvPr/>
        </p:nvCxnSpPr>
        <p:spPr>
          <a:xfrm>
            <a:off x="2722650" y="7962900"/>
            <a:ext cx="2114700" cy="0"/>
          </a:xfrm>
          <a:prstGeom prst="straightConnector1">
            <a:avLst/>
          </a:prstGeom>
          <a:noFill/>
          <a:ln cap="flat" cmpd="sng" w="28575">
            <a:solidFill>
              <a:srgbClr val="E1B68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2" name="Google Shape;72;p14"/>
          <p:cNvSpPr txBox="1"/>
          <p:nvPr/>
        </p:nvSpPr>
        <p:spPr>
          <a:xfrm>
            <a:off x="1178250" y="8389125"/>
            <a:ext cx="5203500" cy="7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rgbClr val="1D1D1B"/>
                </a:solidFill>
                <a:latin typeface="EB Garamond"/>
                <a:ea typeface="EB Garamond"/>
                <a:cs typeface="EB Garamond"/>
                <a:sym typeface="EB Garamond"/>
              </a:rPr>
              <a:t>May 25, 2025 1-4 PM</a:t>
            </a:r>
            <a:endParaRPr sz="2100">
              <a:solidFill>
                <a:srgbClr val="1D1D1B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rgbClr val="1D1D1B"/>
                </a:solidFill>
                <a:latin typeface="EB Garamond"/>
                <a:ea typeface="EB Garamond"/>
                <a:cs typeface="EB Garamond"/>
                <a:sym typeface="EB Garamond"/>
              </a:rPr>
              <a:t>2171 Chelsea Plains, Gorczanyton</a:t>
            </a:r>
            <a:endParaRPr sz="2100">
              <a:solidFill>
                <a:srgbClr val="1D1D1B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