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Ubuntu"/>
      <p:regular r:id="rId10"/>
      <p:bold r:id="rId11"/>
      <p:italic r:id="rId12"/>
      <p:boldItalic r:id="rId13"/>
    </p:embeddedFont>
    <p:embeddedFont>
      <p:font typeface="Ubuntu Medium"/>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83">
          <p15:clr>
            <a:srgbClr val="747775"/>
          </p15:clr>
        </p15:guide>
        <p15:guide id="2" pos="4479">
          <p15:clr>
            <a:srgbClr val="747775"/>
          </p15:clr>
        </p15:guide>
        <p15:guide id="3" pos="1225">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3"/>
        <p:guide pos="4479"/>
        <p:guide pos="1225"/>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Ubuntu-bold.fntdata"/><Relationship Id="rId10" Type="http://schemas.openxmlformats.org/officeDocument/2006/relationships/font" Target="fonts/Ubuntu-regular.fntdata"/><Relationship Id="rId13" Type="http://schemas.openxmlformats.org/officeDocument/2006/relationships/font" Target="fonts/Ubuntu-boldItalic.fntdata"/><Relationship Id="rId12" Type="http://schemas.openxmlformats.org/officeDocument/2006/relationships/font" Target="fonts/Ubuntu-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UbuntuMedium-bold.fntdata"/><Relationship Id="rId14" Type="http://schemas.openxmlformats.org/officeDocument/2006/relationships/font" Target="fonts/UbuntuMedium-regular.fntdata"/><Relationship Id="rId17" Type="http://schemas.openxmlformats.org/officeDocument/2006/relationships/font" Target="fonts/UbuntuMedium-boldItalic.fntdata"/><Relationship Id="rId16" Type="http://schemas.openxmlformats.org/officeDocument/2006/relationships/font" Target="fonts/Ubuntu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e1cf866f5b_0_195: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e1cf866f5b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e1cf866f5b_0_428: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e1cf866f5b_0_4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e1cf866f5b_0_54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e1cf866f5b_0_5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u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u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431150" y="396880"/>
            <a:ext cx="6678877" cy="2177335"/>
            <a:chOff x="431150" y="396880"/>
            <a:chExt cx="6678877" cy="2177335"/>
          </a:xfrm>
        </p:grpSpPr>
        <p:grpSp>
          <p:nvGrpSpPr>
            <p:cNvPr id="55" name="Google Shape;55;p13"/>
            <p:cNvGrpSpPr/>
            <p:nvPr/>
          </p:nvGrpSpPr>
          <p:grpSpPr>
            <a:xfrm>
              <a:off x="431150" y="396880"/>
              <a:ext cx="5202873" cy="1096270"/>
              <a:chOff x="431150" y="396880"/>
              <a:chExt cx="5202873" cy="1096270"/>
            </a:xfrm>
          </p:grpSpPr>
          <p:sp>
            <p:nvSpPr>
              <p:cNvPr id="56" name="Google Shape;56;p13"/>
              <p:cNvSpPr txBox="1"/>
              <p:nvPr/>
            </p:nvSpPr>
            <p:spPr>
              <a:xfrm>
                <a:off x="431150" y="396880"/>
                <a:ext cx="51933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2100">
                    <a:solidFill>
                      <a:schemeClr val="dk1"/>
                    </a:solidFill>
                    <a:latin typeface="Ubuntu Medium"/>
                    <a:ea typeface="Ubuntu Medium"/>
                    <a:cs typeface="Ubuntu Medium"/>
                    <a:sym typeface="Ubuntu Medium"/>
                  </a:rPr>
                  <a:t>DR. JOHNATHAN R. MICHAELS</a:t>
                </a:r>
                <a:endParaRPr sz="2100">
                  <a:solidFill>
                    <a:schemeClr val="dk1"/>
                  </a:solidFill>
                  <a:latin typeface="Ubuntu Medium"/>
                  <a:ea typeface="Ubuntu Medium"/>
                  <a:cs typeface="Ubuntu Medium"/>
                  <a:sym typeface="Ubuntu Medium"/>
                </a:endParaRPr>
              </a:p>
            </p:txBody>
          </p:sp>
          <p:sp>
            <p:nvSpPr>
              <p:cNvPr id="57" name="Google Shape;57;p13"/>
              <p:cNvSpPr txBox="1"/>
              <p:nvPr/>
            </p:nvSpPr>
            <p:spPr>
              <a:xfrm>
                <a:off x="440723" y="832826"/>
                <a:ext cx="51933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chemeClr val="dk1"/>
                    </a:solidFill>
                    <a:latin typeface="Ubuntu"/>
                    <a:ea typeface="Ubuntu"/>
                    <a:cs typeface="Ubuntu"/>
                    <a:sym typeface="Ubuntu"/>
                  </a:rPr>
                  <a:t>BOARD</a:t>
                </a:r>
                <a:r>
                  <a:rPr lang="uk" sz="1100">
                    <a:solidFill>
                      <a:schemeClr val="dk1"/>
                    </a:solidFill>
                    <a:latin typeface="Ubuntu"/>
                    <a:ea typeface="Ubuntu"/>
                    <a:cs typeface="Ubuntu"/>
                    <a:sym typeface="Ubuntu"/>
                  </a:rPr>
                  <a:t>-</a:t>
                </a:r>
                <a:r>
                  <a:rPr lang="uk" sz="1100">
                    <a:solidFill>
                      <a:schemeClr val="dk1"/>
                    </a:solidFill>
                    <a:latin typeface="Ubuntu"/>
                    <a:ea typeface="Ubuntu"/>
                    <a:cs typeface="Ubuntu"/>
                    <a:sym typeface="Ubuntu"/>
                  </a:rPr>
                  <a:t>CERTIFIED MEDICAL PHYSICIAN</a:t>
                </a:r>
                <a:endParaRPr sz="1100">
                  <a:solidFill>
                    <a:schemeClr val="dk1"/>
                  </a:solidFill>
                  <a:latin typeface="Ubuntu"/>
                  <a:ea typeface="Ubuntu"/>
                  <a:cs typeface="Ubuntu"/>
                  <a:sym typeface="Ubuntu"/>
                </a:endParaRPr>
              </a:p>
            </p:txBody>
          </p:sp>
          <p:grpSp>
            <p:nvGrpSpPr>
              <p:cNvPr id="58" name="Google Shape;58;p13"/>
              <p:cNvGrpSpPr/>
              <p:nvPr/>
            </p:nvGrpSpPr>
            <p:grpSpPr>
              <a:xfrm>
                <a:off x="440724" y="1163100"/>
                <a:ext cx="2622600" cy="330050"/>
                <a:chOff x="440724" y="1163100"/>
                <a:chExt cx="2622600" cy="330050"/>
              </a:xfrm>
            </p:grpSpPr>
            <p:sp>
              <p:nvSpPr>
                <p:cNvPr id="59" name="Google Shape;59;p13"/>
                <p:cNvSpPr txBox="1"/>
                <p:nvPr/>
              </p:nvSpPr>
              <p:spPr>
                <a:xfrm>
                  <a:off x="440724" y="116310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Phone:</a:t>
                  </a:r>
                  <a:r>
                    <a:rPr lang="uk" sz="900">
                      <a:solidFill>
                        <a:schemeClr val="dk1"/>
                      </a:solidFill>
                      <a:latin typeface="Ubuntu"/>
                      <a:ea typeface="Ubuntu"/>
                      <a:cs typeface="Ubuntu"/>
                      <a:sym typeface="Ubuntu"/>
                    </a:rPr>
                    <a:t> (123) 456-7890</a:t>
                  </a:r>
                  <a:endParaRPr sz="900">
                    <a:solidFill>
                      <a:schemeClr val="dk1"/>
                    </a:solidFill>
                    <a:latin typeface="Ubuntu"/>
                    <a:ea typeface="Ubuntu"/>
                    <a:cs typeface="Ubuntu"/>
                    <a:sym typeface="Ubuntu"/>
                  </a:endParaRPr>
                </a:p>
              </p:txBody>
            </p:sp>
            <p:sp>
              <p:nvSpPr>
                <p:cNvPr id="60" name="Google Shape;60;p13"/>
                <p:cNvSpPr txBox="1"/>
                <p:nvPr/>
              </p:nvSpPr>
              <p:spPr>
                <a:xfrm>
                  <a:off x="440724" y="135455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Email: </a:t>
                  </a:r>
                  <a:r>
                    <a:rPr lang="uk" sz="900">
                      <a:solidFill>
                        <a:schemeClr val="dk1"/>
                      </a:solidFill>
                      <a:latin typeface="Ubuntu"/>
                      <a:ea typeface="Ubuntu"/>
                      <a:cs typeface="Ubuntu"/>
                      <a:sym typeface="Ubuntu"/>
                    </a:rPr>
                    <a:t>dr.johnmichaels@example.com</a:t>
                  </a:r>
                  <a:endParaRPr sz="900">
                    <a:solidFill>
                      <a:schemeClr val="dk1"/>
                    </a:solidFill>
                    <a:latin typeface="Ubuntu"/>
                    <a:ea typeface="Ubuntu"/>
                    <a:cs typeface="Ubuntu"/>
                    <a:sym typeface="Ubuntu"/>
                  </a:endParaRPr>
                </a:p>
              </p:txBody>
            </p:sp>
          </p:grpSp>
        </p:grpSp>
        <p:sp>
          <p:nvSpPr>
            <p:cNvPr id="61" name="Google Shape;61;p13"/>
            <p:cNvSpPr txBox="1"/>
            <p:nvPr/>
          </p:nvSpPr>
          <p:spPr>
            <a:xfrm>
              <a:off x="440727" y="1853915"/>
              <a:ext cx="6669300" cy="720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900">
                  <a:solidFill>
                    <a:schemeClr val="dk1"/>
                  </a:solidFill>
                  <a:latin typeface="Ubuntu"/>
                  <a:ea typeface="Ubuntu"/>
                  <a:cs typeface="Ubuntu"/>
                  <a:sym typeface="Ubuntu"/>
                </a:rPr>
                <a:t>Dedicated and compassionate board-certified medical physician with over 15 years of experience in diagnosing, treating, and managing a wide range of medical conditions. Demonstrated proficiency in patient care, medical research, and clinical operations. Committed to delivering high-quality healthcare and improving patient outcomes through evidence-based practices. Adept at working in fast-paced environments and collaborating with multidisciplinary teams.</a:t>
              </a:r>
              <a:endParaRPr sz="900">
                <a:solidFill>
                  <a:schemeClr val="dk1"/>
                </a:solidFill>
                <a:latin typeface="Ubuntu"/>
                <a:ea typeface="Ubuntu"/>
                <a:cs typeface="Ubuntu"/>
                <a:sym typeface="Ubuntu"/>
              </a:endParaRPr>
            </a:p>
          </p:txBody>
        </p:sp>
      </p:grpSp>
      <p:grpSp>
        <p:nvGrpSpPr>
          <p:cNvPr id="62" name="Google Shape;62;p13"/>
          <p:cNvGrpSpPr/>
          <p:nvPr/>
        </p:nvGrpSpPr>
        <p:grpSpPr>
          <a:xfrm>
            <a:off x="440724" y="2939915"/>
            <a:ext cx="6758151" cy="1378295"/>
            <a:chOff x="440724" y="2939915"/>
            <a:chExt cx="6758151" cy="1378295"/>
          </a:xfrm>
        </p:grpSpPr>
        <p:grpSp>
          <p:nvGrpSpPr>
            <p:cNvPr id="63" name="Google Shape;63;p13"/>
            <p:cNvGrpSpPr/>
            <p:nvPr/>
          </p:nvGrpSpPr>
          <p:grpSpPr>
            <a:xfrm>
              <a:off x="440724" y="2939915"/>
              <a:ext cx="6671876" cy="233485"/>
              <a:chOff x="440724" y="2939915"/>
              <a:chExt cx="6671876" cy="233485"/>
            </a:xfrm>
          </p:grpSpPr>
          <p:sp>
            <p:nvSpPr>
              <p:cNvPr id="64" name="Google Shape;64;p13"/>
              <p:cNvSpPr txBox="1"/>
              <p:nvPr/>
            </p:nvSpPr>
            <p:spPr>
              <a:xfrm>
                <a:off x="440724" y="2939915"/>
                <a:ext cx="2622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Ubuntu"/>
                    <a:ea typeface="Ubuntu"/>
                    <a:cs typeface="Ubuntu"/>
                    <a:sym typeface="Ubuntu"/>
                  </a:rPr>
                  <a:t>EDUCATION</a:t>
                </a:r>
                <a:endParaRPr sz="1100">
                  <a:solidFill>
                    <a:schemeClr val="dk1"/>
                  </a:solidFill>
                  <a:latin typeface="Ubuntu"/>
                  <a:ea typeface="Ubuntu"/>
                  <a:cs typeface="Ubuntu"/>
                  <a:sym typeface="Ubuntu"/>
                </a:endParaRPr>
              </a:p>
            </p:txBody>
          </p:sp>
          <p:cxnSp>
            <p:nvCxnSpPr>
              <p:cNvPr id="65" name="Google Shape;65;p13"/>
              <p:cNvCxnSpPr/>
              <p:nvPr/>
            </p:nvCxnSpPr>
            <p:spPr>
              <a:xfrm>
                <a:off x="454700" y="3173400"/>
                <a:ext cx="6657900" cy="0"/>
              </a:xfrm>
              <a:prstGeom prst="straightConnector1">
                <a:avLst/>
              </a:prstGeom>
              <a:noFill/>
              <a:ln cap="flat" cmpd="sng" w="9525">
                <a:solidFill>
                  <a:srgbClr val="CECDCD"/>
                </a:solidFill>
                <a:prstDash val="solid"/>
                <a:round/>
                <a:headEnd len="med" w="med" type="none"/>
                <a:tailEnd len="med" w="med" type="none"/>
              </a:ln>
            </p:spPr>
          </p:cxnSp>
        </p:grpSp>
        <p:grpSp>
          <p:nvGrpSpPr>
            <p:cNvPr id="66" name="Google Shape;66;p13"/>
            <p:cNvGrpSpPr/>
            <p:nvPr/>
          </p:nvGrpSpPr>
          <p:grpSpPr>
            <a:xfrm>
              <a:off x="445511" y="3370700"/>
              <a:ext cx="6753364" cy="339636"/>
              <a:chOff x="445511" y="3370700"/>
              <a:chExt cx="6753364" cy="339636"/>
            </a:xfrm>
          </p:grpSpPr>
          <p:grpSp>
            <p:nvGrpSpPr>
              <p:cNvPr id="67" name="Google Shape;67;p13"/>
              <p:cNvGrpSpPr/>
              <p:nvPr/>
            </p:nvGrpSpPr>
            <p:grpSpPr>
              <a:xfrm>
                <a:off x="445511" y="3370700"/>
                <a:ext cx="3278335" cy="339636"/>
                <a:chOff x="445511" y="3370700"/>
                <a:chExt cx="3278335" cy="339636"/>
              </a:xfrm>
            </p:grpSpPr>
            <p:sp>
              <p:nvSpPr>
                <p:cNvPr id="68" name="Google Shape;68;p13"/>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Graduated: 2009</a:t>
                  </a:r>
                  <a:endParaRPr b="1" sz="900">
                    <a:solidFill>
                      <a:schemeClr val="dk1"/>
                    </a:solidFill>
                    <a:latin typeface="Ubuntu"/>
                    <a:ea typeface="Ubuntu"/>
                    <a:cs typeface="Ubuntu"/>
                    <a:sym typeface="Ubuntu"/>
                  </a:endParaRPr>
                </a:p>
              </p:txBody>
            </p:sp>
            <p:grpSp>
              <p:nvGrpSpPr>
                <p:cNvPr id="69" name="Google Shape;69;p13"/>
                <p:cNvGrpSpPr/>
                <p:nvPr/>
              </p:nvGrpSpPr>
              <p:grpSpPr>
                <a:xfrm>
                  <a:off x="1938846" y="3370700"/>
                  <a:ext cx="1785000" cy="339636"/>
                  <a:chOff x="1938846" y="3370700"/>
                  <a:chExt cx="1785000" cy="339636"/>
                </a:xfrm>
              </p:grpSpPr>
              <p:sp>
                <p:nvSpPr>
                  <p:cNvPr id="70" name="Google Shape;70;p13"/>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Doctor of Medicine (MD)</a:t>
                    </a:r>
                    <a:endParaRPr sz="900">
                      <a:solidFill>
                        <a:schemeClr val="dk1"/>
                      </a:solidFill>
                      <a:latin typeface="Ubuntu"/>
                      <a:ea typeface="Ubuntu"/>
                      <a:cs typeface="Ubuntu"/>
                      <a:sym typeface="Ubuntu"/>
                    </a:endParaRPr>
                  </a:p>
                </p:txBody>
              </p:sp>
              <p:sp>
                <p:nvSpPr>
                  <p:cNvPr id="71" name="Google Shape;71;p13"/>
                  <p:cNvSpPr txBox="1"/>
                  <p:nvPr/>
                </p:nvSpPr>
                <p:spPr>
                  <a:xfrm>
                    <a:off x="1938846" y="3571736"/>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Harvard Medical School, Boston</a:t>
                    </a:r>
                    <a:endParaRPr sz="900">
                      <a:solidFill>
                        <a:schemeClr val="dk1"/>
                      </a:solidFill>
                      <a:latin typeface="Ubuntu"/>
                      <a:ea typeface="Ubuntu"/>
                      <a:cs typeface="Ubuntu"/>
                      <a:sym typeface="Ubuntu"/>
                    </a:endParaRPr>
                  </a:p>
                </p:txBody>
              </p:sp>
            </p:grpSp>
          </p:grpSp>
          <p:grpSp>
            <p:nvGrpSpPr>
              <p:cNvPr id="72" name="Google Shape;72;p13"/>
              <p:cNvGrpSpPr/>
              <p:nvPr/>
            </p:nvGrpSpPr>
            <p:grpSpPr>
              <a:xfrm>
                <a:off x="3867674" y="3370700"/>
                <a:ext cx="3331201" cy="339625"/>
                <a:chOff x="3867674" y="3370700"/>
                <a:chExt cx="3331201" cy="339625"/>
              </a:xfrm>
            </p:grpSpPr>
            <p:grpSp>
              <p:nvGrpSpPr>
                <p:cNvPr id="73" name="Google Shape;73;p13"/>
                <p:cNvGrpSpPr/>
                <p:nvPr/>
              </p:nvGrpSpPr>
              <p:grpSpPr>
                <a:xfrm>
                  <a:off x="3867674" y="3370700"/>
                  <a:ext cx="3283045" cy="138600"/>
                  <a:chOff x="3867833" y="3370700"/>
                  <a:chExt cx="3202971" cy="138600"/>
                </a:xfrm>
              </p:grpSpPr>
              <p:sp>
                <p:nvSpPr>
                  <p:cNvPr id="74" name="Google Shape;74;p13"/>
                  <p:cNvSpPr txBox="1"/>
                  <p:nvPr/>
                </p:nvSpPr>
                <p:spPr>
                  <a:xfrm>
                    <a:off x="3867833" y="3370700"/>
                    <a:ext cx="11529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Licensure</a:t>
                    </a:r>
                    <a:endParaRPr b="1" sz="900">
                      <a:solidFill>
                        <a:schemeClr val="dk1"/>
                      </a:solidFill>
                      <a:latin typeface="Ubuntu"/>
                      <a:ea typeface="Ubuntu"/>
                      <a:cs typeface="Ubuntu"/>
                      <a:sym typeface="Ubuntu"/>
                    </a:endParaRPr>
                  </a:p>
                </p:txBody>
              </p:sp>
              <p:sp>
                <p:nvSpPr>
                  <p:cNvPr id="75" name="Google Shape;75;p13"/>
                  <p:cNvSpPr txBox="1"/>
                  <p:nvPr/>
                </p:nvSpPr>
                <p:spPr>
                  <a:xfrm>
                    <a:off x="5141803" y="3370700"/>
                    <a:ext cx="1929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Board-Certified in Internal Medicine</a:t>
                    </a:r>
                    <a:endParaRPr sz="900">
                      <a:solidFill>
                        <a:schemeClr val="dk1"/>
                      </a:solidFill>
                      <a:latin typeface="Ubuntu"/>
                      <a:ea typeface="Ubuntu"/>
                      <a:cs typeface="Ubuntu"/>
                      <a:sym typeface="Ubuntu"/>
                    </a:endParaRPr>
                  </a:p>
                </p:txBody>
              </p:sp>
            </p:grpSp>
            <p:sp>
              <p:nvSpPr>
                <p:cNvPr id="76" name="Google Shape;76;p13"/>
                <p:cNvSpPr txBox="1"/>
                <p:nvPr/>
              </p:nvSpPr>
              <p:spPr>
                <a:xfrm>
                  <a:off x="5179275" y="3571725"/>
                  <a:ext cx="2019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State Medical License, Massachusetts</a:t>
                  </a:r>
                  <a:endParaRPr sz="900">
                    <a:solidFill>
                      <a:schemeClr val="dk1"/>
                    </a:solidFill>
                    <a:latin typeface="Ubuntu"/>
                    <a:ea typeface="Ubuntu"/>
                    <a:cs typeface="Ubuntu"/>
                    <a:sym typeface="Ubuntu"/>
                  </a:endParaRPr>
                </a:p>
              </p:txBody>
            </p:sp>
          </p:grpSp>
        </p:grpSp>
        <p:grpSp>
          <p:nvGrpSpPr>
            <p:cNvPr id="77" name="Google Shape;77;p13"/>
            <p:cNvGrpSpPr/>
            <p:nvPr/>
          </p:nvGrpSpPr>
          <p:grpSpPr>
            <a:xfrm>
              <a:off x="445511" y="3978573"/>
              <a:ext cx="6753364" cy="339636"/>
              <a:chOff x="445511" y="3978573"/>
              <a:chExt cx="6753364" cy="339636"/>
            </a:xfrm>
          </p:grpSpPr>
          <p:grpSp>
            <p:nvGrpSpPr>
              <p:cNvPr id="78" name="Google Shape;78;p13"/>
              <p:cNvGrpSpPr/>
              <p:nvPr/>
            </p:nvGrpSpPr>
            <p:grpSpPr>
              <a:xfrm>
                <a:off x="445511" y="3978573"/>
                <a:ext cx="3278335" cy="339636"/>
                <a:chOff x="445511" y="3370700"/>
                <a:chExt cx="3278335" cy="339636"/>
              </a:xfrm>
            </p:grpSpPr>
            <p:sp>
              <p:nvSpPr>
                <p:cNvPr id="79" name="Google Shape;79;p13"/>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Graduated: 2005</a:t>
                  </a:r>
                  <a:endParaRPr b="1" sz="900">
                    <a:solidFill>
                      <a:schemeClr val="dk1"/>
                    </a:solidFill>
                    <a:latin typeface="Ubuntu"/>
                    <a:ea typeface="Ubuntu"/>
                    <a:cs typeface="Ubuntu"/>
                    <a:sym typeface="Ubuntu"/>
                  </a:endParaRPr>
                </a:p>
              </p:txBody>
            </p:sp>
            <p:grpSp>
              <p:nvGrpSpPr>
                <p:cNvPr id="80" name="Google Shape;80;p13"/>
                <p:cNvGrpSpPr/>
                <p:nvPr/>
              </p:nvGrpSpPr>
              <p:grpSpPr>
                <a:xfrm>
                  <a:off x="1938846" y="3370700"/>
                  <a:ext cx="1785000" cy="339636"/>
                  <a:chOff x="1938846" y="3370700"/>
                  <a:chExt cx="1785000" cy="339636"/>
                </a:xfrm>
              </p:grpSpPr>
              <p:sp>
                <p:nvSpPr>
                  <p:cNvPr id="81" name="Google Shape;81;p13"/>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Bachelor of Science in Biology</a:t>
                    </a:r>
                    <a:endParaRPr sz="900">
                      <a:solidFill>
                        <a:schemeClr val="dk1"/>
                      </a:solidFill>
                      <a:latin typeface="Ubuntu"/>
                      <a:ea typeface="Ubuntu"/>
                      <a:cs typeface="Ubuntu"/>
                      <a:sym typeface="Ubuntu"/>
                    </a:endParaRPr>
                  </a:p>
                </p:txBody>
              </p:sp>
              <p:sp>
                <p:nvSpPr>
                  <p:cNvPr id="82" name="Google Shape;82;p13"/>
                  <p:cNvSpPr txBox="1"/>
                  <p:nvPr/>
                </p:nvSpPr>
                <p:spPr>
                  <a:xfrm>
                    <a:off x="1938846" y="3571736"/>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Stanford University, Stanford</a:t>
                    </a:r>
                    <a:endParaRPr sz="900">
                      <a:solidFill>
                        <a:schemeClr val="dk1"/>
                      </a:solidFill>
                      <a:latin typeface="Ubuntu"/>
                      <a:ea typeface="Ubuntu"/>
                      <a:cs typeface="Ubuntu"/>
                      <a:sym typeface="Ubuntu"/>
                    </a:endParaRPr>
                  </a:p>
                </p:txBody>
              </p:sp>
            </p:grpSp>
          </p:grpSp>
          <p:grpSp>
            <p:nvGrpSpPr>
              <p:cNvPr id="83" name="Google Shape;83;p13"/>
              <p:cNvGrpSpPr/>
              <p:nvPr/>
            </p:nvGrpSpPr>
            <p:grpSpPr>
              <a:xfrm>
                <a:off x="3867674" y="3978573"/>
                <a:ext cx="3331201" cy="339625"/>
                <a:chOff x="3867674" y="3370700"/>
                <a:chExt cx="3331201" cy="339625"/>
              </a:xfrm>
            </p:grpSpPr>
            <p:grpSp>
              <p:nvGrpSpPr>
                <p:cNvPr id="84" name="Google Shape;84;p13"/>
                <p:cNvGrpSpPr/>
                <p:nvPr/>
              </p:nvGrpSpPr>
              <p:grpSpPr>
                <a:xfrm>
                  <a:off x="3867674" y="3370700"/>
                  <a:ext cx="3283045" cy="138600"/>
                  <a:chOff x="3867833" y="3370700"/>
                  <a:chExt cx="3202971" cy="138600"/>
                </a:xfrm>
              </p:grpSpPr>
              <p:sp>
                <p:nvSpPr>
                  <p:cNvPr id="85" name="Google Shape;85;p13"/>
                  <p:cNvSpPr txBox="1"/>
                  <p:nvPr/>
                </p:nvSpPr>
                <p:spPr>
                  <a:xfrm>
                    <a:off x="3867833" y="3370700"/>
                    <a:ext cx="11529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Certifications</a:t>
                    </a:r>
                    <a:endParaRPr b="1" sz="900">
                      <a:solidFill>
                        <a:schemeClr val="dk1"/>
                      </a:solidFill>
                      <a:latin typeface="Ubuntu"/>
                      <a:ea typeface="Ubuntu"/>
                      <a:cs typeface="Ubuntu"/>
                      <a:sym typeface="Ubuntu"/>
                    </a:endParaRPr>
                  </a:p>
                </p:txBody>
              </p:sp>
              <p:sp>
                <p:nvSpPr>
                  <p:cNvPr id="86" name="Google Shape;86;p13"/>
                  <p:cNvSpPr txBox="1"/>
                  <p:nvPr/>
                </p:nvSpPr>
                <p:spPr>
                  <a:xfrm>
                    <a:off x="5141803" y="3370700"/>
                    <a:ext cx="1929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Basic Life Support (BLS)</a:t>
                    </a:r>
                    <a:endParaRPr sz="900">
                      <a:solidFill>
                        <a:schemeClr val="dk1"/>
                      </a:solidFill>
                      <a:latin typeface="Ubuntu"/>
                      <a:ea typeface="Ubuntu"/>
                      <a:cs typeface="Ubuntu"/>
                      <a:sym typeface="Ubuntu"/>
                    </a:endParaRPr>
                  </a:p>
                </p:txBody>
              </p:sp>
            </p:grpSp>
            <p:sp>
              <p:nvSpPr>
                <p:cNvPr id="87" name="Google Shape;87;p13"/>
                <p:cNvSpPr txBox="1"/>
                <p:nvPr/>
              </p:nvSpPr>
              <p:spPr>
                <a:xfrm>
                  <a:off x="5179275" y="3571725"/>
                  <a:ext cx="2019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Certification in Palliative Care</a:t>
                  </a:r>
                  <a:endParaRPr sz="900">
                    <a:solidFill>
                      <a:schemeClr val="dk1"/>
                    </a:solidFill>
                    <a:latin typeface="Ubuntu"/>
                    <a:ea typeface="Ubuntu"/>
                    <a:cs typeface="Ubuntu"/>
                    <a:sym typeface="Ubuntu"/>
                  </a:endParaRPr>
                </a:p>
              </p:txBody>
            </p:sp>
          </p:grpSp>
        </p:grpSp>
      </p:grpSp>
      <p:grpSp>
        <p:nvGrpSpPr>
          <p:cNvPr id="88" name="Google Shape;88;p13"/>
          <p:cNvGrpSpPr/>
          <p:nvPr/>
        </p:nvGrpSpPr>
        <p:grpSpPr>
          <a:xfrm>
            <a:off x="440724" y="4648678"/>
            <a:ext cx="6671876" cy="3814432"/>
            <a:chOff x="440724" y="4648678"/>
            <a:chExt cx="6671876" cy="3814432"/>
          </a:xfrm>
        </p:grpSpPr>
        <p:grpSp>
          <p:nvGrpSpPr>
            <p:cNvPr id="89" name="Google Shape;89;p13"/>
            <p:cNvGrpSpPr/>
            <p:nvPr/>
          </p:nvGrpSpPr>
          <p:grpSpPr>
            <a:xfrm>
              <a:off x="440724" y="4648678"/>
              <a:ext cx="6671876" cy="233485"/>
              <a:chOff x="440724" y="2939915"/>
              <a:chExt cx="6671876" cy="233485"/>
            </a:xfrm>
          </p:grpSpPr>
          <p:sp>
            <p:nvSpPr>
              <p:cNvPr id="90" name="Google Shape;90;p13"/>
              <p:cNvSpPr txBox="1"/>
              <p:nvPr/>
            </p:nvSpPr>
            <p:spPr>
              <a:xfrm>
                <a:off x="440724" y="2939915"/>
                <a:ext cx="2622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Ubuntu"/>
                    <a:ea typeface="Ubuntu"/>
                    <a:cs typeface="Ubuntu"/>
                    <a:sym typeface="Ubuntu"/>
                  </a:rPr>
                  <a:t>EXPERIENCE</a:t>
                </a:r>
                <a:endParaRPr sz="1100">
                  <a:solidFill>
                    <a:schemeClr val="dk1"/>
                  </a:solidFill>
                  <a:latin typeface="Ubuntu"/>
                  <a:ea typeface="Ubuntu"/>
                  <a:cs typeface="Ubuntu"/>
                  <a:sym typeface="Ubuntu"/>
                </a:endParaRPr>
              </a:p>
            </p:txBody>
          </p:sp>
          <p:cxnSp>
            <p:nvCxnSpPr>
              <p:cNvPr id="91" name="Google Shape;91;p13"/>
              <p:cNvCxnSpPr/>
              <p:nvPr/>
            </p:nvCxnSpPr>
            <p:spPr>
              <a:xfrm>
                <a:off x="454700" y="3173400"/>
                <a:ext cx="6657900" cy="0"/>
              </a:xfrm>
              <a:prstGeom prst="straightConnector1">
                <a:avLst/>
              </a:prstGeom>
              <a:noFill/>
              <a:ln cap="flat" cmpd="sng" w="9525">
                <a:solidFill>
                  <a:srgbClr val="CECDCD"/>
                </a:solidFill>
                <a:prstDash val="solid"/>
                <a:round/>
                <a:headEnd len="med" w="med" type="none"/>
                <a:tailEnd len="med" w="med" type="none"/>
              </a:ln>
            </p:spPr>
          </p:cxnSp>
        </p:grpSp>
        <p:grpSp>
          <p:nvGrpSpPr>
            <p:cNvPr id="92" name="Google Shape;92;p13"/>
            <p:cNvGrpSpPr/>
            <p:nvPr/>
          </p:nvGrpSpPr>
          <p:grpSpPr>
            <a:xfrm>
              <a:off x="445511" y="5079448"/>
              <a:ext cx="6654351" cy="1557551"/>
              <a:chOff x="445511" y="5079448"/>
              <a:chExt cx="6654351" cy="1557551"/>
            </a:xfrm>
          </p:grpSpPr>
          <p:grpSp>
            <p:nvGrpSpPr>
              <p:cNvPr id="93" name="Google Shape;93;p13"/>
              <p:cNvGrpSpPr/>
              <p:nvPr/>
            </p:nvGrpSpPr>
            <p:grpSpPr>
              <a:xfrm>
                <a:off x="445511" y="5079448"/>
                <a:ext cx="4690442" cy="339627"/>
                <a:chOff x="445511" y="3370700"/>
                <a:chExt cx="4690442" cy="339627"/>
              </a:xfrm>
            </p:grpSpPr>
            <p:sp>
              <p:nvSpPr>
                <p:cNvPr id="94" name="Google Shape;94;p13"/>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June 2014 – Present</a:t>
                  </a:r>
                  <a:endParaRPr b="1" sz="900">
                    <a:solidFill>
                      <a:schemeClr val="dk1"/>
                    </a:solidFill>
                    <a:latin typeface="Ubuntu"/>
                    <a:ea typeface="Ubuntu"/>
                    <a:cs typeface="Ubuntu"/>
                    <a:sym typeface="Ubuntu"/>
                  </a:endParaRPr>
                </a:p>
              </p:txBody>
            </p:sp>
            <p:grpSp>
              <p:nvGrpSpPr>
                <p:cNvPr id="95" name="Google Shape;95;p13"/>
                <p:cNvGrpSpPr/>
                <p:nvPr/>
              </p:nvGrpSpPr>
              <p:grpSpPr>
                <a:xfrm>
                  <a:off x="1938846" y="3370700"/>
                  <a:ext cx="3197107" cy="339627"/>
                  <a:chOff x="1938846" y="3370700"/>
                  <a:chExt cx="3197107" cy="339627"/>
                </a:xfrm>
              </p:grpSpPr>
              <p:sp>
                <p:nvSpPr>
                  <p:cNvPr id="96" name="Google Shape;96;p13"/>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Attending Physician</a:t>
                    </a:r>
                    <a:endParaRPr b="1" sz="900">
                      <a:solidFill>
                        <a:schemeClr val="dk1"/>
                      </a:solidFill>
                      <a:latin typeface="Ubuntu"/>
                      <a:ea typeface="Ubuntu"/>
                      <a:cs typeface="Ubuntu"/>
                      <a:sym typeface="Ubuntu"/>
                    </a:endParaRPr>
                  </a:p>
                </p:txBody>
              </p:sp>
              <p:sp>
                <p:nvSpPr>
                  <p:cNvPr id="97" name="Google Shape;97;p13"/>
                  <p:cNvSpPr txBox="1"/>
                  <p:nvPr/>
                </p:nvSpPr>
                <p:spPr>
                  <a:xfrm>
                    <a:off x="1938853" y="3571727"/>
                    <a:ext cx="3197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Massachusetts General Hospital, Boston, MA</a:t>
                    </a:r>
                    <a:endParaRPr sz="900">
                      <a:solidFill>
                        <a:schemeClr val="dk1"/>
                      </a:solidFill>
                      <a:latin typeface="Ubuntu"/>
                      <a:ea typeface="Ubuntu"/>
                      <a:cs typeface="Ubuntu"/>
                      <a:sym typeface="Ubuntu"/>
                    </a:endParaRPr>
                  </a:p>
                </p:txBody>
              </p:sp>
            </p:grpSp>
          </p:grpSp>
          <p:grpSp>
            <p:nvGrpSpPr>
              <p:cNvPr id="98" name="Google Shape;98;p13"/>
              <p:cNvGrpSpPr/>
              <p:nvPr/>
            </p:nvGrpSpPr>
            <p:grpSpPr>
              <a:xfrm>
                <a:off x="1961325" y="5686570"/>
                <a:ext cx="5138537" cy="138600"/>
                <a:chOff x="1961325" y="5686570"/>
                <a:chExt cx="5138537" cy="138600"/>
              </a:xfrm>
            </p:grpSpPr>
            <p:sp>
              <p:nvSpPr>
                <p:cNvPr id="99" name="Google Shape;99;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Lead a team of healthcare professionals to provide comprehensive patient care.</a:t>
                  </a:r>
                  <a:endParaRPr sz="900">
                    <a:solidFill>
                      <a:schemeClr val="dk1"/>
                    </a:solidFill>
                    <a:latin typeface="Ubuntu"/>
                    <a:ea typeface="Ubuntu"/>
                    <a:cs typeface="Ubuntu"/>
                    <a:sym typeface="Ubuntu"/>
                  </a:endParaRPr>
                </a:p>
              </p:txBody>
            </p:sp>
            <p:sp>
              <p:nvSpPr>
                <p:cNvPr id="100" name="Google Shape;100;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101" name="Google Shape;101;p13"/>
              <p:cNvGrpSpPr/>
              <p:nvPr/>
            </p:nvGrpSpPr>
            <p:grpSpPr>
              <a:xfrm>
                <a:off x="1961325" y="5889527"/>
                <a:ext cx="5138537" cy="138600"/>
                <a:chOff x="1961325" y="5686570"/>
                <a:chExt cx="5138537" cy="138600"/>
              </a:xfrm>
            </p:grpSpPr>
            <p:sp>
              <p:nvSpPr>
                <p:cNvPr id="102" name="Google Shape;102;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Conduct thorough medical examinations, diagnose illnesses, and develop treatment plans.</a:t>
                  </a:r>
                  <a:endParaRPr sz="900">
                    <a:solidFill>
                      <a:schemeClr val="dk1"/>
                    </a:solidFill>
                    <a:latin typeface="Ubuntu"/>
                    <a:ea typeface="Ubuntu"/>
                    <a:cs typeface="Ubuntu"/>
                    <a:sym typeface="Ubuntu"/>
                  </a:endParaRPr>
                </a:p>
              </p:txBody>
            </p:sp>
            <p:sp>
              <p:nvSpPr>
                <p:cNvPr id="103" name="Google Shape;103;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104" name="Google Shape;104;p13"/>
              <p:cNvGrpSpPr/>
              <p:nvPr/>
            </p:nvGrpSpPr>
            <p:grpSpPr>
              <a:xfrm>
                <a:off x="1961325" y="6092484"/>
                <a:ext cx="5138537" cy="138600"/>
                <a:chOff x="1961325" y="5686570"/>
                <a:chExt cx="5138537" cy="138600"/>
              </a:xfrm>
            </p:grpSpPr>
            <p:sp>
              <p:nvSpPr>
                <p:cNvPr id="105" name="Google Shape;105;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Perform medical procedures and minor surgeries as needed.</a:t>
                  </a:r>
                  <a:endParaRPr sz="900">
                    <a:solidFill>
                      <a:schemeClr val="dk1"/>
                    </a:solidFill>
                    <a:latin typeface="Ubuntu"/>
                    <a:ea typeface="Ubuntu"/>
                    <a:cs typeface="Ubuntu"/>
                    <a:sym typeface="Ubuntu"/>
                  </a:endParaRPr>
                </a:p>
              </p:txBody>
            </p:sp>
            <p:sp>
              <p:nvSpPr>
                <p:cNvPr id="106" name="Google Shape;106;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07" name="Google Shape;107;p13"/>
              <p:cNvGrpSpPr/>
              <p:nvPr/>
            </p:nvGrpSpPr>
            <p:grpSpPr>
              <a:xfrm>
                <a:off x="1961325" y="6295441"/>
                <a:ext cx="5138537" cy="138600"/>
                <a:chOff x="1961325" y="5686570"/>
                <a:chExt cx="5138537" cy="138600"/>
              </a:xfrm>
            </p:grpSpPr>
            <p:sp>
              <p:nvSpPr>
                <p:cNvPr id="108" name="Google Shape;108;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Mentor medical students and residents, fostering a learning environment.</a:t>
                  </a:r>
                  <a:endParaRPr sz="900">
                    <a:solidFill>
                      <a:schemeClr val="dk1"/>
                    </a:solidFill>
                    <a:latin typeface="Ubuntu"/>
                    <a:ea typeface="Ubuntu"/>
                    <a:cs typeface="Ubuntu"/>
                    <a:sym typeface="Ubuntu"/>
                  </a:endParaRPr>
                </a:p>
              </p:txBody>
            </p:sp>
            <p:sp>
              <p:nvSpPr>
                <p:cNvPr id="109" name="Google Shape;109;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10" name="Google Shape;110;p13"/>
              <p:cNvGrpSpPr/>
              <p:nvPr/>
            </p:nvGrpSpPr>
            <p:grpSpPr>
              <a:xfrm>
                <a:off x="1961325" y="6498399"/>
                <a:ext cx="5138537" cy="138600"/>
                <a:chOff x="1961325" y="5686570"/>
                <a:chExt cx="5138537" cy="138600"/>
              </a:xfrm>
            </p:grpSpPr>
            <p:sp>
              <p:nvSpPr>
                <p:cNvPr id="111" name="Google Shape;111;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Collaborate with specialists to ensure coordinated patient care.</a:t>
                  </a:r>
                  <a:endParaRPr sz="900">
                    <a:solidFill>
                      <a:schemeClr val="dk1"/>
                    </a:solidFill>
                    <a:latin typeface="Ubuntu"/>
                    <a:ea typeface="Ubuntu"/>
                    <a:cs typeface="Ubuntu"/>
                    <a:sym typeface="Ubuntu"/>
                  </a:endParaRPr>
                </a:p>
              </p:txBody>
            </p:sp>
            <p:sp>
              <p:nvSpPr>
                <p:cNvPr id="112" name="Google Shape;112;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13" name="Google Shape;113;p13"/>
            <p:cNvGrpSpPr/>
            <p:nvPr/>
          </p:nvGrpSpPr>
          <p:grpSpPr>
            <a:xfrm>
              <a:off x="445511" y="6905559"/>
              <a:ext cx="6654351" cy="1557551"/>
              <a:chOff x="445511" y="5079448"/>
              <a:chExt cx="6654351" cy="1557551"/>
            </a:xfrm>
          </p:grpSpPr>
          <p:grpSp>
            <p:nvGrpSpPr>
              <p:cNvPr id="114" name="Google Shape;114;p13"/>
              <p:cNvGrpSpPr/>
              <p:nvPr/>
            </p:nvGrpSpPr>
            <p:grpSpPr>
              <a:xfrm>
                <a:off x="445511" y="5079448"/>
                <a:ext cx="4690442" cy="339627"/>
                <a:chOff x="445511" y="3370700"/>
                <a:chExt cx="4690442" cy="339627"/>
              </a:xfrm>
            </p:grpSpPr>
            <p:sp>
              <p:nvSpPr>
                <p:cNvPr id="115" name="Google Shape;115;p13"/>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June 2009 – June 2014</a:t>
                  </a:r>
                  <a:endParaRPr b="1" sz="900">
                    <a:solidFill>
                      <a:schemeClr val="dk1"/>
                    </a:solidFill>
                    <a:latin typeface="Ubuntu"/>
                    <a:ea typeface="Ubuntu"/>
                    <a:cs typeface="Ubuntu"/>
                    <a:sym typeface="Ubuntu"/>
                  </a:endParaRPr>
                </a:p>
              </p:txBody>
            </p:sp>
            <p:grpSp>
              <p:nvGrpSpPr>
                <p:cNvPr id="116" name="Google Shape;116;p13"/>
                <p:cNvGrpSpPr/>
                <p:nvPr/>
              </p:nvGrpSpPr>
              <p:grpSpPr>
                <a:xfrm>
                  <a:off x="1938846" y="3370700"/>
                  <a:ext cx="3197107" cy="339627"/>
                  <a:chOff x="1938846" y="3370700"/>
                  <a:chExt cx="3197107" cy="339627"/>
                </a:xfrm>
              </p:grpSpPr>
              <p:sp>
                <p:nvSpPr>
                  <p:cNvPr id="117" name="Google Shape;117;p13"/>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Resident Physician</a:t>
                    </a:r>
                    <a:endParaRPr b="1" sz="900">
                      <a:solidFill>
                        <a:schemeClr val="dk1"/>
                      </a:solidFill>
                      <a:latin typeface="Ubuntu"/>
                      <a:ea typeface="Ubuntu"/>
                      <a:cs typeface="Ubuntu"/>
                      <a:sym typeface="Ubuntu"/>
                    </a:endParaRPr>
                  </a:p>
                </p:txBody>
              </p:sp>
              <p:sp>
                <p:nvSpPr>
                  <p:cNvPr id="118" name="Google Shape;118;p13"/>
                  <p:cNvSpPr txBox="1"/>
                  <p:nvPr/>
                </p:nvSpPr>
                <p:spPr>
                  <a:xfrm>
                    <a:off x="1938853" y="3571727"/>
                    <a:ext cx="31971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Brigham and Women’s Hospital, Boston, MA</a:t>
                    </a:r>
                    <a:endParaRPr sz="900">
                      <a:solidFill>
                        <a:schemeClr val="dk1"/>
                      </a:solidFill>
                      <a:latin typeface="Ubuntu"/>
                      <a:ea typeface="Ubuntu"/>
                      <a:cs typeface="Ubuntu"/>
                      <a:sym typeface="Ubuntu"/>
                    </a:endParaRPr>
                  </a:p>
                </p:txBody>
              </p:sp>
            </p:grpSp>
          </p:grpSp>
          <p:grpSp>
            <p:nvGrpSpPr>
              <p:cNvPr id="119" name="Google Shape;119;p13"/>
              <p:cNvGrpSpPr/>
              <p:nvPr/>
            </p:nvGrpSpPr>
            <p:grpSpPr>
              <a:xfrm>
                <a:off x="1961325" y="5686570"/>
                <a:ext cx="5138537" cy="138600"/>
                <a:chOff x="1961325" y="5686570"/>
                <a:chExt cx="5138537" cy="138600"/>
              </a:xfrm>
            </p:grpSpPr>
            <p:sp>
              <p:nvSpPr>
                <p:cNvPr id="120" name="Google Shape;120;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Completed rotations in internal medicine, surgery, pediatrics, and emergency medicine.</a:t>
                  </a:r>
                  <a:endParaRPr sz="900">
                    <a:solidFill>
                      <a:schemeClr val="dk1"/>
                    </a:solidFill>
                    <a:latin typeface="Ubuntu"/>
                    <a:ea typeface="Ubuntu"/>
                    <a:cs typeface="Ubuntu"/>
                    <a:sym typeface="Ubuntu"/>
                  </a:endParaRPr>
                </a:p>
              </p:txBody>
            </p:sp>
            <p:sp>
              <p:nvSpPr>
                <p:cNvPr id="121" name="Google Shape;121;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122" name="Google Shape;122;p13"/>
              <p:cNvGrpSpPr/>
              <p:nvPr/>
            </p:nvGrpSpPr>
            <p:grpSpPr>
              <a:xfrm>
                <a:off x="1961325" y="5889527"/>
                <a:ext cx="5138537" cy="138600"/>
                <a:chOff x="1961325" y="5686570"/>
                <a:chExt cx="5138537" cy="138600"/>
              </a:xfrm>
            </p:grpSpPr>
            <p:sp>
              <p:nvSpPr>
                <p:cNvPr id="123" name="Google Shape;123;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Managed inpatient and outpatient care under the supervision of senior physicians.</a:t>
                  </a:r>
                  <a:endParaRPr sz="900">
                    <a:solidFill>
                      <a:schemeClr val="dk1"/>
                    </a:solidFill>
                    <a:latin typeface="Ubuntu"/>
                    <a:ea typeface="Ubuntu"/>
                    <a:cs typeface="Ubuntu"/>
                    <a:sym typeface="Ubuntu"/>
                  </a:endParaRPr>
                </a:p>
              </p:txBody>
            </p:sp>
            <p:sp>
              <p:nvSpPr>
                <p:cNvPr id="124" name="Google Shape;124;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125" name="Google Shape;125;p13"/>
              <p:cNvGrpSpPr/>
              <p:nvPr/>
            </p:nvGrpSpPr>
            <p:grpSpPr>
              <a:xfrm>
                <a:off x="1961325" y="6092484"/>
                <a:ext cx="5138537" cy="138600"/>
                <a:chOff x="1961325" y="5686570"/>
                <a:chExt cx="5138537" cy="138600"/>
              </a:xfrm>
            </p:grpSpPr>
            <p:sp>
              <p:nvSpPr>
                <p:cNvPr id="126" name="Google Shape;126;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Participated in daily rounds, patient consultations, and case discussions.</a:t>
                  </a:r>
                  <a:endParaRPr sz="900">
                    <a:solidFill>
                      <a:schemeClr val="dk1"/>
                    </a:solidFill>
                    <a:latin typeface="Ubuntu"/>
                    <a:ea typeface="Ubuntu"/>
                    <a:cs typeface="Ubuntu"/>
                    <a:sym typeface="Ubuntu"/>
                  </a:endParaRPr>
                </a:p>
              </p:txBody>
            </p:sp>
            <p:sp>
              <p:nvSpPr>
                <p:cNvPr id="127" name="Google Shape;127;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28" name="Google Shape;128;p13"/>
              <p:cNvGrpSpPr/>
              <p:nvPr/>
            </p:nvGrpSpPr>
            <p:grpSpPr>
              <a:xfrm>
                <a:off x="1961325" y="6295441"/>
                <a:ext cx="5138537" cy="138600"/>
                <a:chOff x="1961325" y="5686570"/>
                <a:chExt cx="5138537" cy="138600"/>
              </a:xfrm>
            </p:grpSpPr>
            <p:sp>
              <p:nvSpPr>
                <p:cNvPr id="129" name="Google Shape;129;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Conducted medical research and presented findings at medical conferences.</a:t>
                  </a:r>
                  <a:endParaRPr sz="900">
                    <a:solidFill>
                      <a:schemeClr val="dk1"/>
                    </a:solidFill>
                    <a:latin typeface="Ubuntu"/>
                    <a:ea typeface="Ubuntu"/>
                    <a:cs typeface="Ubuntu"/>
                    <a:sym typeface="Ubuntu"/>
                  </a:endParaRPr>
                </a:p>
              </p:txBody>
            </p:sp>
            <p:sp>
              <p:nvSpPr>
                <p:cNvPr id="130" name="Google Shape;130;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nvGrpSpPr>
              <p:cNvPr id="131" name="Google Shape;131;p13"/>
              <p:cNvGrpSpPr/>
              <p:nvPr/>
            </p:nvGrpSpPr>
            <p:grpSpPr>
              <a:xfrm>
                <a:off x="1961325" y="6498399"/>
                <a:ext cx="5138537" cy="138600"/>
                <a:chOff x="1961325" y="5686570"/>
                <a:chExt cx="5138537" cy="138600"/>
              </a:xfrm>
            </p:grpSpPr>
            <p:sp>
              <p:nvSpPr>
                <p:cNvPr id="132" name="Google Shape;132;p13"/>
                <p:cNvSpPr txBox="1"/>
                <p:nvPr/>
              </p:nvSpPr>
              <p:spPr>
                <a:xfrm>
                  <a:off x="2115062" y="568657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Engaged in continuous medical education to stay updated on medical advancements.</a:t>
                  </a:r>
                  <a:endParaRPr sz="900">
                    <a:solidFill>
                      <a:schemeClr val="dk1"/>
                    </a:solidFill>
                    <a:latin typeface="Ubuntu"/>
                    <a:ea typeface="Ubuntu"/>
                    <a:cs typeface="Ubuntu"/>
                    <a:sym typeface="Ubuntu"/>
                  </a:endParaRPr>
                </a:p>
              </p:txBody>
            </p:sp>
            <p:sp>
              <p:nvSpPr>
                <p:cNvPr id="133" name="Google Shape;133;p13"/>
                <p:cNvSpPr/>
                <p:nvPr/>
              </p:nvSpPr>
              <p:spPr>
                <a:xfrm>
                  <a:off x="1961325" y="573412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grpSp>
        <p:nvGrpSpPr>
          <p:cNvPr id="134" name="Google Shape;134;p13"/>
          <p:cNvGrpSpPr/>
          <p:nvPr/>
        </p:nvGrpSpPr>
        <p:grpSpPr>
          <a:xfrm>
            <a:off x="440724" y="8754095"/>
            <a:ext cx="6671876" cy="1385145"/>
            <a:chOff x="440724" y="8754095"/>
            <a:chExt cx="6671876" cy="1385145"/>
          </a:xfrm>
        </p:grpSpPr>
        <p:grpSp>
          <p:nvGrpSpPr>
            <p:cNvPr id="135" name="Google Shape;135;p13"/>
            <p:cNvGrpSpPr/>
            <p:nvPr/>
          </p:nvGrpSpPr>
          <p:grpSpPr>
            <a:xfrm>
              <a:off x="440724" y="8754095"/>
              <a:ext cx="6671876" cy="233485"/>
              <a:chOff x="440724" y="2939915"/>
              <a:chExt cx="6671876" cy="233485"/>
            </a:xfrm>
          </p:grpSpPr>
          <p:sp>
            <p:nvSpPr>
              <p:cNvPr id="136" name="Google Shape;136;p13"/>
              <p:cNvSpPr txBox="1"/>
              <p:nvPr/>
            </p:nvSpPr>
            <p:spPr>
              <a:xfrm>
                <a:off x="440724" y="2939915"/>
                <a:ext cx="2622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Ubuntu"/>
                    <a:ea typeface="Ubuntu"/>
                    <a:cs typeface="Ubuntu"/>
                    <a:sym typeface="Ubuntu"/>
                  </a:rPr>
                  <a:t>SKILLS</a:t>
                </a:r>
                <a:endParaRPr sz="1100">
                  <a:solidFill>
                    <a:schemeClr val="dk1"/>
                  </a:solidFill>
                  <a:latin typeface="Ubuntu"/>
                  <a:ea typeface="Ubuntu"/>
                  <a:cs typeface="Ubuntu"/>
                  <a:sym typeface="Ubuntu"/>
                </a:endParaRPr>
              </a:p>
            </p:txBody>
          </p:sp>
          <p:cxnSp>
            <p:nvCxnSpPr>
              <p:cNvPr id="137" name="Google Shape;137;p13"/>
              <p:cNvCxnSpPr/>
              <p:nvPr/>
            </p:nvCxnSpPr>
            <p:spPr>
              <a:xfrm>
                <a:off x="454700" y="3173400"/>
                <a:ext cx="6657900" cy="0"/>
              </a:xfrm>
              <a:prstGeom prst="straightConnector1">
                <a:avLst/>
              </a:prstGeom>
              <a:noFill/>
              <a:ln cap="flat" cmpd="sng" w="9525">
                <a:solidFill>
                  <a:srgbClr val="CECDCD"/>
                </a:solidFill>
                <a:prstDash val="solid"/>
                <a:round/>
                <a:headEnd len="med" w="med" type="none"/>
                <a:tailEnd len="med" w="med" type="none"/>
              </a:ln>
            </p:spPr>
          </p:cxnSp>
        </p:grpSp>
        <p:grpSp>
          <p:nvGrpSpPr>
            <p:cNvPr id="138" name="Google Shape;138;p13"/>
            <p:cNvGrpSpPr/>
            <p:nvPr/>
          </p:nvGrpSpPr>
          <p:grpSpPr>
            <a:xfrm>
              <a:off x="1938855" y="9184875"/>
              <a:ext cx="5156620" cy="138600"/>
              <a:chOff x="1938855" y="9184875"/>
              <a:chExt cx="5156620" cy="138600"/>
            </a:xfrm>
          </p:grpSpPr>
          <p:sp>
            <p:nvSpPr>
              <p:cNvPr id="139" name="Google Shape;139;p13"/>
              <p:cNvSpPr txBox="1"/>
              <p:nvPr/>
            </p:nvSpPr>
            <p:spPr>
              <a:xfrm>
                <a:off x="1938855" y="9184875"/>
                <a:ext cx="4125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Medium"/>
                    <a:ea typeface="Ubuntu Medium"/>
                    <a:cs typeface="Ubuntu Medium"/>
                    <a:sym typeface="Ubuntu Medium"/>
                  </a:rPr>
                  <a:t>Patient Diagnosis and Treatment</a:t>
                </a:r>
                <a:endParaRPr sz="900">
                  <a:solidFill>
                    <a:schemeClr val="dk1"/>
                  </a:solidFill>
                  <a:latin typeface="Ubuntu Medium"/>
                  <a:ea typeface="Ubuntu Medium"/>
                  <a:cs typeface="Ubuntu Medium"/>
                  <a:sym typeface="Ubuntu Medium"/>
                </a:endParaRPr>
              </a:p>
            </p:txBody>
          </p:sp>
          <p:grpSp>
            <p:nvGrpSpPr>
              <p:cNvPr id="140" name="Google Shape;140;p13"/>
              <p:cNvGrpSpPr/>
              <p:nvPr/>
            </p:nvGrpSpPr>
            <p:grpSpPr>
              <a:xfrm>
                <a:off x="6386475" y="9197325"/>
                <a:ext cx="709000" cy="113700"/>
                <a:chOff x="6386475" y="9206425"/>
                <a:chExt cx="709000" cy="113700"/>
              </a:xfrm>
            </p:grpSpPr>
            <p:sp>
              <p:nvSpPr>
                <p:cNvPr id="141" name="Google Shape;141;p13"/>
                <p:cNvSpPr/>
                <p:nvPr/>
              </p:nvSpPr>
              <p:spPr>
                <a:xfrm>
                  <a:off x="638647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2" name="Google Shape;142;p13"/>
                <p:cNvSpPr/>
                <p:nvPr/>
              </p:nvSpPr>
              <p:spPr>
                <a:xfrm>
                  <a:off x="653530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3" name="Google Shape;143;p13"/>
                <p:cNvSpPr/>
                <p:nvPr/>
              </p:nvSpPr>
              <p:spPr>
                <a:xfrm>
                  <a:off x="668412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4" name="Google Shape;144;p13"/>
                <p:cNvSpPr/>
                <p:nvPr/>
              </p:nvSpPr>
              <p:spPr>
                <a:xfrm>
                  <a:off x="683295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5" name="Google Shape;145;p13"/>
                <p:cNvSpPr/>
                <p:nvPr/>
              </p:nvSpPr>
              <p:spPr>
                <a:xfrm>
                  <a:off x="6981775" y="9206425"/>
                  <a:ext cx="113700" cy="113700"/>
                </a:xfrm>
                <a:prstGeom prst="rect">
                  <a:avLst/>
                </a:prstGeom>
                <a:solidFill>
                  <a:srgbClr val="CECDC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46" name="Google Shape;146;p13"/>
            <p:cNvGrpSpPr/>
            <p:nvPr/>
          </p:nvGrpSpPr>
          <p:grpSpPr>
            <a:xfrm>
              <a:off x="1938849" y="9388816"/>
              <a:ext cx="5156626" cy="138600"/>
              <a:chOff x="1938849" y="9385900"/>
              <a:chExt cx="5156626" cy="138600"/>
            </a:xfrm>
          </p:grpSpPr>
          <p:sp>
            <p:nvSpPr>
              <p:cNvPr id="147" name="Google Shape;147;p13"/>
              <p:cNvSpPr txBox="1"/>
              <p:nvPr/>
            </p:nvSpPr>
            <p:spPr>
              <a:xfrm>
                <a:off x="1938849" y="9385900"/>
                <a:ext cx="4125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Clinical Research and Data Analysis</a:t>
                </a:r>
                <a:endParaRPr sz="900">
                  <a:solidFill>
                    <a:schemeClr val="dk1"/>
                  </a:solidFill>
                  <a:latin typeface="Ubuntu"/>
                  <a:ea typeface="Ubuntu"/>
                  <a:cs typeface="Ubuntu"/>
                  <a:sym typeface="Ubuntu"/>
                </a:endParaRPr>
              </a:p>
            </p:txBody>
          </p:sp>
          <p:grpSp>
            <p:nvGrpSpPr>
              <p:cNvPr id="148" name="Google Shape;148;p13"/>
              <p:cNvGrpSpPr/>
              <p:nvPr/>
            </p:nvGrpSpPr>
            <p:grpSpPr>
              <a:xfrm>
                <a:off x="6386475" y="9398350"/>
                <a:ext cx="709000" cy="113700"/>
                <a:chOff x="6386475" y="9206425"/>
                <a:chExt cx="709000" cy="113700"/>
              </a:xfrm>
            </p:grpSpPr>
            <p:sp>
              <p:nvSpPr>
                <p:cNvPr id="149" name="Google Shape;149;p13"/>
                <p:cNvSpPr/>
                <p:nvPr/>
              </p:nvSpPr>
              <p:spPr>
                <a:xfrm>
                  <a:off x="638647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0" name="Google Shape;150;p13"/>
                <p:cNvSpPr/>
                <p:nvPr/>
              </p:nvSpPr>
              <p:spPr>
                <a:xfrm>
                  <a:off x="653530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1" name="Google Shape;151;p13"/>
                <p:cNvSpPr/>
                <p:nvPr/>
              </p:nvSpPr>
              <p:spPr>
                <a:xfrm>
                  <a:off x="668412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2" name="Google Shape;152;p13"/>
                <p:cNvSpPr/>
                <p:nvPr/>
              </p:nvSpPr>
              <p:spPr>
                <a:xfrm>
                  <a:off x="6832950" y="9206425"/>
                  <a:ext cx="113700" cy="113700"/>
                </a:xfrm>
                <a:prstGeom prst="rect">
                  <a:avLst/>
                </a:prstGeom>
                <a:solidFill>
                  <a:srgbClr val="CECDC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3" name="Google Shape;153;p13"/>
                <p:cNvSpPr/>
                <p:nvPr/>
              </p:nvSpPr>
              <p:spPr>
                <a:xfrm>
                  <a:off x="6981775" y="9206425"/>
                  <a:ext cx="113700" cy="113700"/>
                </a:xfrm>
                <a:prstGeom prst="rect">
                  <a:avLst/>
                </a:prstGeom>
                <a:solidFill>
                  <a:srgbClr val="CECDC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54" name="Google Shape;154;p13"/>
            <p:cNvGrpSpPr/>
            <p:nvPr/>
          </p:nvGrpSpPr>
          <p:grpSpPr>
            <a:xfrm>
              <a:off x="1938855" y="9592757"/>
              <a:ext cx="5156620" cy="138600"/>
              <a:chOff x="1938855" y="9184875"/>
              <a:chExt cx="5156620" cy="138600"/>
            </a:xfrm>
          </p:grpSpPr>
          <p:sp>
            <p:nvSpPr>
              <p:cNvPr id="155" name="Google Shape;155;p13"/>
              <p:cNvSpPr txBox="1"/>
              <p:nvPr/>
            </p:nvSpPr>
            <p:spPr>
              <a:xfrm>
                <a:off x="1938855" y="9184875"/>
                <a:ext cx="4125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Medium"/>
                    <a:ea typeface="Ubuntu Medium"/>
                    <a:cs typeface="Ubuntu Medium"/>
                    <a:sym typeface="Ubuntu Medium"/>
                  </a:rPr>
                  <a:t>Excellent Communication and Interpersonal Skills</a:t>
                </a:r>
                <a:endParaRPr sz="900">
                  <a:solidFill>
                    <a:schemeClr val="dk1"/>
                  </a:solidFill>
                  <a:latin typeface="Ubuntu Medium"/>
                  <a:ea typeface="Ubuntu Medium"/>
                  <a:cs typeface="Ubuntu Medium"/>
                  <a:sym typeface="Ubuntu Medium"/>
                </a:endParaRPr>
              </a:p>
            </p:txBody>
          </p:sp>
          <p:grpSp>
            <p:nvGrpSpPr>
              <p:cNvPr id="156" name="Google Shape;156;p13"/>
              <p:cNvGrpSpPr/>
              <p:nvPr/>
            </p:nvGrpSpPr>
            <p:grpSpPr>
              <a:xfrm>
                <a:off x="6386475" y="9197325"/>
                <a:ext cx="709000" cy="113700"/>
                <a:chOff x="6386475" y="9206425"/>
                <a:chExt cx="709000" cy="113700"/>
              </a:xfrm>
            </p:grpSpPr>
            <p:sp>
              <p:nvSpPr>
                <p:cNvPr id="157" name="Google Shape;157;p13"/>
                <p:cNvSpPr/>
                <p:nvPr/>
              </p:nvSpPr>
              <p:spPr>
                <a:xfrm>
                  <a:off x="638647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8" name="Google Shape;158;p13"/>
                <p:cNvSpPr/>
                <p:nvPr/>
              </p:nvSpPr>
              <p:spPr>
                <a:xfrm>
                  <a:off x="653530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59" name="Google Shape;159;p13"/>
                <p:cNvSpPr/>
                <p:nvPr/>
              </p:nvSpPr>
              <p:spPr>
                <a:xfrm>
                  <a:off x="668412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0" name="Google Shape;160;p13"/>
                <p:cNvSpPr/>
                <p:nvPr/>
              </p:nvSpPr>
              <p:spPr>
                <a:xfrm>
                  <a:off x="683295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1" name="Google Shape;161;p13"/>
                <p:cNvSpPr/>
                <p:nvPr/>
              </p:nvSpPr>
              <p:spPr>
                <a:xfrm>
                  <a:off x="698177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62" name="Google Shape;162;p13"/>
            <p:cNvGrpSpPr/>
            <p:nvPr/>
          </p:nvGrpSpPr>
          <p:grpSpPr>
            <a:xfrm>
              <a:off x="1938849" y="9796699"/>
              <a:ext cx="5156626" cy="138600"/>
              <a:chOff x="1938849" y="9385900"/>
              <a:chExt cx="5156626" cy="138600"/>
            </a:xfrm>
          </p:grpSpPr>
          <p:sp>
            <p:nvSpPr>
              <p:cNvPr id="163" name="Google Shape;163;p13"/>
              <p:cNvSpPr txBox="1"/>
              <p:nvPr/>
            </p:nvSpPr>
            <p:spPr>
              <a:xfrm>
                <a:off x="1938849" y="9385900"/>
                <a:ext cx="4125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Medical Documentation and Electronic Health Records (EHR)</a:t>
                </a:r>
                <a:endParaRPr sz="900">
                  <a:solidFill>
                    <a:schemeClr val="dk1"/>
                  </a:solidFill>
                  <a:latin typeface="Ubuntu"/>
                  <a:ea typeface="Ubuntu"/>
                  <a:cs typeface="Ubuntu"/>
                  <a:sym typeface="Ubuntu"/>
                </a:endParaRPr>
              </a:p>
            </p:txBody>
          </p:sp>
          <p:grpSp>
            <p:nvGrpSpPr>
              <p:cNvPr id="164" name="Google Shape;164;p13"/>
              <p:cNvGrpSpPr/>
              <p:nvPr/>
            </p:nvGrpSpPr>
            <p:grpSpPr>
              <a:xfrm>
                <a:off x="6386475" y="9398350"/>
                <a:ext cx="709000" cy="113700"/>
                <a:chOff x="6386475" y="9206425"/>
                <a:chExt cx="709000" cy="113700"/>
              </a:xfrm>
            </p:grpSpPr>
            <p:sp>
              <p:nvSpPr>
                <p:cNvPr id="165" name="Google Shape;165;p13"/>
                <p:cNvSpPr/>
                <p:nvPr/>
              </p:nvSpPr>
              <p:spPr>
                <a:xfrm>
                  <a:off x="638647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6" name="Google Shape;166;p13"/>
                <p:cNvSpPr/>
                <p:nvPr/>
              </p:nvSpPr>
              <p:spPr>
                <a:xfrm>
                  <a:off x="653530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7" name="Google Shape;167;p13"/>
                <p:cNvSpPr/>
                <p:nvPr/>
              </p:nvSpPr>
              <p:spPr>
                <a:xfrm>
                  <a:off x="668412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8" name="Google Shape;168;p13"/>
                <p:cNvSpPr/>
                <p:nvPr/>
              </p:nvSpPr>
              <p:spPr>
                <a:xfrm>
                  <a:off x="683295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9" name="Google Shape;169;p13"/>
                <p:cNvSpPr/>
                <p:nvPr/>
              </p:nvSpPr>
              <p:spPr>
                <a:xfrm>
                  <a:off x="698177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nvGrpSpPr>
            <p:cNvPr id="170" name="Google Shape;170;p13"/>
            <p:cNvGrpSpPr/>
            <p:nvPr/>
          </p:nvGrpSpPr>
          <p:grpSpPr>
            <a:xfrm>
              <a:off x="1938855" y="10000640"/>
              <a:ext cx="5156620" cy="138600"/>
              <a:chOff x="1938855" y="9184875"/>
              <a:chExt cx="5156620" cy="138600"/>
            </a:xfrm>
          </p:grpSpPr>
          <p:sp>
            <p:nvSpPr>
              <p:cNvPr id="171" name="Google Shape;171;p13"/>
              <p:cNvSpPr txBox="1"/>
              <p:nvPr/>
            </p:nvSpPr>
            <p:spPr>
              <a:xfrm>
                <a:off x="1938855" y="9184875"/>
                <a:ext cx="4125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Medium"/>
                    <a:ea typeface="Ubuntu Medium"/>
                    <a:cs typeface="Ubuntu Medium"/>
                    <a:sym typeface="Ubuntu Medium"/>
                  </a:rPr>
                  <a:t>Team Leadership and Collaboration</a:t>
                </a:r>
                <a:endParaRPr sz="900">
                  <a:solidFill>
                    <a:schemeClr val="dk1"/>
                  </a:solidFill>
                  <a:latin typeface="Ubuntu Medium"/>
                  <a:ea typeface="Ubuntu Medium"/>
                  <a:cs typeface="Ubuntu Medium"/>
                  <a:sym typeface="Ubuntu Medium"/>
                </a:endParaRPr>
              </a:p>
            </p:txBody>
          </p:sp>
          <p:grpSp>
            <p:nvGrpSpPr>
              <p:cNvPr id="172" name="Google Shape;172;p13"/>
              <p:cNvGrpSpPr/>
              <p:nvPr/>
            </p:nvGrpSpPr>
            <p:grpSpPr>
              <a:xfrm>
                <a:off x="6386475" y="9197325"/>
                <a:ext cx="709000" cy="113700"/>
                <a:chOff x="6386475" y="9206425"/>
                <a:chExt cx="709000" cy="113700"/>
              </a:xfrm>
            </p:grpSpPr>
            <p:sp>
              <p:nvSpPr>
                <p:cNvPr id="173" name="Google Shape;173;p13"/>
                <p:cNvSpPr/>
                <p:nvPr/>
              </p:nvSpPr>
              <p:spPr>
                <a:xfrm>
                  <a:off x="638647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4" name="Google Shape;174;p13"/>
                <p:cNvSpPr/>
                <p:nvPr/>
              </p:nvSpPr>
              <p:spPr>
                <a:xfrm>
                  <a:off x="653530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5" name="Google Shape;175;p13"/>
                <p:cNvSpPr/>
                <p:nvPr/>
              </p:nvSpPr>
              <p:spPr>
                <a:xfrm>
                  <a:off x="6684125"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6" name="Google Shape;176;p13"/>
                <p:cNvSpPr/>
                <p:nvPr/>
              </p:nvSpPr>
              <p:spPr>
                <a:xfrm>
                  <a:off x="6832950" y="9206425"/>
                  <a:ext cx="113700" cy="113700"/>
                </a:xfrm>
                <a:prstGeom prst="rect">
                  <a:avLst/>
                </a:prstGeom>
                <a:solidFill>
                  <a:schemeClr val="dk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77" name="Google Shape;177;p13"/>
                <p:cNvSpPr/>
                <p:nvPr/>
              </p:nvSpPr>
              <p:spPr>
                <a:xfrm>
                  <a:off x="6981775" y="9206425"/>
                  <a:ext cx="113700" cy="113700"/>
                </a:xfrm>
                <a:prstGeom prst="rect">
                  <a:avLst/>
                </a:prstGeom>
                <a:solidFill>
                  <a:srgbClr val="CECDCD"/>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grpSp>
        <p:nvGrpSpPr>
          <p:cNvPr id="182" name="Google Shape;182;p14"/>
          <p:cNvGrpSpPr/>
          <p:nvPr/>
        </p:nvGrpSpPr>
        <p:grpSpPr>
          <a:xfrm>
            <a:off x="431150" y="396880"/>
            <a:ext cx="6678877" cy="2177335"/>
            <a:chOff x="431150" y="396880"/>
            <a:chExt cx="6678877" cy="2177335"/>
          </a:xfrm>
        </p:grpSpPr>
        <p:grpSp>
          <p:nvGrpSpPr>
            <p:cNvPr id="183" name="Google Shape;183;p14"/>
            <p:cNvGrpSpPr/>
            <p:nvPr/>
          </p:nvGrpSpPr>
          <p:grpSpPr>
            <a:xfrm>
              <a:off x="431150" y="396880"/>
              <a:ext cx="5202873" cy="1096270"/>
              <a:chOff x="431150" y="396880"/>
              <a:chExt cx="5202873" cy="1096270"/>
            </a:xfrm>
          </p:grpSpPr>
          <p:sp>
            <p:nvSpPr>
              <p:cNvPr id="184" name="Google Shape;184;p14"/>
              <p:cNvSpPr txBox="1"/>
              <p:nvPr/>
            </p:nvSpPr>
            <p:spPr>
              <a:xfrm>
                <a:off x="431150" y="396880"/>
                <a:ext cx="51933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2100">
                    <a:solidFill>
                      <a:schemeClr val="dk1"/>
                    </a:solidFill>
                    <a:latin typeface="Ubuntu Medium"/>
                    <a:ea typeface="Ubuntu Medium"/>
                    <a:cs typeface="Ubuntu Medium"/>
                    <a:sym typeface="Ubuntu Medium"/>
                  </a:rPr>
                  <a:t>DR. JOHNATHAN R. MICHAELS</a:t>
                </a:r>
                <a:endParaRPr sz="2100">
                  <a:solidFill>
                    <a:schemeClr val="dk1"/>
                  </a:solidFill>
                  <a:latin typeface="Ubuntu Medium"/>
                  <a:ea typeface="Ubuntu Medium"/>
                  <a:cs typeface="Ubuntu Medium"/>
                  <a:sym typeface="Ubuntu Medium"/>
                </a:endParaRPr>
              </a:p>
            </p:txBody>
          </p:sp>
          <p:sp>
            <p:nvSpPr>
              <p:cNvPr id="185" name="Google Shape;185;p14"/>
              <p:cNvSpPr txBox="1"/>
              <p:nvPr/>
            </p:nvSpPr>
            <p:spPr>
              <a:xfrm>
                <a:off x="440723" y="832826"/>
                <a:ext cx="51933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chemeClr val="dk1"/>
                    </a:solidFill>
                    <a:latin typeface="Ubuntu"/>
                    <a:ea typeface="Ubuntu"/>
                    <a:cs typeface="Ubuntu"/>
                    <a:sym typeface="Ubuntu"/>
                  </a:rPr>
                  <a:t>BOARD-CERTIFIED MEDICAL PHYSICIAN</a:t>
                </a:r>
                <a:endParaRPr sz="1100">
                  <a:solidFill>
                    <a:schemeClr val="dk1"/>
                  </a:solidFill>
                  <a:latin typeface="Ubuntu"/>
                  <a:ea typeface="Ubuntu"/>
                  <a:cs typeface="Ubuntu"/>
                  <a:sym typeface="Ubuntu"/>
                </a:endParaRPr>
              </a:p>
            </p:txBody>
          </p:sp>
          <p:grpSp>
            <p:nvGrpSpPr>
              <p:cNvPr id="186" name="Google Shape;186;p14"/>
              <p:cNvGrpSpPr/>
              <p:nvPr/>
            </p:nvGrpSpPr>
            <p:grpSpPr>
              <a:xfrm>
                <a:off x="440724" y="1163100"/>
                <a:ext cx="2622600" cy="330050"/>
                <a:chOff x="440724" y="1163100"/>
                <a:chExt cx="2622600" cy="330050"/>
              </a:xfrm>
            </p:grpSpPr>
            <p:sp>
              <p:nvSpPr>
                <p:cNvPr id="187" name="Google Shape;187;p14"/>
                <p:cNvSpPr txBox="1"/>
                <p:nvPr/>
              </p:nvSpPr>
              <p:spPr>
                <a:xfrm>
                  <a:off x="440724" y="116310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Phone:</a:t>
                  </a:r>
                  <a:r>
                    <a:rPr lang="uk" sz="900">
                      <a:solidFill>
                        <a:schemeClr val="dk1"/>
                      </a:solidFill>
                      <a:latin typeface="Ubuntu"/>
                      <a:ea typeface="Ubuntu"/>
                      <a:cs typeface="Ubuntu"/>
                      <a:sym typeface="Ubuntu"/>
                    </a:rPr>
                    <a:t> (123) 456-7890</a:t>
                  </a:r>
                  <a:endParaRPr sz="900">
                    <a:solidFill>
                      <a:schemeClr val="dk1"/>
                    </a:solidFill>
                    <a:latin typeface="Ubuntu"/>
                    <a:ea typeface="Ubuntu"/>
                    <a:cs typeface="Ubuntu"/>
                    <a:sym typeface="Ubuntu"/>
                  </a:endParaRPr>
                </a:p>
              </p:txBody>
            </p:sp>
            <p:sp>
              <p:nvSpPr>
                <p:cNvPr id="188" name="Google Shape;188;p14"/>
                <p:cNvSpPr txBox="1"/>
                <p:nvPr/>
              </p:nvSpPr>
              <p:spPr>
                <a:xfrm>
                  <a:off x="440724" y="135455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Email: </a:t>
                  </a:r>
                  <a:r>
                    <a:rPr lang="uk" sz="900">
                      <a:solidFill>
                        <a:schemeClr val="dk1"/>
                      </a:solidFill>
                      <a:latin typeface="Ubuntu"/>
                      <a:ea typeface="Ubuntu"/>
                      <a:cs typeface="Ubuntu"/>
                      <a:sym typeface="Ubuntu"/>
                    </a:rPr>
                    <a:t>dr.johnmichaels@example.com</a:t>
                  </a:r>
                  <a:endParaRPr sz="900">
                    <a:solidFill>
                      <a:schemeClr val="dk1"/>
                    </a:solidFill>
                    <a:latin typeface="Ubuntu"/>
                    <a:ea typeface="Ubuntu"/>
                    <a:cs typeface="Ubuntu"/>
                    <a:sym typeface="Ubuntu"/>
                  </a:endParaRPr>
                </a:p>
              </p:txBody>
            </p:sp>
          </p:grpSp>
        </p:grpSp>
        <p:sp>
          <p:nvSpPr>
            <p:cNvPr id="189" name="Google Shape;189;p14"/>
            <p:cNvSpPr txBox="1"/>
            <p:nvPr/>
          </p:nvSpPr>
          <p:spPr>
            <a:xfrm>
              <a:off x="440727" y="1853915"/>
              <a:ext cx="6669300" cy="720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900">
                  <a:solidFill>
                    <a:schemeClr val="dk1"/>
                  </a:solidFill>
                  <a:latin typeface="Ubuntu"/>
                  <a:ea typeface="Ubuntu"/>
                  <a:cs typeface="Ubuntu"/>
                  <a:sym typeface="Ubuntu"/>
                </a:rPr>
                <a:t>Dedicated and compassionate board-certified medical physician with over 15 years of experience in diagnosing, treating, and managing a wide range of medical conditions. Demonstrated proficiency in patient care, medical research, and clinical operations. Committed to delivering high-quality healthcare and improving patient outcomes through evidence-based practices. Adept at working in fast-paced environments and collaborating with multidisciplinary teams.</a:t>
              </a:r>
              <a:endParaRPr sz="900">
                <a:solidFill>
                  <a:schemeClr val="dk1"/>
                </a:solidFill>
                <a:latin typeface="Ubuntu"/>
                <a:ea typeface="Ubuntu"/>
                <a:cs typeface="Ubuntu"/>
                <a:sym typeface="Ubuntu"/>
              </a:endParaRPr>
            </a:p>
          </p:txBody>
        </p:sp>
      </p:grpSp>
      <p:grpSp>
        <p:nvGrpSpPr>
          <p:cNvPr id="190" name="Google Shape;190;p14"/>
          <p:cNvGrpSpPr/>
          <p:nvPr/>
        </p:nvGrpSpPr>
        <p:grpSpPr>
          <a:xfrm>
            <a:off x="440724" y="2939915"/>
            <a:ext cx="6671951" cy="7270935"/>
            <a:chOff x="440724" y="2939915"/>
            <a:chExt cx="6671951" cy="7270935"/>
          </a:xfrm>
        </p:grpSpPr>
        <p:grpSp>
          <p:nvGrpSpPr>
            <p:cNvPr id="191" name="Google Shape;191;p14"/>
            <p:cNvGrpSpPr/>
            <p:nvPr/>
          </p:nvGrpSpPr>
          <p:grpSpPr>
            <a:xfrm>
              <a:off x="440724" y="2939915"/>
              <a:ext cx="6671876" cy="233485"/>
              <a:chOff x="440724" y="2939915"/>
              <a:chExt cx="6671876" cy="233485"/>
            </a:xfrm>
          </p:grpSpPr>
          <p:sp>
            <p:nvSpPr>
              <p:cNvPr id="192" name="Google Shape;192;p14"/>
              <p:cNvSpPr txBox="1"/>
              <p:nvPr/>
            </p:nvSpPr>
            <p:spPr>
              <a:xfrm>
                <a:off x="440724" y="2939915"/>
                <a:ext cx="2622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Ubuntu"/>
                    <a:ea typeface="Ubuntu"/>
                    <a:cs typeface="Ubuntu"/>
                    <a:sym typeface="Ubuntu"/>
                  </a:rPr>
                  <a:t>EXPERIENCE</a:t>
                </a:r>
                <a:endParaRPr sz="1100">
                  <a:solidFill>
                    <a:schemeClr val="dk1"/>
                  </a:solidFill>
                  <a:latin typeface="Ubuntu"/>
                  <a:ea typeface="Ubuntu"/>
                  <a:cs typeface="Ubuntu"/>
                  <a:sym typeface="Ubuntu"/>
                </a:endParaRPr>
              </a:p>
            </p:txBody>
          </p:sp>
          <p:cxnSp>
            <p:nvCxnSpPr>
              <p:cNvPr id="193" name="Google Shape;193;p14"/>
              <p:cNvCxnSpPr/>
              <p:nvPr/>
            </p:nvCxnSpPr>
            <p:spPr>
              <a:xfrm>
                <a:off x="454700" y="3173400"/>
                <a:ext cx="6657900" cy="0"/>
              </a:xfrm>
              <a:prstGeom prst="straightConnector1">
                <a:avLst/>
              </a:prstGeom>
              <a:noFill/>
              <a:ln cap="flat" cmpd="sng" w="9525">
                <a:solidFill>
                  <a:srgbClr val="CECDCD"/>
                </a:solidFill>
                <a:prstDash val="solid"/>
                <a:round/>
                <a:headEnd len="med" w="med" type="none"/>
                <a:tailEnd len="med" w="med" type="none"/>
              </a:ln>
            </p:spPr>
          </p:cxnSp>
        </p:grpSp>
        <p:grpSp>
          <p:nvGrpSpPr>
            <p:cNvPr id="194" name="Google Shape;194;p14"/>
            <p:cNvGrpSpPr/>
            <p:nvPr/>
          </p:nvGrpSpPr>
          <p:grpSpPr>
            <a:xfrm>
              <a:off x="445511" y="3370700"/>
              <a:ext cx="6664464" cy="1561825"/>
              <a:chOff x="445511" y="3370700"/>
              <a:chExt cx="6664464" cy="1561825"/>
            </a:xfrm>
          </p:grpSpPr>
          <p:grpSp>
            <p:nvGrpSpPr>
              <p:cNvPr id="195" name="Google Shape;195;p14"/>
              <p:cNvGrpSpPr/>
              <p:nvPr/>
            </p:nvGrpSpPr>
            <p:grpSpPr>
              <a:xfrm>
                <a:off x="445511" y="3370700"/>
                <a:ext cx="4700342" cy="339625"/>
                <a:chOff x="445511" y="3370700"/>
                <a:chExt cx="4700342" cy="339625"/>
              </a:xfrm>
            </p:grpSpPr>
            <p:sp>
              <p:nvSpPr>
                <p:cNvPr id="196" name="Google Shape;196;p14"/>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June 2014 – Present</a:t>
                  </a:r>
                  <a:endParaRPr b="1" sz="900">
                    <a:solidFill>
                      <a:schemeClr val="dk1"/>
                    </a:solidFill>
                    <a:latin typeface="Ubuntu"/>
                    <a:ea typeface="Ubuntu"/>
                    <a:cs typeface="Ubuntu"/>
                    <a:sym typeface="Ubuntu"/>
                  </a:endParaRPr>
                </a:p>
              </p:txBody>
            </p:sp>
            <p:grpSp>
              <p:nvGrpSpPr>
                <p:cNvPr id="197" name="Google Shape;197;p14"/>
                <p:cNvGrpSpPr/>
                <p:nvPr/>
              </p:nvGrpSpPr>
              <p:grpSpPr>
                <a:xfrm>
                  <a:off x="1938846" y="3370700"/>
                  <a:ext cx="3207007" cy="339625"/>
                  <a:chOff x="1938846" y="3370700"/>
                  <a:chExt cx="3207007" cy="339625"/>
                </a:xfrm>
              </p:grpSpPr>
              <p:sp>
                <p:nvSpPr>
                  <p:cNvPr id="198" name="Google Shape;198;p14"/>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Attending Physician</a:t>
                    </a:r>
                    <a:endParaRPr b="1" sz="900">
                      <a:solidFill>
                        <a:schemeClr val="dk1"/>
                      </a:solidFill>
                      <a:latin typeface="Ubuntu"/>
                      <a:ea typeface="Ubuntu"/>
                      <a:cs typeface="Ubuntu"/>
                      <a:sym typeface="Ubuntu"/>
                    </a:endParaRPr>
                  </a:p>
                </p:txBody>
              </p:sp>
              <p:sp>
                <p:nvSpPr>
                  <p:cNvPr id="199" name="Google Shape;199;p14"/>
                  <p:cNvSpPr txBox="1"/>
                  <p:nvPr/>
                </p:nvSpPr>
                <p:spPr>
                  <a:xfrm>
                    <a:off x="1938853" y="357172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Massachusetts General Hospital, Boston, MA</a:t>
                    </a:r>
                    <a:endParaRPr sz="900">
                      <a:solidFill>
                        <a:schemeClr val="dk1"/>
                      </a:solidFill>
                      <a:latin typeface="Ubuntu"/>
                      <a:ea typeface="Ubuntu"/>
                      <a:cs typeface="Ubuntu"/>
                      <a:sym typeface="Ubuntu"/>
                    </a:endParaRPr>
                  </a:p>
                </p:txBody>
              </p:sp>
            </p:grpSp>
          </p:grpSp>
          <p:grpSp>
            <p:nvGrpSpPr>
              <p:cNvPr id="200" name="Google Shape;200;p14"/>
              <p:cNvGrpSpPr/>
              <p:nvPr/>
            </p:nvGrpSpPr>
            <p:grpSpPr>
              <a:xfrm>
                <a:off x="1961325" y="3978575"/>
                <a:ext cx="5148650" cy="138600"/>
                <a:chOff x="1961325" y="3978575"/>
                <a:chExt cx="5148650" cy="138600"/>
              </a:xfrm>
            </p:grpSpPr>
            <p:sp>
              <p:nvSpPr>
                <p:cNvPr id="201" name="Google Shape;201;p14"/>
                <p:cNvSpPr txBox="1"/>
                <p:nvPr/>
              </p:nvSpPr>
              <p:spPr>
                <a:xfrm>
                  <a:off x="2125175" y="3978575"/>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Lead a team of healthcare professionals to provide comprehensive patient care.</a:t>
                  </a:r>
                  <a:endParaRPr sz="900">
                    <a:solidFill>
                      <a:schemeClr val="dk1"/>
                    </a:solidFill>
                    <a:latin typeface="Ubuntu"/>
                    <a:ea typeface="Ubuntu"/>
                    <a:cs typeface="Ubuntu"/>
                    <a:sym typeface="Ubuntu"/>
                  </a:endParaRPr>
                </a:p>
              </p:txBody>
            </p:sp>
            <p:sp>
              <p:nvSpPr>
                <p:cNvPr id="202" name="Google Shape;202;p14"/>
                <p:cNvSpPr/>
                <p:nvPr/>
              </p:nvSpPr>
              <p:spPr>
                <a:xfrm>
                  <a:off x="1961325" y="402612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03" name="Google Shape;203;p14"/>
              <p:cNvGrpSpPr/>
              <p:nvPr/>
            </p:nvGrpSpPr>
            <p:grpSpPr>
              <a:xfrm>
                <a:off x="1961325" y="4182412"/>
                <a:ext cx="5148650" cy="138600"/>
                <a:chOff x="1961325" y="4182412"/>
                <a:chExt cx="5148650" cy="138600"/>
              </a:xfrm>
            </p:grpSpPr>
            <p:sp>
              <p:nvSpPr>
                <p:cNvPr id="204" name="Google Shape;204;p14"/>
                <p:cNvSpPr txBox="1"/>
                <p:nvPr/>
              </p:nvSpPr>
              <p:spPr>
                <a:xfrm>
                  <a:off x="2125175" y="4182412"/>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Conduct thorough medical examinations, diagnose illnesses, and develop treatment plans.</a:t>
                  </a:r>
                  <a:endParaRPr sz="900">
                    <a:solidFill>
                      <a:schemeClr val="dk1"/>
                    </a:solidFill>
                    <a:latin typeface="Ubuntu"/>
                    <a:ea typeface="Ubuntu"/>
                    <a:cs typeface="Ubuntu"/>
                    <a:sym typeface="Ubuntu"/>
                  </a:endParaRPr>
                </a:p>
              </p:txBody>
            </p:sp>
            <p:sp>
              <p:nvSpPr>
                <p:cNvPr id="205" name="Google Shape;205;p14"/>
                <p:cNvSpPr/>
                <p:nvPr/>
              </p:nvSpPr>
              <p:spPr>
                <a:xfrm>
                  <a:off x="1961325" y="4229962"/>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06" name="Google Shape;206;p14"/>
              <p:cNvGrpSpPr/>
              <p:nvPr/>
            </p:nvGrpSpPr>
            <p:grpSpPr>
              <a:xfrm>
                <a:off x="1961325" y="4386250"/>
                <a:ext cx="5148650" cy="138600"/>
                <a:chOff x="1961325" y="4386250"/>
                <a:chExt cx="5148650" cy="138600"/>
              </a:xfrm>
            </p:grpSpPr>
            <p:sp>
              <p:nvSpPr>
                <p:cNvPr id="207" name="Google Shape;207;p14"/>
                <p:cNvSpPr txBox="1"/>
                <p:nvPr/>
              </p:nvSpPr>
              <p:spPr>
                <a:xfrm>
                  <a:off x="2125175" y="438625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Perform medical procedures and minor surgeries as needed.</a:t>
                  </a:r>
                  <a:endParaRPr sz="900">
                    <a:solidFill>
                      <a:schemeClr val="dk1"/>
                    </a:solidFill>
                    <a:latin typeface="Ubuntu"/>
                    <a:ea typeface="Ubuntu"/>
                    <a:cs typeface="Ubuntu"/>
                    <a:sym typeface="Ubuntu"/>
                  </a:endParaRPr>
                </a:p>
              </p:txBody>
            </p:sp>
            <p:sp>
              <p:nvSpPr>
                <p:cNvPr id="208" name="Google Shape;208;p14"/>
                <p:cNvSpPr/>
                <p:nvPr/>
              </p:nvSpPr>
              <p:spPr>
                <a:xfrm>
                  <a:off x="1961325" y="4433799"/>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09" name="Google Shape;209;p14"/>
              <p:cNvGrpSpPr/>
              <p:nvPr/>
            </p:nvGrpSpPr>
            <p:grpSpPr>
              <a:xfrm>
                <a:off x="1961325" y="4590087"/>
                <a:ext cx="5148650" cy="138600"/>
                <a:chOff x="1961325" y="4590087"/>
                <a:chExt cx="5148650" cy="138600"/>
              </a:xfrm>
            </p:grpSpPr>
            <p:sp>
              <p:nvSpPr>
                <p:cNvPr id="210" name="Google Shape;210;p14"/>
                <p:cNvSpPr txBox="1"/>
                <p:nvPr/>
              </p:nvSpPr>
              <p:spPr>
                <a:xfrm>
                  <a:off x="2125175" y="4590087"/>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Mentor medical students and residents, fostering a learning environment.</a:t>
                  </a:r>
                  <a:endParaRPr sz="900">
                    <a:solidFill>
                      <a:schemeClr val="dk1"/>
                    </a:solidFill>
                    <a:latin typeface="Ubuntu"/>
                    <a:ea typeface="Ubuntu"/>
                    <a:cs typeface="Ubuntu"/>
                    <a:sym typeface="Ubuntu"/>
                  </a:endParaRPr>
                </a:p>
              </p:txBody>
            </p:sp>
            <p:sp>
              <p:nvSpPr>
                <p:cNvPr id="211" name="Google Shape;211;p14"/>
                <p:cNvSpPr/>
                <p:nvPr/>
              </p:nvSpPr>
              <p:spPr>
                <a:xfrm>
                  <a:off x="1961325" y="463763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12" name="Google Shape;212;p14"/>
              <p:cNvGrpSpPr/>
              <p:nvPr/>
            </p:nvGrpSpPr>
            <p:grpSpPr>
              <a:xfrm>
                <a:off x="1961325" y="4793925"/>
                <a:ext cx="5148650" cy="138600"/>
                <a:chOff x="1961325" y="4793925"/>
                <a:chExt cx="5148650" cy="138600"/>
              </a:xfrm>
            </p:grpSpPr>
            <p:sp>
              <p:nvSpPr>
                <p:cNvPr id="213" name="Google Shape;213;p14"/>
                <p:cNvSpPr txBox="1"/>
                <p:nvPr/>
              </p:nvSpPr>
              <p:spPr>
                <a:xfrm>
                  <a:off x="2125175" y="4793925"/>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Collaborate with specialists to ensure coordinated patient care.</a:t>
                  </a:r>
                  <a:endParaRPr sz="900">
                    <a:solidFill>
                      <a:schemeClr val="dk1"/>
                    </a:solidFill>
                    <a:latin typeface="Ubuntu"/>
                    <a:ea typeface="Ubuntu"/>
                    <a:cs typeface="Ubuntu"/>
                    <a:sym typeface="Ubuntu"/>
                  </a:endParaRPr>
                </a:p>
              </p:txBody>
            </p:sp>
            <p:sp>
              <p:nvSpPr>
                <p:cNvPr id="214" name="Google Shape;214;p14"/>
                <p:cNvSpPr/>
                <p:nvPr/>
              </p:nvSpPr>
              <p:spPr>
                <a:xfrm>
                  <a:off x="1961325" y="4841472"/>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215" name="Google Shape;215;p14"/>
            <p:cNvGrpSpPr/>
            <p:nvPr/>
          </p:nvGrpSpPr>
          <p:grpSpPr>
            <a:xfrm>
              <a:off x="445511" y="5191025"/>
              <a:ext cx="6664464" cy="1561825"/>
              <a:chOff x="445511" y="3370700"/>
              <a:chExt cx="6664464" cy="1561825"/>
            </a:xfrm>
          </p:grpSpPr>
          <p:grpSp>
            <p:nvGrpSpPr>
              <p:cNvPr id="216" name="Google Shape;216;p14"/>
              <p:cNvGrpSpPr/>
              <p:nvPr/>
            </p:nvGrpSpPr>
            <p:grpSpPr>
              <a:xfrm>
                <a:off x="445511" y="3370700"/>
                <a:ext cx="4700342" cy="339625"/>
                <a:chOff x="445511" y="3370700"/>
                <a:chExt cx="4700342" cy="339625"/>
              </a:xfrm>
            </p:grpSpPr>
            <p:sp>
              <p:nvSpPr>
                <p:cNvPr id="217" name="Google Shape;217;p14"/>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June 2009 – June 2014</a:t>
                  </a:r>
                  <a:endParaRPr b="1" sz="900">
                    <a:solidFill>
                      <a:schemeClr val="dk1"/>
                    </a:solidFill>
                    <a:latin typeface="Ubuntu"/>
                    <a:ea typeface="Ubuntu"/>
                    <a:cs typeface="Ubuntu"/>
                    <a:sym typeface="Ubuntu"/>
                  </a:endParaRPr>
                </a:p>
              </p:txBody>
            </p:sp>
            <p:grpSp>
              <p:nvGrpSpPr>
                <p:cNvPr id="218" name="Google Shape;218;p14"/>
                <p:cNvGrpSpPr/>
                <p:nvPr/>
              </p:nvGrpSpPr>
              <p:grpSpPr>
                <a:xfrm>
                  <a:off x="1938846" y="3370700"/>
                  <a:ext cx="3207007" cy="339625"/>
                  <a:chOff x="1938846" y="3370700"/>
                  <a:chExt cx="3207007" cy="339625"/>
                </a:xfrm>
              </p:grpSpPr>
              <p:sp>
                <p:nvSpPr>
                  <p:cNvPr id="219" name="Google Shape;219;p14"/>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Resident Physician</a:t>
                    </a:r>
                    <a:endParaRPr b="1" sz="900">
                      <a:solidFill>
                        <a:schemeClr val="dk1"/>
                      </a:solidFill>
                      <a:latin typeface="Ubuntu"/>
                      <a:ea typeface="Ubuntu"/>
                      <a:cs typeface="Ubuntu"/>
                      <a:sym typeface="Ubuntu"/>
                    </a:endParaRPr>
                  </a:p>
                </p:txBody>
              </p:sp>
              <p:sp>
                <p:nvSpPr>
                  <p:cNvPr id="220" name="Google Shape;220;p14"/>
                  <p:cNvSpPr txBox="1"/>
                  <p:nvPr/>
                </p:nvSpPr>
                <p:spPr>
                  <a:xfrm>
                    <a:off x="1938853" y="357172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Brigham and Women’s Hospital, Boston, MA</a:t>
                    </a:r>
                    <a:endParaRPr sz="900">
                      <a:solidFill>
                        <a:schemeClr val="dk1"/>
                      </a:solidFill>
                      <a:latin typeface="Ubuntu"/>
                      <a:ea typeface="Ubuntu"/>
                      <a:cs typeface="Ubuntu"/>
                      <a:sym typeface="Ubuntu"/>
                    </a:endParaRPr>
                  </a:p>
                </p:txBody>
              </p:sp>
            </p:grpSp>
          </p:grpSp>
          <p:grpSp>
            <p:nvGrpSpPr>
              <p:cNvPr id="221" name="Google Shape;221;p14"/>
              <p:cNvGrpSpPr/>
              <p:nvPr/>
            </p:nvGrpSpPr>
            <p:grpSpPr>
              <a:xfrm>
                <a:off x="1961325" y="3978575"/>
                <a:ext cx="5148650" cy="138600"/>
                <a:chOff x="1961325" y="3978575"/>
                <a:chExt cx="5148650" cy="138600"/>
              </a:xfrm>
            </p:grpSpPr>
            <p:sp>
              <p:nvSpPr>
                <p:cNvPr id="222" name="Google Shape;222;p14"/>
                <p:cNvSpPr txBox="1"/>
                <p:nvPr/>
              </p:nvSpPr>
              <p:spPr>
                <a:xfrm>
                  <a:off x="2125175" y="3978575"/>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Completed rotations in internal medicine, surgery, pediatrics, and emergency medicine.</a:t>
                  </a:r>
                  <a:endParaRPr sz="900">
                    <a:solidFill>
                      <a:schemeClr val="dk1"/>
                    </a:solidFill>
                    <a:latin typeface="Ubuntu"/>
                    <a:ea typeface="Ubuntu"/>
                    <a:cs typeface="Ubuntu"/>
                    <a:sym typeface="Ubuntu"/>
                  </a:endParaRPr>
                </a:p>
              </p:txBody>
            </p:sp>
            <p:sp>
              <p:nvSpPr>
                <p:cNvPr id="223" name="Google Shape;223;p14"/>
                <p:cNvSpPr/>
                <p:nvPr/>
              </p:nvSpPr>
              <p:spPr>
                <a:xfrm>
                  <a:off x="1961325" y="402612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24" name="Google Shape;224;p14"/>
              <p:cNvGrpSpPr/>
              <p:nvPr/>
            </p:nvGrpSpPr>
            <p:grpSpPr>
              <a:xfrm>
                <a:off x="1961325" y="4182412"/>
                <a:ext cx="5148650" cy="138600"/>
                <a:chOff x="1961325" y="4182412"/>
                <a:chExt cx="5148650" cy="138600"/>
              </a:xfrm>
            </p:grpSpPr>
            <p:sp>
              <p:nvSpPr>
                <p:cNvPr id="225" name="Google Shape;225;p14"/>
                <p:cNvSpPr txBox="1"/>
                <p:nvPr/>
              </p:nvSpPr>
              <p:spPr>
                <a:xfrm>
                  <a:off x="2125175" y="4182412"/>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Managed inpatient and outpatient care under the supervision of senior physicians.</a:t>
                  </a:r>
                  <a:endParaRPr sz="900">
                    <a:solidFill>
                      <a:schemeClr val="dk1"/>
                    </a:solidFill>
                    <a:latin typeface="Ubuntu"/>
                    <a:ea typeface="Ubuntu"/>
                    <a:cs typeface="Ubuntu"/>
                    <a:sym typeface="Ubuntu"/>
                  </a:endParaRPr>
                </a:p>
              </p:txBody>
            </p:sp>
            <p:sp>
              <p:nvSpPr>
                <p:cNvPr id="226" name="Google Shape;226;p14"/>
                <p:cNvSpPr/>
                <p:nvPr/>
              </p:nvSpPr>
              <p:spPr>
                <a:xfrm>
                  <a:off x="1961325" y="4229962"/>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27" name="Google Shape;227;p14"/>
              <p:cNvGrpSpPr/>
              <p:nvPr/>
            </p:nvGrpSpPr>
            <p:grpSpPr>
              <a:xfrm>
                <a:off x="1961325" y="4386250"/>
                <a:ext cx="5148650" cy="138600"/>
                <a:chOff x="1961325" y="4386250"/>
                <a:chExt cx="5148650" cy="138600"/>
              </a:xfrm>
            </p:grpSpPr>
            <p:sp>
              <p:nvSpPr>
                <p:cNvPr id="228" name="Google Shape;228;p14"/>
                <p:cNvSpPr txBox="1"/>
                <p:nvPr/>
              </p:nvSpPr>
              <p:spPr>
                <a:xfrm>
                  <a:off x="2125175" y="4386250"/>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Participated in daily rounds, patient consultations, and case discussions.</a:t>
                  </a:r>
                  <a:endParaRPr sz="900">
                    <a:solidFill>
                      <a:schemeClr val="dk1"/>
                    </a:solidFill>
                    <a:latin typeface="Ubuntu"/>
                    <a:ea typeface="Ubuntu"/>
                    <a:cs typeface="Ubuntu"/>
                    <a:sym typeface="Ubuntu"/>
                  </a:endParaRPr>
                </a:p>
              </p:txBody>
            </p:sp>
            <p:sp>
              <p:nvSpPr>
                <p:cNvPr id="229" name="Google Shape;229;p14"/>
                <p:cNvSpPr/>
                <p:nvPr/>
              </p:nvSpPr>
              <p:spPr>
                <a:xfrm>
                  <a:off x="1961325" y="4433799"/>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30" name="Google Shape;230;p14"/>
              <p:cNvGrpSpPr/>
              <p:nvPr/>
            </p:nvGrpSpPr>
            <p:grpSpPr>
              <a:xfrm>
                <a:off x="1961325" y="4590087"/>
                <a:ext cx="5148650" cy="138600"/>
                <a:chOff x="1961325" y="4590087"/>
                <a:chExt cx="5148650" cy="138600"/>
              </a:xfrm>
            </p:grpSpPr>
            <p:sp>
              <p:nvSpPr>
                <p:cNvPr id="231" name="Google Shape;231;p14"/>
                <p:cNvSpPr txBox="1"/>
                <p:nvPr/>
              </p:nvSpPr>
              <p:spPr>
                <a:xfrm>
                  <a:off x="2125175" y="4590087"/>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Conducted medical research and presented findings at medical conferences.</a:t>
                  </a:r>
                  <a:endParaRPr sz="900">
                    <a:solidFill>
                      <a:schemeClr val="dk1"/>
                    </a:solidFill>
                    <a:latin typeface="Ubuntu"/>
                    <a:ea typeface="Ubuntu"/>
                    <a:cs typeface="Ubuntu"/>
                    <a:sym typeface="Ubuntu"/>
                  </a:endParaRPr>
                </a:p>
              </p:txBody>
            </p:sp>
            <p:sp>
              <p:nvSpPr>
                <p:cNvPr id="232" name="Google Shape;232;p14"/>
                <p:cNvSpPr/>
                <p:nvPr/>
              </p:nvSpPr>
              <p:spPr>
                <a:xfrm>
                  <a:off x="1961325" y="463763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33" name="Google Shape;233;p14"/>
              <p:cNvGrpSpPr/>
              <p:nvPr/>
            </p:nvGrpSpPr>
            <p:grpSpPr>
              <a:xfrm>
                <a:off x="1961325" y="4793925"/>
                <a:ext cx="5148650" cy="138600"/>
                <a:chOff x="1961325" y="4793925"/>
                <a:chExt cx="5148650" cy="138600"/>
              </a:xfrm>
            </p:grpSpPr>
            <p:sp>
              <p:nvSpPr>
                <p:cNvPr id="234" name="Google Shape;234;p14"/>
                <p:cNvSpPr txBox="1"/>
                <p:nvPr/>
              </p:nvSpPr>
              <p:spPr>
                <a:xfrm>
                  <a:off x="2125175" y="4793925"/>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Engaged in continuous medical education to stay updated on medical advancements.</a:t>
                  </a:r>
                  <a:endParaRPr sz="900">
                    <a:solidFill>
                      <a:schemeClr val="dk1"/>
                    </a:solidFill>
                    <a:latin typeface="Ubuntu"/>
                    <a:ea typeface="Ubuntu"/>
                    <a:cs typeface="Ubuntu"/>
                    <a:sym typeface="Ubuntu"/>
                  </a:endParaRPr>
                </a:p>
              </p:txBody>
            </p:sp>
            <p:sp>
              <p:nvSpPr>
                <p:cNvPr id="235" name="Google Shape;235;p14"/>
                <p:cNvSpPr/>
                <p:nvPr/>
              </p:nvSpPr>
              <p:spPr>
                <a:xfrm>
                  <a:off x="1961325" y="4841472"/>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236" name="Google Shape;236;p14"/>
            <p:cNvGrpSpPr/>
            <p:nvPr/>
          </p:nvGrpSpPr>
          <p:grpSpPr>
            <a:xfrm>
              <a:off x="445511" y="7027233"/>
              <a:ext cx="6664464" cy="1561816"/>
              <a:chOff x="445511" y="3370700"/>
              <a:chExt cx="6664464" cy="1561816"/>
            </a:xfrm>
          </p:grpSpPr>
          <p:grpSp>
            <p:nvGrpSpPr>
              <p:cNvPr id="237" name="Google Shape;237;p14"/>
              <p:cNvGrpSpPr/>
              <p:nvPr/>
            </p:nvGrpSpPr>
            <p:grpSpPr>
              <a:xfrm>
                <a:off x="445511" y="3370700"/>
                <a:ext cx="4700342" cy="339625"/>
                <a:chOff x="445511" y="3370700"/>
                <a:chExt cx="4700342" cy="339625"/>
              </a:xfrm>
            </p:grpSpPr>
            <p:sp>
              <p:nvSpPr>
                <p:cNvPr id="238" name="Google Shape;238;p14"/>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June 2009 – June 2013</a:t>
                  </a:r>
                  <a:endParaRPr b="1" sz="900">
                    <a:solidFill>
                      <a:schemeClr val="dk1"/>
                    </a:solidFill>
                    <a:latin typeface="Ubuntu"/>
                    <a:ea typeface="Ubuntu"/>
                    <a:cs typeface="Ubuntu"/>
                    <a:sym typeface="Ubuntu"/>
                  </a:endParaRPr>
                </a:p>
              </p:txBody>
            </p:sp>
            <p:grpSp>
              <p:nvGrpSpPr>
                <p:cNvPr id="239" name="Google Shape;239;p14"/>
                <p:cNvGrpSpPr/>
                <p:nvPr/>
              </p:nvGrpSpPr>
              <p:grpSpPr>
                <a:xfrm>
                  <a:off x="1938846" y="3370700"/>
                  <a:ext cx="3207007" cy="339625"/>
                  <a:chOff x="1938846" y="3370700"/>
                  <a:chExt cx="3207007" cy="339625"/>
                </a:xfrm>
              </p:grpSpPr>
              <p:sp>
                <p:nvSpPr>
                  <p:cNvPr id="240" name="Google Shape;240;p14"/>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Resident Physician</a:t>
                    </a:r>
                    <a:endParaRPr b="1" sz="900">
                      <a:solidFill>
                        <a:schemeClr val="dk1"/>
                      </a:solidFill>
                      <a:latin typeface="Ubuntu"/>
                      <a:ea typeface="Ubuntu"/>
                      <a:cs typeface="Ubuntu"/>
                      <a:sym typeface="Ubuntu"/>
                    </a:endParaRPr>
                  </a:p>
                </p:txBody>
              </p:sp>
              <p:sp>
                <p:nvSpPr>
                  <p:cNvPr id="241" name="Google Shape;241;p14"/>
                  <p:cNvSpPr txBox="1"/>
                  <p:nvPr/>
                </p:nvSpPr>
                <p:spPr>
                  <a:xfrm>
                    <a:off x="1938853" y="357172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Brigham and Women’s Hospital, Boston, MA</a:t>
                    </a:r>
                    <a:endParaRPr sz="900">
                      <a:solidFill>
                        <a:schemeClr val="dk1"/>
                      </a:solidFill>
                      <a:latin typeface="Ubuntu"/>
                      <a:ea typeface="Ubuntu"/>
                      <a:cs typeface="Ubuntu"/>
                      <a:sym typeface="Ubuntu"/>
                    </a:endParaRPr>
                  </a:p>
                </p:txBody>
              </p:sp>
            </p:grpSp>
          </p:grpSp>
          <p:grpSp>
            <p:nvGrpSpPr>
              <p:cNvPr id="242" name="Google Shape;242;p14"/>
              <p:cNvGrpSpPr/>
              <p:nvPr/>
            </p:nvGrpSpPr>
            <p:grpSpPr>
              <a:xfrm>
                <a:off x="1961325" y="3978567"/>
                <a:ext cx="5148650" cy="138600"/>
                <a:chOff x="1961325" y="3978567"/>
                <a:chExt cx="5148650" cy="138600"/>
              </a:xfrm>
            </p:grpSpPr>
            <p:sp>
              <p:nvSpPr>
                <p:cNvPr id="243" name="Google Shape;243;p14"/>
                <p:cNvSpPr txBox="1"/>
                <p:nvPr/>
              </p:nvSpPr>
              <p:spPr>
                <a:xfrm>
                  <a:off x="2125175" y="3978567"/>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Completed rotations in internal medicine, surgery, pediatrics, and emergency medicine.</a:t>
                  </a:r>
                  <a:endParaRPr sz="900">
                    <a:solidFill>
                      <a:schemeClr val="dk1"/>
                    </a:solidFill>
                    <a:latin typeface="Ubuntu"/>
                    <a:ea typeface="Ubuntu"/>
                    <a:cs typeface="Ubuntu"/>
                    <a:sym typeface="Ubuntu"/>
                  </a:endParaRPr>
                </a:p>
              </p:txBody>
            </p:sp>
            <p:sp>
              <p:nvSpPr>
                <p:cNvPr id="244" name="Google Shape;244;p14"/>
                <p:cNvSpPr/>
                <p:nvPr/>
              </p:nvSpPr>
              <p:spPr>
                <a:xfrm>
                  <a:off x="1961325" y="402612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45" name="Google Shape;245;p14"/>
              <p:cNvGrpSpPr/>
              <p:nvPr/>
            </p:nvGrpSpPr>
            <p:grpSpPr>
              <a:xfrm>
                <a:off x="1961325" y="4182404"/>
                <a:ext cx="5148650" cy="138600"/>
                <a:chOff x="1961325" y="4182404"/>
                <a:chExt cx="5148650" cy="138600"/>
              </a:xfrm>
            </p:grpSpPr>
            <p:sp>
              <p:nvSpPr>
                <p:cNvPr id="246" name="Google Shape;246;p14"/>
                <p:cNvSpPr txBox="1"/>
                <p:nvPr/>
              </p:nvSpPr>
              <p:spPr>
                <a:xfrm>
                  <a:off x="2125175" y="4182404"/>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Managed inpatient and outpatient care under the supervision of senior physicians.</a:t>
                  </a:r>
                  <a:endParaRPr sz="900">
                    <a:solidFill>
                      <a:schemeClr val="dk1"/>
                    </a:solidFill>
                    <a:latin typeface="Ubuntu"/>
                    <a:ea typeface="Ubuntu"/>
                    <a:cs typeface="Ubuntu"/>
                    <a:sym typeface="Ubuntu"/>
                  </a:endParaRPr>
                </a:p>
              </p:txBody>
            </p:sp>
            <p:sp>
              <p:nvSpPr>
                <p:cNvPr id="247" name="Google Shape;247;p14"/>
                <p:cNvSpPr/>
                <p:nvPr/>
              </p:nvSpPr>
              <p:spPr>
                <a:xfrm>
                  <a:off x="1961325" y="4229962"/>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48" name="Google Shape;248;p14"/>
              <p:cNvGrpSpPr/>
              <p:nvPr/>
            </p:nvGrpSpPr>
            <p:grpSpPr>
              <a:xfrm>
                <a:off x="1961325" y="4386241"/>
                <a:ext cx="5148650" cy="138600"/>
                <a:chOff x="1961325" y="4386241"/>
                <a:chExt cx="5148650" cy="138600"/>
              </a:xfrm>
            </p:grpSpPr>
            <p:sp>
              <p:nvSpPr>
                <p:cNvPr id="249" name="Google Shape;249;p14"/>
                <p:cNvSpPr txBox="1"/>
                <p:nvPr/>
              </p:nvSpPr>
              <p:spPr>
                <a:xfrm>
                  <a:off x="2125175" y="4386241"/>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Participated in daily rounds, patient consultations, and case discussions.</a:t>
                  </a:r>
                  <a:endParaRPr sz="900">
                    <a:solidFill>
                      <a:schemeClr val="dk1"/>
                    </a:solidFill>
                    <a:latin typeface="Ubuntu"/>
                    <a:ea typeface="Ubuntu"/>
                    <a:cs typeface="Ubuntu"/>
                    <a:sym typeface="Ubuntu"/>
                  </a:endParaRPr>
                </a:p>
              </p:txBody>
            </p:sp>
            <p:sp>
              <p:nvSpPr>
                <p:cNvPr id="250" name="Google Shape;250;p14"/>
                <p:cNvSpPr/>
                <p:nvPr/>
              </p:nvSpPr>
              <p:spPr>
                <a:xfrm>
                  <a:off x="1961325" y="4433799"/>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51" name="Google Shape;251;p14"/>
              <p:cNvGrpSpPr/>
              <p:nvPr/>
            </p:nvGrpSpPr>
            <p:grpSpPr>
              <a:xfrm>
                <a:off x="1961325" y="4590079"/>
                <a:ext cx="5148650" cy="138600"/>
                <a:chOff x="1961325" y="4590079"/>
                <a:chExt cx="5148650" cy="138600"/>
              </a:xfrm>
            </p:grpSpPr>
            <p:sp>
              <p:nvSpPr>
                <p:cNvPr id="252" name="Google Shape;252;p14"/>
                <p:cNvSpPr txBox="1"/>
                <p:nvPr/>
              </p:nvSpPr>
              <p:spPr>
                <a:xfrm>
                  <a:off x="2125175" y="4590079"/>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Conducted medical research and presented findings at medical conferences.</a:t>
                  </a:r>
                  <a:endParaRPr sz="900">
                    <a:solidFill>
                      <a:schemeClr val="dk1"/>
                    </a:solidFill>
                    <a:latin typeface="Ubuntu"/>
                    <a:ea typeface="Ubuntu"/>
                    <a:cs typeface="Ubuntu"/>
                    <a:sym typeface="Ubuntu"/>
                  </a:endParaRPr>
                </a:p>
              </p:txBody>
            </p:sp>
            <p:sp>
              <p:nvSpPr>
                <p:cNvPr id="253" name="Google Shape;253;p14"/>
                <p:cNvSpPr/>
                <p:nvPr/>
              </p:nvSpPr>
              <p:spPr>
                <a:xfrm>
                  <a:off x="1961325" y="463763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54" name="Google Shape;254;p14"/>
              <p:cNvGrpSpPr/>
              <p:nvPr/>
            </p:nvGrpSpPr>
            <p:grpSpPr>
              <a:xfrm>
                <a:off x="1961325" y="4793916"/>
                <a:ext cx="5148650" cy="138600"/>
                <a:chOff x="1961325" y="4793916"/>
                <a:chExt cx="5148650" cy="138600"/>
              </a:xfrm>
            </p:grpSpPr>
            <p:sp>
              <p:nvSpPr>
                <p:cNvPr id="255" name="Google Shape;255;p14"/>
                <p:cNvSpPr txBox="1"/>
                <p:nvPr/>
              </p:nvSpPr>
              <p:spPr>
                <a:xfrm>
                  <a:off x="2125175" y="4793916"/>
                  <a:ext cx="49848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Engaged in continuous medical education to stay updated on medical advancements.</a:t>
                  </a:r>
                  <a:endParaRPr sz="900">
                    <a:solidFill>
                      <a:schemeClr val="dk1"/>
                    </a:solidFill>
                    <a:latin typeface="Ubuntu"/>
                    <a:ea typeface="Ubuntu"/>
                    <a:cs typeface="Ubuntu"/>
                    <a:sym typeface="Ubuntu"/>
                  </a:endParaRPr>
                </a:p>
              </p:txBody>
            </p:sp>
            <p:sp>
              <p:nvSpPr>
                <p:cNvPr id="256" name="Google Shape;256;p14"/>
                <p:cNvSpPr/>
                <p:nvPr/>
              </p:nvSpPr>
              <p:spPr>
                <a:xfrm>
                  <a:off x="1961325" y="4841472"/>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257" name="Google Shape;257;p14"/>
            <p:cNvGrpSpPr/>
            <p:nvPr/>
          </p:nvGrpSpPr>
          <p:grpSpPr>
            <a:xfrm>
              <a:off x="445511" y="8852867"/>
              <a:ext cx="6667164" cy="1357983"/>
              <a:chOff x="445511" y="3370700"/>
              <a:chExt cx="6667164" cy="1357983"/>
            </a:xfrm>
          </p:grpSpPr>
          <p:grpSp>
            <p:nvGrpSpPr>
              <p:cNvPr id="258" name="Google Shape;258;p14"/>
              <p:cNvGrpSpPr/>
              <p:nvPr/>
            </p:nvGrpSpPr>
            <p:grpSpPr>
              <a:xfrm>
                <a:off x="445511" y="3370700"/>
                <a:ext cx="4700342" cy="339625"/>
                <a:chOff x="445511" y="3370700"/>
                <a:chExt cx="4700342" cy="339625"/>
              </a:xfrm>
            </p:grpSpPr>
            <p:sp>
              <p:nvSpPr>
                <p:cNvPr id="259" name="Google Shape;259;p14"/>
                <p:cNvSpPr txBox="1"/>
                <p:nvPr/>
              </p:nvSpPr>
              <p:spPr>
                <a:xfrm>
                  <a:off x="445511" y="3370709"/>
                  <a:ext cx="1320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June 2007 – June 2009</a:t>
                  </a:r>
                  <a:endParaRPr b="1" sz="900">
                    <a:solidFill>
                      <a:schemeClr val="dk1"/>
                    </a:solidFill>
                    <a:latin typeface="Ubuntu"/>
                    <a:ea typeface="Ubuntu"/>
                    <a:cs typeface="Ubuntu"/>
                    <a:sym typeface="Ubuntu"/>
                  </a:endParaRPr>
                </a:p>
              </p:txBody>
            </p:sp>
            <p:grpSp>
              <p:nvGrpSpPr>
                <p:cNvPr id="260" name="Google Shape;260;p14"/>
                <p:cNvGrpSpPr/>
                <p:nvPr/>
              </p:nvGrpSpPr>
              <p:grpSpPr>
                <a:xfrm>
                  <a:off x="1938846" y="3370700"/>
                  <a:ext cx="3207007" cy="339625"/>
                  <a:chOff x="1938846" y="3370700"/>
                  <a:chExt cx="3207007" cy="339625"/>
                </a:xfrm>
              </p:grpSpPr>
              <p:sp>
                <p:nvSpPr>
                  <p:cNvPr id="261" name="Google Shape;261;p14"/>
                  <p:cNvSpPr txBox="1"/>
                  <p:nvPr/>
                </p:nvSpPr>
                <p:spPr>
                  <a:xfrm>
                    <a:off x="1938846" y="3370700"/>
                    <a:ext cx="1785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Medical Director</a:t>
                    </a:r>
                    <a:endParaRPr b="1" sz="900">
                      <a:solidFill>
                        <a:schemeClr val="dk1"/>
                      </a:solidFill>
                      <a:latin typeface="Ubuntu"/>
                      <a:ea typeface="Ubuntu"/>
                      <a:cs typeface="Ubuntu"/>
                      <a:sym typeface="Ubuntu"/>
                    </a:endParaRPr>
                  </a:p>
                </p:txBody>
              </p:sp>
              <p:sp>
                <p:nvSpPr>
                  <p:cNvPr id="262" name="Google Shape;262;p14"/>
                  <p:cNvSpPr txBox="1"/>
                  <p:nvPr/>
                </p:nvSpPr>
                <p:spPr>
                  <a:xfrm>
                    <a:off x="1938853" y="357172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HealthFirst Community Clinic, Boston, MA</a:t>
                    </a:r>
                    <a:endParaRPr sz="900">
                      <a:solidFill>
                        <a:schemeClr val="dk1"/>
                      </a:solidFill>
                      <a:latin typeface="Ubuntu"/>
                      <a:ea typeface="Ubuntu"/>
                      <a:cs typeface="Ubuntu"/>
                      <a:sym typeface="Ubuntu"/>
                    </a:endParaRPr>
                  </a:p>
                </p:txBody>
              </p:sp>
            </p:grpSp>
          </p:grpSp>
          <p:grpSp>
            <p:nvGrpSpPr>
              <p:cNvPr id="263" name="Google Shape;263;p14"/>
              <p:cNvGrpSpPr/>
              <p:nvPr/>
            </p:nvGrpSpPr>
            <p:grpSpPr>
              <a:xfrm>
                <a:off x="1961325" y="3978583"/>
                <a:ext cx="5151350" cy="138600"/>
                <a:chOff x="1961325" y="3978583"/>
                <a:chExt cx="5151350" cy="138600"/>
              </a:xfrm>
            </p:grpSpPr>
            <p:sp>
              <p:nvSpPr>
                <p:cNvPr id="264" name="Google Shape;264;p14"/>
                <p:cNvSpPr txBox="1"/>
                <p:nvPr/>
              </p:nvSpPr>
              <p:spPr>
                <a:xfrm>
                  <a:off x="2125175" y="3978583"/>
                  <a:ext cx="4987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Oversaw daily operations of the community clinic, ensuring high-quality patient care.</a:t>
                  </a:r>
                  <a:endParaRPr sz="900">
                    <a:solidFill>
                      <a:schemeClr val="dk1"/>
                    </a:solidFill>
                    <a:latin typeface="Ubuntu"/>
                    <a:ea typeface="Ubuntu"/>
                    <a:cs typeface="Ubuntu"/>
                    <a:sym typeface="Ubuntu"/>
                  </a:endParaRPr>
                </a:p>
              </p:txBody>
            </p:sp>
            <p:sp>
              <p:nvSpPr>
                <p:cNvPr id="265" name="Google Shape;265;p14"/>
                <p:cNvSpPr/>
                <p:nvPr/>
              </p:nvSpPr>
              <p:spPr>
                <a:xfrm>
                  <a:off x="1961325" y="402612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66" name="Google Shape;266;p14"/>
              <p:cNvGrpSpPr/>
              <p:nvPr/>
            </p:nvGrpSpPr>
            <p:grpSpPr>
              <a:xfrm>
                <a:off x="1961325" y="4182413"/>
                <a:ext cx="5151350" cy="138600"/>
                <a:chOff x="1961325" y="4182413"/>
                <a:chExt cx="5151350" cy="138600"/>
              </a:xfrm>
            </p:grpSpPr>
            <p:sp>
              <p:nvSpPr>
                <p:cNvPr id="267" name="Google Shape;267;p14"/>
                <p:cNvSpPr txBox="1"/>
                <p:nvPr/>
              </p:nvSpPr>
              <p:spPr>
                <a:xfrm>
                  <a:off x="2125175" y="4182413"/>
                  <a:ext cx="4987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Developed and implemented community health programs to address local health needs.</a:t>
                  </a:r>
                  <a:endParaRPr sz="900">
                    <a:solidFill>
                      <a:schemeClr val="dk1"/>
                    </a:solidFill>
                    <a:latin typeface="Ubuntu"/>
                    <a:ea typeface="Ubuntu"/>
                    <a:cs typeface="Ubuntu"/>
                    <a:sym typeface="Ubuntu"/>
                  </a:endParaRPr>
                </a:p>
              </p:txBody>
            </p:sp>
            <p:sp>
              <p:nvSpPr>
                <p:cNvPr id="268" name="Google Shape;268;p14"/>
                <p:cNvSpPr/>
                <p:nvPr/>
              </p:nvSpPr>
              <p:spPr>
                <a:xfrm>
                  <a:off x="1961325" y="4229962"/>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69" name="Google Shape;269;p14"/>
              <p:cNvGrpSpPr/>
              <p:nvPr/>
            </p:nvGrpSpPr>
            <p:grpSpPr>
              <a:xfrm>
                <a:off x="1961325" y="4386258"/>
                <a:ext cx="5151350" cy="138600"/>
                <a:chOff x="1961325" y="4386258"/>
                <a:chExt cx="5151350" cy="138600"/>
              </a:xfrm>
            </p:grpSpPr>
            <p:sp>
              <p:nvSpPr>
                <p:cNvPr id="270" name="Google Shape;270;p14"/>
                <p:cNvSpPr txBox="1"/>
                <p:nvPr/>
              </p:nvSpPr>
              <p:spPr>
                <a:xfrm>
                  <a:off x="2125175" y="4386258"/>
                  <a:ext cx="4987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Supervised a team of healthcare providers, including physicians, nurses, and administrative staff.</a:t>
                  </a:r>
                  <a:endParaRPr sz="900">
                    <a:solidFill>
                      <a:schemeClr val="dk1"/>
                    </a:solidFill>
                    <a:latin typeface="Ubuntu"/>
                    <a:ea typeface="Ubuntu"/>
                    <a:cs typeface="Ubuntu"/>
                    <a:sym typeface="Ubuntu"/>
                  </a:endParaRPr>
                </a:p>
              </p:txBody>
            </p:sp>
            <p:sp>
              <p:nvSpPr>
                <p:cNvPr id="271" name="Google Shape;271;p14"/>
                <p:cNvSpPr/>
                <p:nvPr/>
              </p:nvSpPr>
              <p:spPr>
                <a:xfrm>
                  <a:off x="1961325" y="4433799"/>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nvGrpSpPr>
              <p:cNvPr id="272" name="Google Shape;272;p14"/>
              <p:cNvGrpSpPr/>
              <p:nvPr/>
            </p:nvGrpSpPr>
            <p:grpSpPr>
              <a:xfrm>
                <a:off x="1961325" y="4590083"/>
                <a:ext cx="5151350" cy="138600"/>
                <a:chOff x="1961325" y="4590083"/>
                <a:chExt cx="5151350" cy="138600"/>
              </a:xfrm>
            </p:grpSpPr>
            <p:sp>
              <p:nvSpPr>
                <p:cNvPr id="273" name="Google Shape;273;p14"/>
                <p:cNvSpPr txBox="1"/>
                <p:nvPr/>
              </p:nvSpPr>
              <p:spPr>
                <a:xfrm>
                  <a:off x="2125175" y="4590083"/>
                  <a:ext cx="49875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Managed budget and resources to optimize clinic performance and patient satisfaction.</a:t>
                  </a:r>
                  <a:endParaRPr sz="900">
                    <a:solidFill>
                      <a:schemeClr val="dk1"/>
                    </a:solidFill>
                    <a:latin typeface="Ubuntu"/>
                    <a:ea typeface="Ubuntu"/>
                    <a:cs typeface="Ubuntu"/>
                    <a:sym typeface="Ubuntu"/>
                  </a:endParaRPr>
                </a:p>
              </p:txBody>
            </p:sp>
            <p:sp>
              <p:nvSpPr>
                <p:cNvPr id="274" name="Google Shape;274;p14"/>
                <p:cNvSpPr/>
                <p:nvPr/>
              </p:nvSpPr>
              <p:spPr>
                <a:xfrm>
                  <a:off x="1961325" y="4637635"/>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grpSp>
        <p:nvGrpSpPr>
          <p:cNvPr id="279" name="Google Shape;279;p15"/>
          <p:cNvGrpSpPr/>
          <p:nvPr/>
        </p:nvGrpSpPr>
        <p:grpSpPr>
          <a:xfrm>
            <a:off x="431150" y="396880"/>
            <a:ext cx="6678877" cy="2177335"/>
            <a:chOff x="431150" y="396880"/>
            <a:chExt cx="6678877" cy="2177335"/>
          </a:xfrm>
        </p:grpSpPr>
        <p:grpSp>
          <p:nvGrpSpPr>
            <p:cNvPr id="280" name="Google Shape;280;p15"/>
            <p:cNvGrpSpPr/>
            <p:nvPr/>
          </p:nvGrpSpPr>
          <p:grpSpPr>
            <a:xfrm>
              <a:off x="431150" y="396880"/>
              <a:ext cx="5202873" cy="1096270"/>
              <a:chOff x="431150" y="396880"/>
              <a:chExt cx="5202873" cy="1096270"/>
            </a:xfrm>
          </p:grpSpPr>
          <p:sp>
            <p:nvSpPr>
              <p:cNvPr id="281" name="Google Shape;281;p15"/>
              <p:cNvSpPr txBox="1"/>
              <p:nvPr/>
            </p:nvSpPr>
            <p:spPr>
              <a:xfrm>
                <a:off x="431150" y="396880"/>
                <a:ext cx="51933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2100">
                    <a:solidFill>
                      <a:schemeClr val="dk1"/>
                    </a:solidFill>
                    <a:latin typeface="Ubuntu Medium"/>
                    <a:ea typeface="Ubuntu Medium"/>
                    <a:cs typeface="Ubuntu Medium"/>
                    <a:sym typeface="Ubuntu Medium"/>
                  </a:rPr>
                  <a:t>DR. JOHNATHAN R. MICHAELS</a:t>
                </a:r>
                <a:endParaRPr sz="2100">
                  <a:solidFill>
                    <a:schemeClr val="dk1"/>
                  </a:solidFill>
                  <a:latin typeface="Ubuntu Medium"/>
                  <a:ea typeface="Ubuntu Medium"/>
                  <a:cs typeface="Ubuntu Medium"/>
                  <a:sym typeface="Ubuntu Medium"/>
                </a:endParaRPr>
              </a:p>
            </p:txBody>
          </p:sp>
          <p:sp>
            <p:nvSpPr>
              <p:cNvPr id="282" name="Google Shape;282;p15"/>
              <p:cNvSpPr txBox="1"/>
              <p:nvPr/>
            </p:nvSpPr>
            <p:spPr>
              <a:xfrm>
                <a:off x="440723" y="832826"/>
                <a:ext cx="51933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chemeClr val="dk1"/>
                    </a:solidFill>
                    <a:latin typeface="Ubuntu"/>
                    <a:ea typeface="Ubuntu"/>
                    <a:cs typeface="Ubuntu"/>
                    <a:sym typeface="Ubuntu"/>
                  </a:rPr>
                  <a:t>BOARD-CERTIFIED MEDICAL PHYSICIAN</a:t>
                </a:r>
                <a:endParaRPr sz="1100">
                  <a:solidFill>
                    <a:schemeClr val="dk1"/>
                  </a:solidFill>
                  <a:latin typeface="Ubuntu"/>
                  <a:ea typeface="Ubuntu"/>
                  <a:cs typeface="Ubuntu"/>
                  <a:sym typeface="Ubuntu"/>
                </a:endParaRPr>
              </a:p>
            </p:txBody>
          </p:sp>
          <p:grpSp>
            <p:nvGrpSpPr>
              <p:cNvPr id="283" name="Google Shape;283;p15"/>
              <p:cNvGrpSpPr/>
              <p:nvPr/>
            </p:nvGrpSpPr>
            <p:grpSpPr>
              <a:xfrm>
                <a:off x="440724" y="1163100"/>
                <a:ext cx="2622600" cy="330050"/>
                <a:chOff x="440724" y="1163100"/>
                <a:chExt cx="2622600" cy="330050"/>
              </a:xfrm>
            </p:grpSpPr>
            <p:sp>
              <p:nvSpPr>
                <p:cNvPr id="284" name="Google Shape;284;p15"/>
                <p:cNvSpPr txBox="1"/>
                <p:nvPr/>
              </p:nvSpPr>
              <p:spPr>
                <a:xfrm>
                  <a:off x="440724" y="116310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Phone:</a:t>
                  </a:r>
                  <a:r>
                    <a:rPr lang="uk" sz="900">
                      <a:solidFill>
                        <a:schemeClr val="dk1"/>
                      </a:solidFill>
                      <a:latin typeface="Ubuntu"/>
                      <a:ea typeface="Ubuntu"/>
                      <a:cs typeface="Ubuntu"/>
                      <a:sym typeface="Ubuntu"/>
                    </a:rPr>
                    <a:t> (123) 456-7890</a:t>
                  </a:r>
                  <a:endParaRPr sz="900">
                    <a:solidFill>
                      <a:schemeClr val="dk1"/>
                    </a:solidFill>
                    <a:latin typeface="Ubuntu"/>
                    <a:ea typeface="Ubuntu"/>
                    <a:cs typeface="Ubuntu"/>
                    <a:sym typeface="Ubuntu"/>
                  </a:endParaRPr>
                </a:p>
              </p:txBody>
            </p:sp>
            <p:sp>
              <p:nvSpPr>
                <p:cNvPr id="285" name="Google Shape;285;p15"/>
                <p:cNvSpPr txBox="1"/>
                <p:nvPr/>
              </p:nvSpPr>
              <p:spPr>
                <a:xfrm>
                  <a:off x="440724" y="135455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Email: </a:t>
                  </a:r>
                  <a:r>
                    <a:rPr lang="uk" sz="900">
                      <a:solidFill>
                        <a:schemeClr val="dk1"/>
                      </a:solidFill>
                      <a:latin typeface="Ubuntu"/>
                      <a:ea typeface="Ubuntu"/>
                      <a:cs typeface="Ubuntu"/>
                      <a:sym typeface="Ubuntu"/>
                    </a:rPr>
                    <a:t>dr.johnmichaels@example.com</a:t>
                  </a:r>
                  <a:endParaRPr sz="900">
                    <a:solidFill>
                      <a:schemeClr val="dk1"/>
                    </a:solidFill>
                    <a:latin typeface="Ubuntu"/>
                    <a:ea typeface="Ubuntu"/>
                    <a:cs typeface="Ubuntu"/>
                    <a:sym typeface="Ubuntu"/>
                  </a:endParaRPr>
                </a:p>
              </p:txBody>
            </p:sp>
          </p:grpSp>
        </p:grpSp>
        <p:sp>
          <p:nvSpPr>
            <p:cNvPr id="286" name="Google Shape;286;p15"/>
            <p:cNvSpPr txBox="1"/>
            <p:nvPr/>
          </p:nvSpPr>
          <p:spPr>
            <a:xfrm>
              <a:off x="440727" y="1853915"/>
              <a:ext cx="6669300" cy="720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900">
                  <a:solidFill>
                    <a:schemeClr val="dk1"/>
                  </a:solidFill>
                  <a:latin typeface="Ubuntu"/>
                  <a:ea typeface="Ubuntu"/>
                  <a:cs typeface="Ubuntu"/>
                  <a:sym typeface="Ubuntu"/>
                </a:rPr>
                <a:t>Dedicated and compassionate board-certified medical physician with over 15 years of experience in diagnosing, treating, and managing a wide range of medical conditions. Demonstrated proficiency in patient care, medical research, and clinical operations. Committed to delivering high-quality healthcare and improving patient outcomes through evidence-based practices. Adept at working in fast-paced environments and collaborating with multidisciplinary teams.</a:t>
              </a:r>
              <a:endParaRPr sz="900">
                <a:solidFill>
                  <a:schemeClr val="dk1"/>
                </a:solidFill>
                <a:latin typeface="Ubuntu"/>
                <a:ea typeface="Ubuntu"/>
                <a:cs typeface="Ubuntu"/>
                <a:sym typeface="Ubuntu"/>
              </a:endParaRPr>
            </a:p>
          </p:txBody>
        </p:sp>
      </p:grpSp>
      <p:grpSp>
        <p:nvGrpSpPr>
          <p:cNvPr id="287" name="Google Shape;287;p15"/>
          <p:cNvGrpSpPr/>
          <p:nvPr/>
        </p:nvGrpSpPr>
        <p:grpSpPr>
          <a:xfrm>
            <a:off x="440724" y="2939915"/>
            <a:ext cx="6671876" cy="7069110"/>
            <a:chOff x="440724" y="2939915"/>
            <a:chExt cx="6671876" cy="7069110"/>
          </a:xfrm>
        </p:grpSpPr>
        <p:grpSp>
          <p:nvGrpSpPr>
            <p:cNvPr id="288" name="Google Shape;288;p15"/>
            <p:cNvGrpSpPr/>
            <p:nvPr/>
          </p:nvGrpSpPr>
          <p:grpSpPr>
            <a:xfrm>
              <a:off x="440724" y="2939915"/>
              <a:ext cx="6671876" cy="233485"/>
              <a:chOff x="440724" y="2939915"/>
              <a:chExt cx="6671876" cy="233485"/>
            </a:xfrm>
          </p:grpSpPr>
          <p:sp>
            <p:nvSpPr>
              <p:cNvPr id="289" name="Google Shape;289;p15"/>
              <p:cNvSpPr txBox="1"/>
              <p:nvPr/>
            </p:nvSpPr>
            <p:spPr>
              <a:xfrm>
                <a:off x="440724" y="2939915"/>
                <a:ext cx="2622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Ubuntu"/>
                    <a:ea typeface="Ubuntu"/>
                    <a:cs typeface="Ubuntu"/>
                    <a:sym typeface="Ubuntu"/>
                  </a:rPr>
                  <a:t>COVER LETTER</a:t>
                </a:r>
                <a:endParaRPr sz="1100">
                  <a:solidFill>
                    <a:schemeClr val="dk1"/>
                  </a:solidFill>
                  <a:latin typeface="Ubuntu"/>
                  <a:ea typeface="Ubuntu"/>
                  <a:cs typeface="Ubuntu"/>
                  <a:sym typeface="Ubuntu"/>
                </a:endParaRPr>
              </a:p>
            </p:txBody>
          </p:sp>
          <p:cxnSp>
            <p:nvCxnSpPr>
              <p:cNvPr id="290" name="Google Shape;290;p15"/>
              <p:cNvCxnSpPr/>
              <p:nvPr/>
            </p:nvCxnSpPr>
            <p:spPr>
              <a:xfrm>
                <a:off x="454700" y="3173400"/>
                <a:ext cx="6657900" cy="0"/>
              </a:xfrm>
              <a:prstGeom prst="straightConnector1">
                <a:avLst/>
              </a:prstGeom>
              <a:noFill/>
              <a:ln cap="flat" cmpd="sng" w="9525">
                <a:solidFill>
                  <a:srgbClr val="CECDCD"/>
                </a:solidFill>
                <a:prstDash val="solid"/>
                <a:round/>
                <a:headEnd len="med" w="med" type="none"/>
                <a:tailEnd len="med" w="med" type="none"/>
              </a:ln>
            </p:spPr>
          </p:cxnSp>
        </p:grpSp>
        <p:grpSp>
          <p:nvGrpSpPr>
            <p:cNvPr id="291" name="Google Shape;291;p15"/>
            <p:cNvGrpSpPr/>
            <p:nvPr/>
          </p:nvGrpSpPr>
          <p:grpSpPr>
            <a:xfrm>
              <a:off x="1938848" y="3370700"/>
              <a:ext cx="5171100" cy="6638325"/>
              <a:chOff x="1938848" y="3370700"/>
              <a:chExt cx="5171100" cy="6638325"/>
            </a:xfrm>
          </p:grpSpPr>
          <p:grpSp>
            <p:nvGrpSpPr>
              <p:cNvPr id="292" name="Google Shape;292;p15"/>
              <p:cNvGrpSpPr/>
              <p:nvPr/>
            </p:nvGrpSpPr>
            <p:grpSpPr>
              <a:xfrm>
                <a:off x="1938853" y="3370700"/>
                <a:ext cx="3207000" cy="740900"/>
                <a:chOff x="1938853" y="3370700"/>
                <a:chExt cx="3207000" cy="740900"/>
              </a:xfrm>
            </p:grpSpPr>
            <p:sp>
              <p:nvSpPr>
                <p:cNvPr id="293" name="Google Shape;293;p15"/>
                <p:cNvSpPr txBox="1"/>
                <p:nvPr/>
              </p:nvSpPr>
              <p:spPr>
                <a:xfrm>
                  <a:off x="1938853" y="337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Hiring Manager</a:t>
                  </a:r>
                  <a:endParaRPr b="1" sz="900">
                    <a:solidFill>
                      <a:schemeClr val="dk1"/>
                    </a:solidFill>
                    <a:latin typeface="Ubuntu"/>
                    <a:ea typeface="Ubuntu"/>
                    <a:cs typeface="Ubuntu"/>
                    <a:sym typeface="Ubuntu"/>
                  </a:endParaRPr>
                </a:p>
              </p:txBody>
            </p:sp>
            <p:sp>
              <p:nvSpPr>
                <p:cNvPr id="294" name="Google Shape;294;p15"/>
                <p:cNvSpPr txBox="1"/>
                <p:nvPr/>
              </p:nvSpPr>
              <p:spPr>
                <a:xfrm>
                  <a:off x="1938853" y="357172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Massachusetts General Hospital</a:t>
                  </a:r>
                  <a:endParaRPr sz="900">
                    <a:solidFill>
                      <a:schemeClr val="dk1"/>
                    </a:solidFill>
                    <a:latin typeface="Ubuntu"/>
                    <a:ea typeface="Ubuntu"/>
                    <a:cs typeface="Ubuntu"/>
                    <a:sym typeface="Ubuntu"/>
                  </a:endParaRPr>
                </a:p>
              </p:txBody>
            </p:sp>
            <p:sp>
              <p:nvSpPr>
                <p:cNvPr id="295" name="Google Shape;295;p15"/>
                <p:cNvSpPr txBox="1"/>
                <p:nvPr/>
              </p:nvSpPr>
              <p:spPr>
                <a:xfrm>
                  <a:off x="1938853" y="377197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55 Fruit Street</a:t>
                  </a:r>
                  <a:endParaRPr sz="900">
                    <a:solidFill>
                      <a:schemeClr val="dk1"/>
                    </a:solidFill>
                    <a:latin typeface="Ubuntu"/>
                    <a:ea typeface="Ubuntu"/>
                    <a:cs typeface="Ubuntu"/>
                    <a:sym typeface="Ubuntu"/>
                  </a:endParaRPr>
                </a:p>
              </p:txBody>
            </p:sp>
            <p:sp>
              <p:nvSpPr>
                <p:cNvPr id="296" name="Google Shape;296;p15"/>
                <p:cNvSpPr txBox="1"/>
                <p:nvPr/>
              </p:nvSpPr>
              <p:spPr>
                <a:xfrm>
                  <a:off x="1938853" y="39730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Boston, MA 02114</a:t>
                  </a:r>
                  <a:endParaRPr sz="900">
                    <a:solidFill>
                      <a:schemeClr val="dk1"/>
                    </a:solidFill>
                    <a:latin typeface="Ubuntu"/>
                    <a:ea typeface="Ubuntu"/>
                    <a:cs typeface="Ubuntu"/>
                    <a:sym typeface="Ubuntu"/>
                  </a:endParaRPr>
                </a:p>
              </p:txBody>
            </p:sp>
          </p:grpSp>
          <p:grpSp>
            <p:nvGrpSpPr>
              <p:cNvPr id="297" name="Google Shape;297;p15"/>
              <p:cNvGrpSpPr/>
              <p:nvPr/>
            </p:nvGrpSpPr>
            <p:grpSpPr>
              <a:xfrm>
                <a:off x="1938848" y="4389725"/>
                <a:ext cx="5171100" cy="4939575"/>
                <a:chOff x="1938848" y="4389725"/>
                <a:chExt cx="5171100" cy="4939575"/>
              </a:xfrm>
            </p:grpSpPr>
            <p:sp>
              <p:nvSpPr>
                <p:cNvPr id="298" name="Google Shape;298;p15"/>
                <p:cNvSpPr txBox="1"/>
                <p:nvPr/>
              </p:nvSpPr>
              <p:spPr>
                <a:xfrm>
                  <a:off x="1938853" y="438972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Dear </a:t>
                  </a:r>
                  <a:r>
                    <a:rPr b="1" lang="uk" sz="900">
                      <a:solidFill>
                        <a:schemeClr val="dk1"/>
                      </a:solidFill>
                      <a:latin typeface="Ubuntu"/>
                      <a:ea typeface="Ubuntu"/>
                      <a:cs typeface="Ubuntu"/>
                      <a:sym typeface="Ubuntu"/>
                    </a:rPr>
                    <a:t>Hiring Manager,</a:t>
                  </a:r>
                  <a:endParaRPr b="1" sz="900">
                    <a:solidFill>
                      <a:schemeClr val="dk1"/>
                    </a:solidFill>
                    <a:latin typeface="Ubuntu"/>
                    <a:ea typeface="Ubuntu"/>
                    <a:cs typeface="Ubuntu"/>
                    <a:sym typeface="Ubuntu"/>
                  </a:endParaRPr>
                </a:p>
              </p:txBody>
            </p:sp>
            <p:sp>
              <p:nvSpPr>
                <p:cNvPr id="299" name="Google Shape;299;p15"/>
                <p:cNvSpPr txBox="1"/>
                <p:nvPr/>
              </p:nvSpPr>
              <p:spPr>
                <a:xfrm>
                  <a:off x="1938848" y="4790200"/>
                  <a:ext cx="5171100" cy="4155900"/>
                </a:xfrm>
                <a:prstGeom prst="rect">
                  <a:avLst/>
                </a:prstGeom>
                <a:noFill/>
                <a:ln>
                  <a:noFill/>
                </a:ln>
              </p:spPr>
              <p:txBody>
                <a:bodyPr anchorCtr="0" anchor="t" bIns="0" lIns="0" spcFirstLastPara="1" rIns="0" wrap="square" tIns="0">
                  <a:spAutoFit/>
                </a:bodyPr>
                <a:lstStyle/>
                <a:p>
                  <a:pPr indent="0" lvl="0" marL="0" rtl="0" algn="l">
                    <a:lnSpc>
                      <a:spcPct val="145000"/>
                    </a:lnSpc>
                    <a:spcBef>
                      <a:spcPts val="0"/>
                    </a:spcBef>
                    <a:spcAft>
                      <a:spcPts val="0"/>
                    </a:spcAft>
                    <a:buClr>
                      <a:schemeClr val="dk1"/>
                    </a:buClr>
                    <a:buSzPts val="1100"/>
                    <a:buFont typeface="Arial"/>
                    <a:buNone/>
                  </a:pPr>
                  <a:r>
                    <a:rPr lang="uk" sz="900">
                      <a:solidFill>
                        <a:schemeClr val="dk1"/>
                      </a:solidFill>
                      <a:latin typeface="Ubuntu"/>
                      <a:ea typeface="Ubuntu"/>
                      <a:cs typeface="Ubuntu"/>
                      <a:sym typeface="Ubuntu"/>
                    </a:rPr>
                    <a:t>I am writing to express my interest in the Attending Physician position at Massachusetts General Hospital, as advertised on your careers page. With over 15 years of experience in the medical field, a robust background in internal medicine, and a commitment to providing compassionate, patient-centered care, I am eager to contribute to your esteemed institution.</a:t>
                  </a:r>
                  <a:endParaRPr sz="900">
                    <a:solidFill>
                      <a:schemeClr val="dk1"/>
                    </a:solidFill>
                    <a:latin typeface="Ubuntu"/>
                    <a:ea typeface="Ubuntu"/>
                    <a:cs typeface="Ubuntu"/>
                    <a:sym typeface="Ubuntu"/>
                  </a:endParaRPr>
                </a:p>
                <a:p>
                  <a:pPr indent="0" lvl="0" marL="0" rtl="0" algn="l">
                    <a:lnSpc>
                      <a:spcPct val="145000"/>
                    </a:lnSpc>
                    <a:spcBef>
                      <a:spcPts val="0"/>
                    </a:spcBef>
                    <a:spcAft>
                      <a:spcPts val="0"/>
                    </a:spcAft>
                    <a:buClr>
                      <a:schemeClr val="dk1"/>
                    </a:buClr>
                    <a:buSzPts val="1100"/>
                    <a:buFont typeface="Arial"/>
                    <a:buNone/>
                  </a:pPr>
                  <a:r>
                    <a:t/>
                  </a:r>
                  <a:endParaRPr sz="900">
                    <a:solidFill>
                      <a:schemeClr val="dk1"/>
                    </a:solidFill>
                    <a:latin typeface="Ubuntu"/>
                    <a:ea typeface="Ubuntu"/>
                    <a:cs typeface="Ubuntu"/>
                    <a:sym typeface="Ubuntu"/>
                  </a:endParaRPr>
                </a:p>
                <a:p>
                  <a:pPr indent="0" lvl="0" marL="0" rtl="0" algn="l">
                    <a:lnSpc>
                      <a:spcPct val="145000"/>
                    </a:lnSpc>
                    <a:spcBef>
                      <a:spcPts val="0"/>
                    </a:spcBef>
                    <a:spcAft>
                      <a:spcPts val="0"/>
                    </a:spcAft>
                    <a:buClr>
                      <a:schemeClr val="dk1"/>
                    </a:buClr>
                    <a:buSzPts val="1100"/>
                    <a:buFont typeface="Arial"/>
                    <a:buNone/>
                  </a:pPr>
                  <a:r>
                    <a:rPr lang="uk" sz="900">
                      <a:solidFill>
                        <a:schemeClr val="dk1"/>
                      </a:solidFill>
                      <a:latin typeface="Ubuntu"/>
                      <a:ea typeface="Ubuntu"/>
                      <a:cs typeface="Ubuntu"/>
                      <a:sym typeface="Ubuntu"/>
                    </a:rPr>
                    <a:t>My tenure at Massachusetts General Hospital has equipped me with extensive experience in diagnosing and managing a wide array of medical conditions. As an Attending Physician, I have led a multidisciplinary team to deliver comprehensive care, developed and implemented individualized treatment plans, and performed various medical procedures. My role has also involved mentoring medical students and residents, ensuring they receive the guidance and support needed to excel in their medical careers.</a:t>
                  </a:r>
                  <a:endParaRPr sz="900">
                    <a:solidFill>
                      <a:schemeClr val="dk1"/>
                    </a:solidFill>
                    <a:latin typeface="Ubuntu"/>
                    <a:ea typeface="Ubuntu"/>
                    <a:cs typeface="Ubuntu"/>
                    <a:sym typeface="Ubuntu"/>
                  </a:endParaRPr>
                </a:p>
                <a:p>
                  <a:pPr indent="0" lvl="0" marL="0" rtl="0" algn="l">
                    <a:lnSpc>
                      <a:spcPct val="145000"/>
                    </a:lnSpc>
                    <a:spcBef>
                      <a:spcPts val="0"/>
                    </a:spcBef>
                    <a:spcAft>
                      <a:spcPts val="0"/>
                    </a:spcAft>
                    <a:buClr>
                      <a:schemeClr val="dk1"/>
                    </a:buClr>
                    <a:buSzPts val="1100"/>
                    <a:buFont typeface="Arial"/>
                    <a:buNone/>
                  </a:pPr>
                  <a:r>
                    <a:t/>
                  </a:r>
                  <a:endParaRPr sz="900">
                    <a:solidFill>
                      <a:schemeClr val="dk1"/>
                    </a:solidFill>
                    <a:latin typeface="Ubuntu"/>
                    <a:ea typeface="Ubuntu"/>
                    <a:cs typeface="Ubuntu"/>
                    <a:sym typeface="Ubuntu"/>
                  </a:endParaRPr>
                </a:p>
                <a:p>
                  <a:pPr indent="0" lvl="0" marL="0" rtl="0" algn="l">
                    <a:lnSpc>
                      <a:spcPct val="145000"/>
                    </a:lnSpc>
                    <a:spcBef>
                      <a:spcPts val="0"/>
                    </a:spcBef>
                    <a:spcAft>
                      <a:spcPts val="0"/>
                    </a:spcAft>
                    <a:buClr>
                      <a:schemeClr val="dk1"/>
                    </a:buClr>
                    <a:buSzPts val="1100"/>
                    <a:buFont typeface="Arial"/>
                    <a:buNone/>
                  </a:pPr>
                  <a:r>
                    <a:rPr lang="uk" sz="900">
                      <a:solidFill>
                        <a:schemeClr val="dk1"/>
                      </a:solidFill>
                      <a:latin typeface="Ubuntu"/>
                      <a:ea typeface="Ubuntu"/>
                      <a:cs typeface="Ubuntu"/>
                      <a:sym typeface="Ubuntu"/>
                    </a:rPr>
                    <a:t>My dedication to medicine extends beyond clinical and academic settings. Volunteering with Doctors Without Borders has given me the opportunity to provide medical care in challenging environments, enhancing my adaptability and resilience. These experiences have deepened my empathy and reinforced my commitment to serving diverse patient populations.</a:t>
                  </a:r>
                  <a:endParaRPr sz="900">
                    <a:solidFill>
                      <a:schemeClr val="dk1"/>
                    </a:solidFill>
                    <a:latin typeface="Ubuntu"/>
                    <a:ea typeface="Ubuntu"/>
                    <a:cs typeface="Ubuntu"/>
                    <a:sym typeface="Ubuntu"/>
                  </a:endParaRPr>
                </a:p>
                <a:p>
                  <a:pPr indent="0" lvl="0" marL="0" rtl="0" algn="l">
                    <a:lnSpc>
                      <a:spcPct val="145000"/>
                    </a:lnSpc>
                    <a:spcBef>
                      <a:spcPts val="0"/>
                    </a:spcBef>
                    <a:spcAft>
                      <a:spcPts val="0"/>
                    </a:spcAft>
                    <a:buClr>
                      <a:schemeClr val="dk1"/>
                    </a:buClr>
                    <a:buSzPts val="1100"/>
                    <a:buFont typeface="Arial"/>
                    <a:buNone/>
                  </a:pPr>
                  <a:r>
                    <a:t/>
                  </a:r>
                  <a:endParaRPr sz="900">
                    <a:solidFill>
                      <a:schemeClr val="dk1"/>
                    </a:solidFill>
                    <a:latin typeface="Ubuntu"/>
                    <a:ea typeface="Ubuntu"/>
                    <a:cs typeface="Ubuntu"/>
                    <a:sym typeface="Ubuntu"/>
                  </a:endParaRPr>
                </a:p>
                <a:p>
                  <a:pPr indent="0" lvl="0" marL="0" rtl="0" algn="l">
                    <a:lnSpc>
                      <a:spcPct val="145000"/>
                    </a:lnSpc>
                    <a:spcBef>
                      <a:spcPts val="0"/>
                    </a:spcBef>
                    <a:spcAft>
                      <a:spcPts val="0"/>
                    </a:spcAft>
                    <a:buNone/>
                  </a:pPr>
                  <a:r>
                    <a:rPr lang="uk" sz="900">
                      <a:solidFill>
                        <a:schemeClr val="dk1"/>
                      </a:solidFill>
                      <a:latin typeface="Ubuntu"/>
                      <a:ea typeface="Ubuntu"/>
                      <a:cs typeface="Ubuntu"/>
                      <a:sym typeface="Ubuntu"/>
                    </a:rPr>
                    <a:t>Thank you for considering my application. I look forward to the possibility of discussing how my background, skills, and experiences align with the goals of Massachusetts General Hospital. Please find my resume attached for your review. I am available at your convenience for an interview and can be reached at (123) 456-7890 or dr.johnmichaels@example.com.</a:t>
                  </a:r>
                  <a:endParaRPr sz="900">
                    <a:solidFill>
                      <a:schemeClr val="dk1"/>
                    </a:solidFill>
                    <a:latin typeface="Ubuntu"/>
                    <a:ea typeface="Ubuntu"/>
                    <a:cs typeface="Ubuntu"/>
                    <a:sym typeface="Ubuntu"/>
                  </a:endParaRPr>
                </a:p>
              </p:txBody>
            </p:sp>
            <p:sp>
              <p:nvSpPr>
                <p:cNvPr id="300" name="Google Shape;300;p15"/>
                <p:cNvSpPr txBox="1"/>
                <p:nvPr/>
              </p:nvSpPr>
              <p:spPr>
                <a:xfrm>
                  <a:off x="1938853" y="919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Sincerely,</a:t>
                  </a:r>
                  <a:endParaRPr b="1" sz="900">
                    <a:solidFill>
                      <a:schemeClr val="dk1"/>
                    </a:solidFill>
                    <a:latin typeface="Ubuntu"/>
                    <a:ea typeface="Ubuntu"/>
                    <a:cs typeface="Ubuntu"/>
                    <a:sym typeface="Ubuntu"/>
                  </a:endParaRPr>
                </a:p>
              </p:txBody>
            </p:sp>
          </p:grpSp>
          <p:grpSp>
            <p:nvGrpSpPr>
              <p:cNvPr id="301" name="Google Shape;301;p15"/>
              <p:cNvGrpSpPr/>
              <p:nvPr/>
            </p:nvGrpSpPr>
            <p:grpSpPr>
              <a:xfrm>
                <a:off x="1938853" y="9675600"/>
                <a:ext cx="3207000" cy="333425"/>
                <a:chOff x="1938853" y="9675600"/>
                <a:chExt cx="3207000" cy="333425"/>
              </a:xfrm>
            </p:grpSpPr>
            <p:sp>
              <p:nvSpPr>
                <p:cNvPr id="302" name="Google Shape;302;p15"/>
                <p:cNvSpPr txBox="1"/>
                <p:nvPr/>
              </p:nvSpPr>
              <p:spPr>
                <a:xfrm>
                  <a:off x="1938853" y="96756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Dr. Johnathan R. Michaels</a:t>
                  </a:r>
                  <a:endParaRPr b="1" sz="900">
                    <a:solidFill>
                      <a:schemeClr val="dk1"/>
                    </a:solidFill>
                    <a:latin typeface="Ubuntu"/>
                    <a:ea typeface="Ubuntu"/>
                    <a:cs typeface="Ubuntu"/>
                    <a:sym typeface="Ubuntu"/>
                  </a:endParaRPr>
                </a:p>
              </p:txBody>
            </p:sp>
            <p:sp>
              <p:nvSpPr>
                <p:cNvPr id="303" name="Google Shape;303;p15"/>
                <p:cNvSpPr txBox="1"/>
                <p:nvPr/>
              </p:nvSpPr>
              <p:spPr>
                <a:xfrm>
                  <a:off x="1938853" y="987042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Board-Certified Medical Physician</a:t>
                  </a:r>
                  <a:endParaRPr sz="900">
                    <a:solidFill>
                      <a:schemeClr val="dk1"/>
                    </a:solidFill>
                    <a:latin typeface="Ubuntu"/>
                    <a:ea typeface="Ubuntu"/>
                    <a:cs typeface="Ubuntu"/>
                    <a:sym typeface="Ubuntu"/>
                  </a:endParaRPr>
                </a:p>
              </p:txBody>
            </p:sp>
          </p:grpSp>
        </p:gr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grpSp>
        <p:nvGrpSpPr>
          <p:cNvPr id="308" name="Google Shape;308;p16"/>
          <p:cNvGrpSpPr/>
          <p:nvPr/>
        </p:nvGrpSpPr>
        <p:grpSpPr>
          <a:xfrm>
            <a:off x="431150" y="396880"/>
            <a:ext cx="6678877" cy="2177335"/>
            <a:chOff x="431150" y="396880"/>
            <a:chExt cx="6678877" cy="2177335"/>
          </a:xfrm>
        </p:grpSpPr>
        <p:grpSp>
          <p:nvGrpSpPr>
            <p:cNvPr id="309" name="Google Shape;309;p16"/>
            <p:cNvGrpSpPr/>
            <p:nvPr/>
          </p:nvGrpSpPr>
          <p:grpSpPr>
            <a:xfrm>
              <a:off x="431150" y="396880"/>
              <a:ext cx="5202873" cy="1096270"/>
              <a:chOff x="431150" y="396880"/>
              <a:chExt cx="5202873" cy="1096270"/>
            </a:xfrm>
          </p:grpSpPr>
          <p:sp>
            <p:nvSpPr>
              <p:cNvPr id="310" name="Google Shape;310;p16"/>
              <p:cNvSpPr txBox="1"/>
              <p:nvPr/>
            </p:nvSpPr>
            <p:spPr>
              <a:xfrm>
                <a:off x="431150" y="396880"/>
                <a:ext cx="5193300" cy="3231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2100">
                    <a:solidFill>
                      <a:schemeClr val="dk1"/>
                    </a:solidFill>
                    <a:latin typeface="Ubuntu Medium"/>
                    <a:ea typeface="Ubuntu Medium"/>
                    <a:cs typeface="Ubuntu Medium"/>
                    <a:sym typeface="Ubuntu Medium"/>
                  </a:rPr>
                  <a:t>DR. JOHNATHAN R. MICHAELS</a:t>
                </a:r>
                <a:endParaRPr sz="2100">
                  <a:solidFill>
                    <a:schemeClr val="dk1"/>
                  </a:solidFill>
                  <a:latin typeface="Ubuntu Medium"/>
                  <a:ea typeface="Ubuntu Medium"/>
                  <a:cs typeface="Ubuntu Medium"/>
                  <a:sym typeface="Ubuntu Medium"/>
                </a:endParaRPr>
              </a:p>
            </p:txBody>
          </p:sp>
          <p:sp>
            <p:nvSpPr>
              <p:cNvPr id="311" name="Google Shape;311;p16"/>
              <p:cNvSpPr txBox="1"/>
              <p:nvPr/>
            </p:nvSpPr>
            <p:spPr>
              <a:xfrm>
                <a:off x="440723" y="832826"/>
                <a:ext cx="51933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1100">
                    <a:solidFill>
                      <a:schemeClr val="dk1"/>
                    </a:solidFill>
                    <a:latin typeface="Ubuntu"/>
                    <a:ea typeface="Ubuntu"/>
                    <a:cs typeface="Ubuntu"/>
                    <a:sym typeface="Ubuntu"/>
                  </a:rPr>
                  <a:t>BOARD-CERTIFIED MEDICAL PHYSICIAN</a:t>
                </a:r>
                <a:endParaRPr sz="1100">
                  <a:solidFill>
                    <a:schemeClr val="dk1"/>
                  </a:solidFill>
                  <a:latin typeface="Ubuntu"/>
                  <a:ea typeface="Ubuntu"/>
                  <a:cs typeface="Ubuntu"/>
                  <a:sym typeface="Ubuntu"/>
                </a:endParaRPr>
              </a:p>
            </p:txBody>
          </p:sp>
          <p:grpSp>
            <p:nvGrpSpPr>
              <p:cNvPr id="312" name="Google Shape;312;p16"/>
              <p:cNvGrpSpPr/>
              <p:nvPr/>
            </p:nvGrpSpPr>
            <p:grpSpPr>
              <a:xfrm>
                <a:off x="440724" y="1163100"/>
                <a:ext cx="2622600" cy="330050"/>
                <a:chOff x="440724" y="1163100"/>
                <a:chExt cx="2622600" cy="330050"/>
              </a:xfrm>
            </p:grpSpPr>
            <p:sp>
              <p:nvSpPr>
                <p:cNvPr id="313" name="Google Shape;313;p16"/>
                <p:cNvSpPr txBox="1"/>
                <p:nvPr/>
              </p:nvSpPr>
              <p:spPr>
                <a:xfrm>
                  <a:off x="440724" y="116310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Phone:</a:t>
                  </a:r>
                  <a:r>
                    <a:rPr lang="uk" sz="900">
                      <a:solidFill>
                        <a:schemeClr val="dk1"/>
                      </a:solidFill>
                      <a:latin typeface="Ubuntu"/>
                      <a:ea typeface="Ubuntu"/>
                      <a:cs typeface="Ubuntu"/>
                      <a:sym typeface="Ubuntu"/>
                    </a:rPr>
                    <a:t> (123) 456-7890</a:t>
                  </a:r>
                  <a:endParaRPr sz="900">
                    <a:solidFill>
                      <a:schemeClr val="dk1"/>
                    </a:solidFill>
                    <a:latin typeface="Ubuntu"/>
                    <a:ea typeface="Ubuntu"/>
                    <a:cs typeface="Ubuntu"/>
                    <a:sym typeface="Ubuntu"/>
                  </a:endParaRPr>
                </a:p>
              </p:txBody>
            </p:sp>
            <p:sp>
              <p:nvSpPr>
                <p:cNvPr id="314" name="Google Shape;314;p16"/>
                <p:cNvSpPr txBox="1"/>
                <p:nvPr/>
              </p:nvSpPr>
              <p:spPr>
                <a:xfrm>
                  <a:off x="440724" y="1354550"/>
                  <a:ext cx="26226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Email: </a:t>
                  </a:r>
                  <a:r>
                    <a:rPr lang="uk" sz="900">
                      <a:solidFill>
                        <a:schemeClr val="dk1"/>
                      </a:solidFill>
                      <a:latin typeface="Ubuntu"/>
                      <a:ea typeface="Ubuntu"/>
                      <a:cs typeface="Ubuntu"/>
                      <a:sym typeface="Ubuntu"/>
                    </a:rPr>
                    <a:t>dr.johnmichaels@example.com</a:t>
                  </a:r>
                  <a:endParaRPr sz="900">
                    <a:solidFill>
                      <a:schemeClr val="dk1"/>
                    </a:solidFill>
                    <a:latin typeface="Ubuntu"/>
                    <a:ea typeface="Ubuntu"/>
                    <a:cs typeface="Ubuntu"/>
                    <a:sym typeface="Ubuntu"/>
                  </a:endParaRPr>
                </a:p>
              </p:txBody>
            </p:sp>
          </p:grpSp>
        </p:grpSp>
        <p:sp>
          <p:nvSpPr>
            <p:cNvPr id="315" name="Google Shape;315;p16"/>
            <p:cNvSpPr txBox="1"/>
            <p:nvPr/>
          </p:nvSpPr>
          <p:spPr>
            <a:xfrm>
              <a:off x="440727" y="1853915"/>
              <a:ext cx="6669300" cy="720300"/>
            </a:xfrm>
            <a:prstGeom prst="rect">
              <a:avLst/>
            </a:prstGeom>
            <a:noFill/>
            <a:ln>
              <a:noFill/>
            </a:ln>
          </p:spPr>
          <p:txBody>
            <a:bodyPr anchorCtr="0" anchor="t" bIns="0" lIns="0" spcFirstLastPara="1" rIns="0" wrap="square" tIns="0">
              <a:spAutoFit/>
            </a:bodyPr>
            <a:lstStyle/>
            <a:p>
              <a:pPr indent="0" lvl="0" marL="0" rtl="0" algn="l">
                <a:lnSpc>
                  <a:spcPct val="140000"/>
                </a:lnSpc>
                <a:spcBef>
                  <a:spcPts val="0"/>
                </a:spcBef>
                <a:spcAft>
                  <a:spcPts val="0"/>
                </a:spcAft>
                <a:buNone/>
              </a:pPr>
              <a:r>
                <a:rPr lang="uk" sz="900">
                  <a:solidFill>
                    <a:schemeClr val="dk1"/>
                  </a:solidFill>
                  <a:latin typeface="Ubuntu"/>
                  <a:ea typeface="Ubuntu"/>
                  <a:cs typeface="Ubuntu"/>
                  <a:sym typeface="Ubuntu"/>
                </a:rPr>
                <a:t>Dedicated and compassionate board-certified medical physician with over 15 years of experience in diagnosing, treating, and managing a wide range of medical conditions. Demonstrated proficiency in patient care, medical research, and clinical operations. Committed to delivering high-quality healthcare and improving patient outcomes through evidence-based practices. Adept at working in fast-paced environments and collaborating with multidisciplinary teams.</a:t>
              </a:r>
              <a:endParaRPr sz="900">
                <a:solidFill>
                  <a:schemeClr val="dk1"/>
                </a:solidFill>
                <a:latin typeface="Ubuntu"/>
                <a:ea typeface="Ubuntu"/>
                <a:cs typeface="Ubuntu"/>
                <a:sym typeface="Ubuntu"/>
              </a:endParaRPr>
            </a:p>
          </p:txBody>
        </p:sp>
      </p:grpSp>
      <p:grpSp>
        <p:nvGrpSpPr>
          <p:cNvPr id="316" name="Google Shape;316;p16"/>
          <p:cNvGrpSpPr/>
          <p:nvPr/>
        </p:nvGrpSpPr>
        <p:grpSpPr>
          <a:xfrm>
            <a:off x="440724" y="2939915"/>
            <a:ext cx="6671876" cy="7275417"/>
            <a:chOff x="440724" y="2939915"/>
            <a:chExt cx="6671876" cy="7275417"/>
          </a:xfrm>
        </p:grpSpPr>
        <p:grpSp>
          <p:nvGrpSpPr>
            <p:cNvPr id="317" name="Google Shape;317;p16"/>
            <p:cNvGrpSpPr/>
            <p:nvPr/>
          </p:nvGrpSpPr>
          <p:grpSpPr>
            <a:xfrm>
              <a:off x="440724" y="2939915"/>
              <a:ext cx="6671876" cy="233485"/>
              <a:chOff x="440724" y="2939915"/>
              <a:chExt cx="6671876" cy="233485"/>
            </a:xfrm>
          </p:grpSpPr>
          <p:sp>
            <p:nvSpPr>
              <p:cNvPr id="318" name="Google Shape;318;p16"/>
              <p:cNvSpPr txBox="1"/>
              <p:nvPr/>
            </p:nvSpPr>
            <p:spPr>
              <a:xfrm>
                <a:off x="440724" y="2939915"/>
                <a:ext cx="2622600" cy="169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1100">
                    <a:solidFill>
                      <a:schemeClr val="dk1"/>
                    </a:solidFill>
                    <a:latin typeface="Ubuntu"/>
                    <a:ea typeface="Ubuntu"/>
                    <a:cs typeface="Ubuntu"/>
                    <a:sym typeface="Ubuntu"/>
                  </a:rPr>
                  <a:t>REFERENCES</a:t>
                </a:r>
                <a:endParaRPr sz="1100">
                  <a:solidFill>
                    <a:schemeClr val="dk1"/>
                  </a:solidFill>
                  <a:latin typeface="Ubuntu"/>
                  <a:ea typeface="Ubuntu"/>
                  <a:cs typeface="Ubuntu"/>
                  <a:sym typeface="Ubuntu"/>
                </a:endParaRPr>
              </a:p>
            </p:txBody>
          </p:sp>
          <p:cxnSp>
            <p:nvCxnSpPr>
              <p:cNvPr id="319" name="Google Shape;319;p16"/>
              <p:cNvCxnSpPr/>
              <p:nvPr/>
            </p:nvCxnSpPr>
            <p:spPr>
              <a:xfrm>
                <a:off x="454700" y="3173400"/>
                <a:ext cx="6657900" cy="0"/>
              </a:xfrm>
              <a:prstGeom prst="straightConnector1">
                <a:avLst/>
              </a:prstGeom>
              <a:noFill/>
              <a:ln cap="flat" cmpd="sng" w="9525">
                <a:solidFill>
                  <a:srgbClr val="CECDCD"/>
                </a:solidFill>
                <a:prstDash val="solid"/>
                <a:round/>
                <a:headEnd len="med" w="med" type="none"/>
                <a:tailEnd len="med" w="med" type="none"/>
              </a:ln>
            </p:spPr>
          </p:cxnSp>
        </p:grpSp>
        <p:grpSp>
          <p:nvGrpSpPr>
            <p:cNvPr id="320" name="Google Shape;320;p16"/>
            <p:cNvGrpSpPr/>
            <p:nvPr/>
          </p:nvGrpSpPr>
          <p:grpSpPr>
            <a:xfrm>
              <a:off x="1961325" y="3370700"/>
              <a:ext cx="3336566" cy="949975"/>
              <a:chOff x="1961325" y="3370700"/>
              <a:chExt cx="3336566" cy="949975"/>
            </a:xfrm>
          </p:grpSpPr>
          <p:sp>
            <p:nvSpPr>
              <p:cNvPr id="321" name="Google Shape;321;p16"/>
              <p:cNvSpPr txBox="1"/>
              <p:nvPr/>
            </p:nvSpPr>
            <p:spPr>
              <a:xfrm>
                <a:off x="2090891" y="3573544"/>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Organization: Massachusetts General Hospital</a:t>
                </a:r>
                <a:endParaRPr sz="900">
                  <a:solidFill>
                    <a:schemeClr val="dk1"/>
                  </a:solidFill>
                  <a:latin typeface="Ubuntu"/>
                  <a:ea typeface="Ubuntu"/>
                  <a:cs typeface="Ubuntu"/>
                  <a:sym typeface="Ubuntu"/>
                </a:endParaRPr>
              </a:p>
            </p:txBody>
          </p:sp>
          <p:sp>
            <p:nvSpPr>
              <p:cNvPr id="322" name="Google Shape;322;p16"/>
              <p:cNvSpPr txBox="1"/>
              <p:nvPr/>
            </p:nvSpPr>
            <p:spPr>
              <a:xfrm>
                <a:off x="2090891" y="3776388"/>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Phone: (234) 567-8901</a:t>
                </a:r>
                <a:endParaRPr sz="900">
                  <a:solidFill>
                    <a:schemeClr val="dk1"/>
                  </a:solidFill>
                  <a:latin typeface="Ubuntu"/>
                  <a:ea typeface="Ubuntu"/>
                  <a:cs typeface="Ubuntu"/>
                  <a:sym typeface="Ubuntu"/>
                </a:endParaRPr>
              </a:p>
            </p:txBody>
          </p:sp>
          <p:sp>
            <p:nvSpPr>
              <p:cNvPr id="323" name="Google Shape;323;p16"/>
              <p:cNvSpPr txBox="1"/>
              <p:nvPr/>
            </p:nvSpPr>
            <p:spPr>
              <a:xfrm>
                <a:off x="2090891" y="3979231"/>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Email: esanders@mgh.org</a:t>
                </a:r>
                <a:endParaRPr sz="900">
                  <a:solidFill>
                    <a:schemeClr val="dk1"/>
                  </a:solidFill>
                  <a:latin typeface="Ubuntu"/>
                  <a:ea typeface="Ubuntu"/>
                  <a:cs typeface="Ubuntu"/>
                  <a:sym typeface="Ubuntu"/>
                </a:endParaRPr>
              </a:p>
            </p:txBody>
          </p:sp>
          <p:sp>
            <p:nvSpPr>
              <p:cNvPr id="324" name="Google Shape;324;p16"/>
              <p:cNvSpPr txBox="1"/>
              <p:nvPr/>
            </p:nvSpPr>
            <p:spPr>
              <a:xfrm>
                <a:off x="2090891" y="418207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Dr. Robert Thompson</a:t>
                </a:r>
                <a:endParaRPr sz="900">
                  <a:solidFill>
                    <a:schemeClr val="dk1"/>
                  </a:solidFill>
                  <a:latin typeface="Ubuntu"/>
                  <a:ea typeface="Ubuntu"/>
                  <a:cs typeface="Ubuntu"/>
                  <a:sym typeface="Ubuntu"/>
                </a:endParaRPr>
              </a:p>
            </p:txBody>
          </p:sp>
          <p:grpSp>
            <p:nvGrpSpPr>
              <p:cNvPr id="325" name="Google Shape;325;p16"/>
              <p:cNvGrpSpPr/>
              <p:nvPr/>
            </p:nvGrpSpPr>
            <p:grpSpPr>
              <a:xfrm>
                <a:off x="1961325" y="3370700"/>
                <a:ext cx="3336566" cy="138600"/>
                <a:chOff x="1961325" y="3370700"/>
                <a:chExt cx="3336566" cy="138600"/>
              </a:xfrm>
            </p:grpSpPr>
            <p:sp>
              <p:nvSpPr>
                <p:cNvPr id="326" name="Google Shape;326;p16"/>
                <p:cNvSpPr txBox="1"/>
                <p:nvPr/>
              </p:nvSpPr>
              <p:spPr>
                <a:xfrm>
                  <a:off x="2090891" y="337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Position: Chief of Medicine</a:t>
                  </a:r>
                  <a:endParaRPr b="1" sz="900">
                    <a:solidFill>
                      <a:schemeClr val="dk1"/>
                    </a:solidFill>
                    <a:latin typeface="Ubuntu"/>
                    <a:ea typeface="Ubuntu"/>
                    <a:cs typeface="Ubuntu"/>
                    <a:sym typeface="Ubuntu"/>
                  </a:endParaRPr>
                </a:p>
              </p:txBody>
            </p:sp>
            <p:sp>
              <p:nvSpPr>
                <p:cNvPr id="327" name="Google Shape;327;p16"/>
                <p:cNvSpPr/>
                <p:nvPr/>
              </p:nvSpPr>
              <p:spPr>
                <a:xfrm>
                  <a:off x="1961325" y="341825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328" name="Google Shape;328;p16"/>
            <p:cNvGrpSpPr/>
            <p:nvPr/>
          </p:nvGrpSpPr>
          <p:grpSpPr>
            <a:xfrm>
              <a:off x="1961325" y="4590200"/>
              <a:ext cx="3336566" cy="949975"/>
              <a:chOff x="1961325" y="3370700"/>
              <a:chExt cx="3336566" cy="949975"/>
            </a:xfrm>
          </p:grpSpPr>
          <p:sp>
            <p:nvSpPr>
              <p:cNvPr id="329" name="Google Shape;329;p16"/>
              <p:cNvSpPr txBox="1"/>
              <p:nvPr/>
            </p:nvSpPr>
            <p:spPr>
              <a:xfrm>
                <a:off x="2090891" y="3573544"/>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Organization: Brigham and Women’s Hospital</a:t>
                </a:r>
                <a:endParaRPr sz="900">
                  <a:solidFill>
                    <a:schemeClr val="dk1"/>
                  </a:solidFill>
                  <a:latin typeface="Ubuntu"/>
                  <a:ea typeface="Ubuntu"/>
                  <a:cs typeface="Ubuntu"/>
                  <a:sym typeface="Ubuntu"/>
                </a:endParaRPr>
              </a:p>
            </p:txBody>
          </p:sp>
          <p:sp>
            <p:nvSpPr>
              <p:cNvPr id="330" name="Google Shape;330;p16"/>
              <p:cNvSpPr txBox="1"/>
              <p:nvPr/>
            </p:nvSpPr>
            <p:spPr>
              <a:xfrm>
                <a:off x="2090891" y="3776388"/>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Phone: (345) 678-9012</a:t>
                </a:r>
                <a:endParaRPr sz="900">
                  <a:solidFill>
                    <a:schemeClr val="dk1"/>
                  </a:solidFill>
                  <a:latin typeface="Ubuntu"/>
                  <a:ea typeface="Ubuntu"/>
                  <a:cs typeface="Ubuntu"/>
                  <a:sym typeface="Ubuntu"/>
                </a:endParaRPr>
              </a:p>
            </p:txBody>
          </p:sp>
          <p:sp>
            <p:nvSpPr>
              <p:cNvPr id="331" name="Google Shape;331;p16"/>
              <p:cNvSpPr txBox="1"/>
              <p:nvPr/>
            </p:nvSpPr>
            <p:spPr>
              <a:xfrm>
                <a:off x="2090891" y="3979231"/>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Email: rthompson@bwh.harvard.edu</a:t>
                </a:r>
                <a:endParaRPr sz="900">
                  <a:solidFill>
                    <a:schemeClr val="dk1"/>
                  </a:solidFill>
                  <a:latin typeface="Ubuntu"/>
                  <a:ea typeface="Ubuntu"/>
                  <a:cs typeface="Ubuntu"/>
                  <a:sym typeface="Ubuntu"/>
                </a:endParaRPr>
              </a:p>
            </p:txBody>
          </p:sp>
          <p:sp>
            <p:nvSpPr>
              <p:cNvPr id="332" name="Google Shape;332;p16"/>
              <p:cNvSpPr txBox="1"/>
              <p:nvPr/>
            </p:nvSpPr>
            <p:spPr>
              <a:xfrm>
                <a:off x="2090891" y="418207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Dr. Linda Greene</a:t>
                </a:r>
                <a:endParaRPr sz="900">
                  <a:solidFill>
                    <a:schemeClr val="dk1"/>
                  </a:solidFill>
                  <a:latin typeface="Ubuntu"/>
                  <a:ea typeface="Ubuntu"/>
                  <a:cs typeface="Ubuntu"/>
                  <a:sym typeface="Ubuntu"/>
                </a:endParaRPr>
              </a:p>
            </p:txBody>
          </p:sp>
          <p:grpSp>
            <p:nvGrpSpPr>
              <p:cNvPr id="333" name="Google Shape;333;p16"/>
              <p:cNvGrpSpPr/>
              <p:nvPr/>
            </p:nvGrpSpPr>
            <p:grpSpPr>
              <a:xfrm>
                <a:off x="1961325" y="3370700"/>
                <a:ext cx="3336566" cy="138600"/>
                <a:chOff x="1961325" y="3370700"/>
                <a:chExt cx="3336566" cy="138600"/>
              </a:xfrm>
            </p:grpSpPr>
            <p:sp>
              <p:nvSpPr>
                <p:cNvPr id="334" name="Google Shape;334;p16"/>
                <p:cNvSpPr txBox="1"/>
                <p:nvPr/>
              </p:nvSpPr>
              <p:spPr>
                <a:xfrm>
                  <a:off x="2090891" y="337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Position: Program Director, Internal Medicine Residency</a:t>
                  </a:r>
                  <a:endParaRPr b="1" sz="900">
                    <a:solidFill>
                      <a:schemeClr val="dk1"/>
                    </a:solidFill>
                    <a:latin typeface="Ubuntu"/>
                    <a:ea typeface="Ubuntu"/>
                    <a:cs typeface="Ubuntu"/>
                    <a:sym typeface="Ubuntu"/>
                  </a:endParaRPr>
                </a:p>
              </p:txBody>
            </p:sp>
            <p:sp>
              <p:nvSpPr>
                <p:cNvPr id="335" name="Google Shape;335;p16"/>
                <p:cNvSpPr/>
                <p:nvPr/>
              </p:nvSpPr>
              <p:spPr>
                <a:xfrm>
                  <a:off x="1961325" y="341825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336" name="Google Shape;336;p16"/>
            <p:cNvGrpSpPr/>
            <p:nvPr/>
          </p:nvGrpSpPr>
          <p:grpSpPr>
            <a:xfrm>
              <a:off x="1961325" y="5809700"/>
              <a:ext cx="3336566" cy="747131"/>
              <a:chOff x="1961325" y="3370700"/>
              <a:chExt cx="3336566" cy="747131"/>
            </a:xfrm>
          </p:grpSpPr>
          <p:sp>
            <p:nvSpPr>
              <p:cNvPr id="337" name="Google Shape;337;p16"/>
              <p:cNvSpPr txBox="1"/>
              <p:nvPr/>
            </p:nvSpPr>
            <p:spPr>
              <a:xfrm>
                <a:off x="2090891" y="3573544"/>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Organization: HealthFirst Community Clinic</a:t>
                </a:r>
                <a:endParaRPr sz="900">
                  <a:solidFill>
                    <a:schemeClr val="dk1"/>
                  </a:solidFill>
                  <a:latin typeface="Ubuntu"/>
                  <a:ea typeface="Ubuntu"/>
                  <a:cs typeface="Ubuntu"/>
                  <a:sym typeface="Ubuntu"/>
                </a:endParaRPr>
              </a:p>
            </p:txBody>
          </p:sp>
          <p:sp>
            <p:nvSpPr>
              <p:cNvPr id="338" name="Google Shape;338;p16"/>
              <p:cNvSpPr txBox="1"/>
              <p:nvPr/>
            </p:nvSpPr>
            <p:spPr>
              <a:xfrm>
                <a:off x="2090891" y="3776388"/>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Email: lgreene@healthfirst.org</a:t>
                </a:r>
                <a:endParaRPr sz="900">
                  <a:solidFill>
                    <a:schemeClr val="dk1"/>
                  </a:solidFill>
                  <a:latin typeface="Ubuntu"/>
                  <a:ea typeface="Ubuntu"/>
                  <a:cs typeface="Ubuntu"/>
                  <a:sym typeface="Ubuntu"/>
                </a:endParaRPr>
              </a:p>
            </p:txBody>
          </p:sp>
          <p:sp>
            <p:nvSpPr>
              <p:cNvPr id="339" name="Google Shape;339;p16"/>
              <p:cNvSpPr txBox="1"/>
              <p:nvPr/>
            </p:nvSpPr>
            <p:spPr>
              <a:xfrm>
                <a:off x="2090891" y="3979231"/>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Dr. Michael Johnson</a:t>
                </a:r>
                <a:endParaRPr sz="900">
                  <a:solidFill>
                    <a:schemeClr val="dk1"/>
                  </a:solidFill>
                  <a:latin typeface="Ubuntu"/>
                  <a:ea typeface="Ubuntu"/>
                  <a:cs typeface="Ubuntu"/>
                  <a:sym typeface="Ubuntu"/>
                </a:endParaRPr>
              </a:p>
            </p:txBody>
          </p:sp>
          <p:grpSp>
            <p:nvGrpSpPr>
              <p:cNvPr id="340" name="Google Shape;340;p16"/>
              <p:cNvGrpSpPr/>
              <p:nvPr/>
            </p:nvGrpSpPr>
            <p:grpSpPr>
              <a:xfrm>
                <a:off x="1961325" y="3370700"/>
                <a:ext cx="3336566" cy="138600"/>
                <a:chOff x="1961325" y="3370700"/>
                <a:chExt cx="3336566" cy="138600"/>
              </a:xfrm>
            </p:grpSpPr>
            <p:sp>
              <p:nvSpPr>
                <p:cNvPr id="341" name="Google Shape;341;p16"/>
                <p:cNvSpPr txBox="1"/>
                <p:nvPr/>
              </p:nvSpPr>
              <p:spPr>
                <a:xfrm>
                  <a:off x="2090891" y="337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Position: Medical Director</a:t>
                  </a:r>
                  <a:endParaRPr b="1" sz="900">
                    <a:solidFill>
                      <a:schemeClr val="dk1"/>
                    </a:solidFill>
                    <a:latin typeface="Ubuntu"/>
                    <a:ea typeface="Ubuntu"/>
                    <a:cs typeface="Ubuntu"/>
                    <a:sym typeface="Ubuntu"/>
                  </a:endParaRPr>
                </a:p>
              </p:txBody>
            </p:sp>
            <p:sp>
              <p:nvSpPr>
                <p:cNvPr id="342" name="Google Shape;342;p16"/>
                <p:cNvSpPr/>
                <p:nvPr/>
              </p:nvSpPr>
              <p:spPr>
                <a:xfrm>
                  <a:off x="1961325" y="341825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343" name="Google Shape;343;p16"/>
            <p:cNvGrpSpPr/>
            <p:nvPr/>
          </p:nvGrpSpPr>
          <p:grpSpPr>
            <a:xfrm>
              <a:off x="1961325" y="6826356"/>
              <a:ext cx="3336566" cy="949975"/>
              <a:chOff x="1961325" y="3370700"/>
              <a:chExt cx="3336566" cy="949975"/>
            </a:xfrm>
          </p:grpSpPr>
          <p:sp>
            <p:nvSpPr>
              <p:cNvPr id="344" name="Google Shape;344;p16"/>
              <p:cNvSpPr txBox="1"/>
              <p:nvPr/>
            </p:nvSpPr>
            <p:spPr>
              <a:xfrm>
                <a:off x="2090891" y="3573544"/>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Organization: Harvard Medical School</a:t>
                </a:r>
                <a:endParaRPr sz="900">
                  <a:solidFill>
                    <a:schemeClr val="dk1"/>
                  </a:solidFill>
                  <a:latin typeface="Ubuntu"/>
                  <a:ea typeface="Ubuntu"/>
                  <a:cs typeface="Ubuntu"/>
                  <a:sym typeface="Ubuntu"/>
                </a:endParaRPr>
              </a:p>
            </p:txBody>
          </p:sp>
          <p:sp>
            <p:nvSpPr>
              <p:cNvPr id="345" name="Google Shape;345;p16"/>
              <p:cNvSpPr txBox="1"/>
              <p:nvPr/>
            </p:nvSpPr>
            <p:spPr>
              <a:xfrm>
                <a:off x="2090891" y="3776388"/>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Phone: (567) 890-1234</a:t>
                </a:r>
                <a:endParaRPr sz="900">
                  <a:solidFill>
                    <a:schemeClr val="dk1"/>
                  </a:solidFill>
                  <a:latin typeface="Ubuntu"/>
                  <a:ea typeface="Ubuntu"/>
                  <a:cs typeface="Ubuntu"/>
                  <a:sym typeface="Ubuntu"/>
                </a:endParaRPr>
              </a:p>
            </p:txBody>
          </p:sp>
          <p:sp>
            <p:nvSpPr>
              <p:cNvPr id="346" name="Google Shape;346;p16"/>
              <p:cNvSpPr txBox="1"/>
              <p:nvPr/>
            </p:nvSpPr>
            <p:spPr>
              <a:xfrm>
                <a:off x="2090891" y="3979231"/>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Email: mjohnson@hms.harvard.edu</a:t>
                </a:r>
                <a:endParaRPr sz="900">
                  <a:solidFill>
                    <a:schemeClr val="dk1"/>
                  </a:solidFill>
                  <a:latin typeface="Ubuntu"/>
                  <a:ea typeface="Ubuntu"/>
                  <a:cs typeface="Ubuntu"/>
                  <a:sym typeface="Ubuntu"/>
                </a:endParaRPr>
              </a:p>
            </p:txBody>
          </p:sp>
          <p:sp>
            <p:nvSpPr>
              <p:cNvPr id="347" name="Google Shape;347;p16"/>
              <p:cNvSpPr txBox="1"/>
              <p:nvPr/>
            </p:nvSpPr>
            <p:spPr>
              <a:xfrm>
                <a:off x="2090891" y="418207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Dr. Susan Lee</a:t>
                </a:r>
                <a:endParaRPr sz="900">
                  <a:solidFill>
                    <a:schemeClr val="dk1"/>
                  </a:solidFill>
                  <a:latin typeface="Ubuntu"/>
                  <a:ea typeface="Ubuntu"/>
                  <a:cs typeface="Ubuntu"/>
                  <a:sym typeface="Ubuntu"/>
                </a:endParaRPr>
              </a:p>
            </p:txBody>
          </p:sp>
          <p:grpSp>
            <p:nvGrpSpPr>
              <p:cNvPr id="348" name="Google Shape;348;p16"/>
              <p:cNvGrpSpPr/>
              <p:nvPr/>
            </p:nvGrpSpPr>
            <p:grpSpPr>
              <a:xfrm>
                <a:off x="1961325" y="3370700"/>
                <a:ext cx="3336566" cy="138600"/>
                <a:chOff x="1961325" y="3370700"/>
                <a:chExt cx="3336566" cy="138600"/>
              </a:xfrm>
            </p:grpSpPr>
            <p:sp>
              <p:nvSpPr>
                <p:cNvPr id="349" name="Google Shape;349;p16"/>
                <p:cNvSpPr txBox="1"/>
                <p:nvPr/>
              </p:nvSpPr>
              <p:spPr>
                <a:xfrm>
                  <a:off x="2090891" y="337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Position: Professor of Medicine</a:t>
                  </a:r>
                  <a:endParaRPr b="1" sz="900">
                    <a:solidFill>
                      <a:schemeClr val="dk1"/>
                    </a:solidFill>
                    <a:latin typeface="Ubuntu"/>
                    <a:ea typeface="Ubuntu"/>
                    <a:cs typeface="Ubuntu"/>
                    <a:sym typeface="Ubuntu"/>
                  </a:endParaRPr>
                </a:p>
              </p:txBody>
            </p:sp>
            <p:sp>
              <p:nvSpPr>
                <p:cNvPr id="350" name="Google Shape;350;p16"/>
                <p:cNvSpPr/>
                <p:nvPr/>
              </p:nvSpPr>
              <p:spPr>
                <a:xfrm>
                  <a:off x="1961325" y="341825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351" name="Google Shape;351;p16"/>
            <p:cNvGrpSpPr/>
            <p:nvPr/>
          </p:nvGrpSpPr>
          <p:grpSpPr>
            <a:xfrm>
              <a:off x="1961325" y="8045857"/>
              <a:ext cx="3336566" cy="949975"/>
              <a:chOff x="1961325" y="3370700"/>
              <a:chExt cx="3336566" cy="949975"/>
            </a:xfrm>
          </p:grpSpPr>
          <p:sp>
            <p:nvSpPr>
              <p:cNvPr id="352" name="Google Shape;352;p16"/>
              <p:cNvSpPr txBox="1"/>
              <p:nvPr/>
            </p:nvSpPr>
            <p:spPr>
              <a:xfrm>
                <a:off x="2090891" y="3573544"/>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Organization: New England Medical Center</a:t>
                </a:r>
                <a:endParaRPr sz="900">
                  <a:solidFill>
                    <a:schemeClr val="dk1"/>
                  </a:solidFill>
                  <a:latin typeface="Ubuntu"/>
                  <a:ea typeface="Ubuntu"/>
                  <a:cs typeface="Ubuntu"/>
                  <a:sym typeface="Ubuntu"/>
                </a:endParaRPr>
              </a:p>
            </p:txBody>
          </p:sp>
          <p:sp>
            <p:nvSpPr>
              <p:cNvPr id="353" name="Google Shape;353;p16"/>
              <p:cNvSpPr txBox="1"/>
              <p:nvPr/>
            </p:nvSpPr>
            <p:spPr>
              <a:xfrm>
                <a:off x="2090891" y="3776388"/>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Phone: (678) 901-2345</a:t>
                </a:r>
                <a:endParaRPr sz="900">
                  <a:solidFill>
                    <a:schemeClr val="dk1"/>
                  </a:solidFill>
                  <a:latin typeface="Ubuntu"/>
                  <a:ea typeface="Ubuntu"/>
                  <a:cs typeface="Ubuntu"/>
                  <a:sym typeface="Ubuntu"/>
                </a:endParaRPr>
              </a:p>
            </p:txBody>
          </p:sp>
          <p:sp>
            <p:nvSpPr>
              <p:cNvPr id="354" name="Google Shape;354;p16"/>
              <p:cNvSpPr txBox="1"/>
              <p:nvPr/>
            </p:nvSpPr>
            <p:spPr>
              <a:xfrm>
                <a:off x="2090891" y="3979231"/>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Email: slee@nemc.org</a:t>
                </a:r>
                <a:endParaRPr sz="900">
                  <a:solidFill>
                    <a:schemeClr val="dk1"/>
                  </a:solidFill>
                  <a:latin typeface="Ubuntu"/>
                  <a:ea typeface="Ubuntu"/>
                  <a:cs typeface="Ubuntu"/>
                  <a:sym typeface="Ubuntu"/>
                </a:endParaRPr>
              </a:p>
            </p:txBody>
          </p:sp>
          <p:sp>
            <p:nvSpPr>
              <p:cNvPr id="355" name="Google Shape;355;p16"/>
              <p:cNvSpPr txBox="1"/>
              <p:nvPr/>
            </p:nvSpPr>
            <p:spPr>
              <a:xfrm>
                <a:off x="2090891" y="418207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Dr. James Martinez</a:t>
                </a:r>
                <a:endParaRPr sz="900">
                  <a:solidFill>
                    <a:schemeClr val="dk1"/>
                  </a:solidFill>
                  <a:latin typeface="Ubuntu"/>
                  <a:ea typeface="Ubuntu"/>
                  <a:cs typeface="Ubuntu"/>
                  <a:sym typeface="Ubuntu"/>
                </a:endParaRPr>
              </a:p>
            </p:txBody>
          </p:sp>
          <p:grpSp>
            <p:nvGrpSpPr>
              <p:cNvPr id="356" name="Google Shape;356;p16"/>
              <p:cNvGrpSpPr/>
              <p:nvPr/>
            </p:nvGrpSpPr>
            <p:grpSpPr>
              <a:xfrm>
                <a:off x="1961325" y="3370700"/>
                <a:ext cx="3336566" cy="138600"/>
                <a:chOff x="1961325" y="3370700"/>
                <a:chExt cx="3336566" cy="138600"/>
              </a:xfrm>
            </p:grpSpPr>
            <p:sp>
              <p:nvSpPr>
                <p:cNvPr id="357" name="Google Shape;357;p16"/>
                <p:cNvSpPr txBox="1"/>
                <p:nvPr/>
              </p:nvSpPr>
              <p:spPr>
                <a:xfrm>
                  <a:off x="2090891" y="337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Position: Director of Clinical Research</a:t>
                  </a:r>
                  <a:endParaRPr b="1" sz="900">
                    <a:solidFill>
                      <a:schemeClr val="dk1"/>
                    </a:solidFill>
                    <a:latin typeface="Ubuntu"/>
                    <a:ea typeface="Ubuntu"/>
                    <a:cs typeface="Ubuntu"/>
                    <a:sym typeface="Ubuntu"/>
                  </a:endParaRPr>
                </a:p>
              </p:txBody>
            </p:sp>
            <p:sp>
              <p:nvSpPr>
                <p:cNvPr id="358" name="Google Shape;358;p16"/>
                <p:cNvSpPr/>
                <p:nvPr/>
              </p:nvSpPr>
              <p:spPr>
                <a:xfrm>
                  <a:off x="1961325" y="341825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nvGrpSpPr>
            <p:cNvPr id="359" name="Google Shape;359;p16"/>
            <p:cNvGrpSpPr/>
            <p:nvPr/>
          </p:nvGrpSpPr>
          <p:grpSpPr>
            <a:xfrm>
              <a:off x="1961325" y="9265357"/>
              <a:ext cx="3336566" cy="949975"/>
              <a:chOff x="1961325" y="3370700"/>
              <a:chExt cx="3336566" cy="949975"/>
            </a:xfrm>
          </p:grpSpPr>
          <p:sp>
            <p:nvSpPr>
              <p:cNvPr id="360" name="Google Shape;360;p16"/>
              <p:cNvSpPr txBox="1"/>
              <p:nvPr/>
            </p:nvSpPr>
            <p:spPr>
              <a:xfrm>
                <a:off x="2090891" y="3573544"/>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Organization: Boston Medical Center</a:t>
                </a:r>
                <a:endParaRPr sz="900">
                  <a:solidFill>
                    <a:schemeClr val="dk1"/>
                  </a:solidFill>
                  <a:latin typeface="Ubuntu"/>
                  <a:ea typeface="Ubuntu"/>
                  <a:cs typeface="Ubuntu"/>
                  <a:sym typeface="Ubuntu"/>
                </a:endParaRPr>
              </a:p>
            </p:txBody>
          </p:sp>
          <p:sp>
            <p:nvSpPr>
              <p:cNvPr id="361" name="Google Shape;361;p16"/>
              <p:cNvSpPr txBox="1"/>
              <p:nvPr/>
            </p:nvSpPr>
            <p:spPr>
              <a:xfrm>
                <a:off x="2090891" y="3776388"/>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Phone: (789) 012-3456</a:t>
                </a:r>
                <a:endParaRPr sz="900">
                  <a:solidFill>
                    <a:schemeClr val="dk1"/>
                  </a:solidFill>
                  <a:latin typeface="Ubuntu"/>
                  <a:ea typeface="Ubuntu"/>
                  <a:cs typeface="Ubuntu"/>
                  <a:sym typeface="Ubuntu"/>
                </a:endParaRPr>
              </a:p>
            </p:txBody>
          </p:sp>
          <p:sp>
            <p:nvSpPr>
              <p:cNvPr id="362" name="Google Shape;362;p16"/>
              <p:cNvSpPr txBox="1"/>
              <p:nvPr/>
            </p:nvSpPr>
            <p:spPr>
              <a:xfrm>
                <a:off x="2090891" y="3979231"/>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Email: jmartinez@bmc.org</a:t>
                </a:r>
                <a:endParaRPr sz="900">
                  <a:solidFill>
                    <a:schemeClr val="dk1"/>
                  </a:solidFill>
                  <a:latin typeface="Ubuntu"/>
                  <a:ea typeface="Ubuntu"/>
                  <a:cs typeface="Ubuntu"/>
                  <a:sym typeface="Ubuntu"/>
                </a:endParaRPr>
              </a:p>
            </p:txBody>
          </p:sp>
          <p:sp>
            <p:nvSpPr>
              <p:cNvPr id="363" name="Google Shape;363;p16"/>
              <p:cNvSpPr txBox="1"/>
              <p:nvPr/>
            </p:nvSpPr>
            <p:spPr>
              <a:xfrm>
                <a:off x="2090891" y="4182075"/>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uk" sz="900">
                    <a:solidFill>
                      <a:schemeClr val="dk1"/>
                    </a:solidFill>
                    <a:latin typeface="Ubuntu"/>
                    <a:ea typeface="Ubuntu"/>
                    <a:cs typeface="Ubuntu"/>
                    <a:sym typeface="Ubuntu"/>
                  </a:rPr>
                  <a:t>Dr. Karen Wong</a:t>
                </a:r>
                <a:endParaRPr sz="900">
                  <a:solidFill>
                    <a:schemeClr val="dk1"/>
                  </a:solidFill>
                  <a:latin typeface="Ubuntu"/>
                  <a:ea typeface="Ubuntu"/>
                  <a:cs typeface="Ubuntu"/>
                  <a:sym typeface="Ubuntu"/>
                </a:endParaRPr>
              </a:p>
            </p:txBody>
          </p:sp>
          <p:grpSp>
            <p:nvGrpSpPr>
              <p:cNvPr id="364" name="Google Shape;364;p16"/>
              <p:cNvGrpSpPr/>
              <p:nvPr/>
            </p:nvGrpSpPr>
            <p:grpSpPr>
              <a:xfrm>
                <a:off x="1961325" y="3370700"/>
                <a:ext cx="3336566" cy="138600"/>
                <a:chOff x="1961325" y="3370700"/>
                <a:chExt cx="3336566" cy="138600"/>
              </a:xfrm>
            </p:grpSpPr>
            <p:sp>
              <p:nvSpPr>
                <p:cNvPr id="365" name="Google Shape;365;p16"/>
                <p:cNvSpPr txBox="1"/>
                <p:nvPr/>
              </p:nvSpPr>
              <p:spPr>
                <a:xfrm>
                  <a:off x="2090891" y="3370700"/>
                  <a:ext cx="3207000" cy="138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uk" sz="900">
                      <a:solidFill>
                        <a:schemeClr val="dk1"/>
                      </a:solidFill>
                      <a:latin typeface="Ubuntu"/>
                      <a:ea typeface="Ubuntu"/>
                      <a:cs typeface="Ubuntu"/>
                      <a:sym typeface="Ubuntu"/>
                    </a:rPr>
                    <a:t>Position: Attending Physician</a:t>
                  </a:r>
                  <a:endParaRPr b="1" sz="900">
                    <a:solidFill>
                      <a:schemeClr val="dk1"/>
                    </a:solidFill>
                    <a:latin typeface="Ubuntu"/>
                    <a:ea typeface="Ubuntu"/>
                    <a:cs typeface="Ubuntu"/>
                    <a:sym typeface="Ubuntu"/>
                  </a:endParaRPr>
                </a:p>
              </p:txBody>
            </p:sp>
            <p:sp>
              <p:nvSpPr>
                <p:cNvPr id="366" name="Google Shape;366;p16"/>
                <p:cNvSpPr/>
                <p:nvPr/>
              </p:nvSpPr>
              <p:spPr>
                <a:xfrm>
                  <a:off x="1961325" y="3418250"/>
                  <a:ext cx="43500" cy="43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Ubuntu"/>
                    <a:ea typeface="Ubuntu"/>
                    <a:cs typeface="Ubuntu"/>
                    <a:sym typeface="Ubuntu"/>
                  </a:endParaRPr>
                </a:p>
              </p:txBody>
            </p:sp>
          </p:grpSp>
        </p:gr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