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692000" cx="7560000"/>
  <p:notesSz cx="6858000" cy="9144000"/>
  <p:embeddedFontLst>
    <p:embeddedFont>
      <p:font typeface="Titillium Web SemiBold"/>
      <p:regular r:id="rId7"/>
      <p:bold r:id="rId8"/>
      <p:italic r:id="rId9"/>
      <p:boldItalic r:id="rId10"/>
    </p:embeddedFont>
    <p:embeddedFont>
      <p:font typeface="Alegreya Medium"/>
      <p:regular r:id="rId11"/>
      <p:bold r:id="rId12"/>
      <p:italic r:id="rId13"/>
      <p:boldItalic r:id="rId14"/>
    </p:embeddedFont>
    <p:embeddedFont>
      <p:font typeface="Titillium Web"/>
      <p:regular r:id="rId15"/>
      <p:bold r:id="rId16"/>
      <p:italic r:id="rId17"/>
      <p:boldItalic r:id="rId18"/>
    </p:embeddedFont>
    <p:embeddedFont>
      <p:font typeface="Titillium Web Light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368">
          <p15:clr>
            <a:srgbClr val="A4A3A4"/>
          </p15:clr>
        </p15:guide>
        <p15:guide id="2" pos="1701">
          <p15:clr>
            <a:srgbClr val="A4A3A4"/>
          </p15:clr>
        </p15:guide>
        <p15:guide id="3" pos="258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368" orient="horz"/>
        <p:guide pos="1701"/>
        <p:guide pos="25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TitilliumWebLight-bold.fntdata"/><Relationship Id="rId11" Type="http://schemas.openxmlformats.org/officeDocument/2006/relationships/font" Target="fonts/AlegreyaMedium-regular.fntdata"/><Relationship Id="rId22" Type="http://schemas.openxmlformats.org/officeDocument/2006/relationships/font" Target="fonts/TitilliumWebLight-boldItalic.fntdata"/><Relationship Id="rId10" Type="http://schemas.openxmlformats.org/officeDocument/2006/relationships/font" Target="fonts/TitilliumWebSemiBold-boldItalic.fntdata"/><Relationship Id="rId21" Type="http://schemas.openxmlformats.org/officeDocument/2006/relationships/font" Target="fonts/TitilliumWebLight-italic.fntdata"/><Relationship Id="rId13" Type="http://schemas.openxmlformats.org/officeDocument/2006/relationships/font" Target="fonts/AlegreyaMedium-italic.fntdata"/><Relationship Id="rId12" Type="http://schemas.openxmlformats.org/officeDocument/2006/relationships/font" Target="fonts/AlegreyaMedium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TitilliumWebSemiBold-italic.fntdata"/><Relationship Id="rId15" Type="http://schemas.openxmlformats.org/officeDocument/2006/relationships/font" Target="fonts/TitilliumWeb-regular.fntdata"/><Relationship Id="rId14" Type="http://schemas.openxmlformats.org/officeDocument/2006/relationships/font" Target="fonts/AlegreyaMedium-boldItalic.fntdata"/><Relationship Id="rId17" Type="http://schemas.openxmlformats.org/officeDocument/2006/relationships/font" Target="fonts/TitilliumWeb-italic.fntdata"/><Relationship Id="rId16" Type="http://schemas.openxmlformats.org/officeDocument/2006/relationships/font" Target="fonts/TitilliumWeb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TitilliumWebLight-regular.fntdata"/><Relationship Id="rId6" Type="http://schemas.openxmlformats.org/officeDocument/2006/relationships/slide" Target="slides/slide1.xml"/><Relationship Id="rId18" Type="http://schemas.openxmlformats.org/officeDocument/2006/relationships/font" Target="fonts/TitilliumWeb-boldItalic.fntdata"/><Relationship Id="rId7" Type="http://schemas.openxmlformats.org/officeDocument/2006/relationships/font" Target="fonts/TitilliumWebSemiBold-regular.fntdata"/><Relationship Id="rId8" Type="http://schemas.openxmlformats.org/officeDocument/2006/relationships/font" Target="fonts/TitilliumWebSemiBold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3.jpg"/><Relationship Id="rId5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" y="0"/>
            <a:ext cx="7559577" cy="10691999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/>
          <p:nvPr/>
        </p:nvSpPr>
        <p:spPr>
          <a:xfrm rot="10800000">
            <a:off x="424775" y="0"/>
            <a:ext cx="1866900" cy="2233500"/>
          </a:xfrm>
          <a:prstGeom prst="round2SameRect">
            <a:avLst>
              <a:gd fmla="val 50000" name="adj1"/>
              <a:gd fmla="val 0" name="adj2"/>
            </a:avLst>
          </a:prstGeom>
          <a:solidFill>
            <a:srgbClr val="C499B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4">
            <a:alphaModFix/>
          </a:blip>
          <a:srcRect b="41043" l="17546" r="9401" t="10268"/>
          <a:stretch/>
        </p:blipFill>
        <p:spPr>
          <a:xfrm>
            <a:off x="503225" y="434050"/>
            <a:ext cx="1710000" cy="17100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449500" y="2638425"/>
            <a:ext cx="1817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100">
                <a:solidFill>
                  <a:srgbClr val="88B2CF"/>
                </a:solidFill>
                <a:latin typeface="Alegreya Medium"/>
                <a:ea typeface="Alegreya Medium"/>
                <a:cs typeface="Alegreya Medium"/>
                <a:sym typeface="Alegreya Medium"/>
              </a:rPr>
              <a:t>Personal</a:t>
            </a:r>
            <a:endParaRPr sz="2100">
              <a:solidFill>
                <a:srgbClr val="88B2CF"/>
              </a:solidFill>
              <a:latin typeface="Alegreya Medium"/>
              <a:ea typeface="Alegreya Medium"/>
              <a:cs typeface="Alegreya Medium"/>
              <a:sym typeface="Alegreya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rgbClr val="88B2CF"/>
                </a:solidFill>
                <a:latin typeface="Alegreya Medium"/>
                <a:ea typeface="Alegreya Medium"/>
                <a:cs typeface="Alegreya Medium"/>
                <a:sym typeface="Alegreya Medium"/>
              </a:rPr>
              <a:t>Profile</a:t>
            </a:r>
            <a:endParaRPr sz="2100">
              <a:solidFill>
                <a:srgbClr val="88B2CF"/>
              </a:solidFill>
              <a:latin typeface="Alegreya Medium"/>
              <a:ea typeface="Alegreya Medium"/>
              <a:cs typeface="Alegreya Medium"/>
              <a:sym typeface="Alegreya Medium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430400" y="3414725"/>
            <a:ext cx="18555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Titillium Web Light"/>
                <a:ea typeface="Titillium Web Light"/>
                <a:cs typeface="Titillium Web Light"/>
                <a:sym typeface="Titillium Web Light"/>
              </a:rPr>
              <a:t>I'm a licensed doctor of psychiatry, with a special research interest in the fields of cognitive development, substance abuse and behavioral disorders.</a:t>
            </a:r>
            <a:endParaRPr sz="1200">
              <a:latin typeface="Titillium Web Light"/>
              <a:ea typeface="Titillium Web Light"/>
              <a:cs typeface="Titillium Web Light"/>
              <a:sym typeface="Titillium Web Light"/>
            </a:endParaRPr>
          </a:p>
        </p:txBody>
      </p:sp>
      <p:grpSp>
        <p:nvGrpSpPr>
          <p:cNvPr id="59" name="Google Shape;59;p13"/>
          <p:cNvGrpSpPr/>
          <p:nvPr/>
        </p:nvGrpSpPr>
        <p:grpSpPr>
          <a:xfrm>
            <a:off x="1246175" y="4762500"/>
            <a:ext cx="223950" cy="90600"/>
            <a:chOff x="1238250" y="4762500"/>
            <a:chExt cx="223950" cy="90600"/>
          </a:xfrm>
        </p:grpSpPr>
        <p:sp>
          <p:nvSpPr>
            <p:cNvPr id="60" name="Google Shape;60;p13"/>
            <p:cNvSpPr/>
            <p:nvPr/>
          </p:nvSpPr>
          <p:spPr>
            <a:xfrm>
              <a:off x="1238250" y="4762500"/>
              <a:ext cx="90600" cy="90600"/>
            </a:xfrm>
            <a:prstGeom prst="ellipse">
              <a:avLst/>
            </a:prstGeom>
            <a:solidFill>
              <a:srgbClr val="C499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13"/>
            <p:cNvSpPr/>
            <p:nvPr/>
          </p:nvSpPr>
          <p:spPr>
            <a:xfrm>
              <a:off x="1371600" y="4762500"/>
              <a:ext cx="90600" cy="90600"/>
            </a:xfrm>
            <a:prstGeom prst="ellipse">
              <a:avLst/>
            </a:prstGeom>
            <a:solidFill>
              <a:srgbClr val="C499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2" name="Google Shape;62;p13"/>
          <p:cNvSpPr txBox="1"/>
          <p:nvPr/>
        </p:nvSpPr>
        <p:spPr>
          <a:xfrm>
            <a:off x="449500" y="5059338"/>
            <a:ext cx="1817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rgbClr val="88B2CF"/>
                </a:solidFill>
                <a:latin typeface="Alegreya Medium"/>
                <a:ea typeface="Alegreya Medium"/>
                <a:cs typeface="Alegreya Medium"/>
                <a:sym typeface="Alegreya Medium"/>
              </a:rPr>
              <a:t>Areas of</a:t>
            </a:r>
            <a:endParaRPr sz="2100">
              <a:solidFill>
                <a:srgbClr val="88B2CF"/>
              </a:solidFill>
              <a:latin typeface="Alegreya Medium"/>
              <a:ea typeface="Alegreya Medium"/>
              <a:cs typeface="Alegreya Medium"/>
              <a:sym typeface="Alegreya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rgbClr val="88B2CF"/>
                </a:solidFill>
                <a:latin typeface="Alegreya Medium"/>
                <a:ea typeface="Alegreya Medium"/>
                <a:cs typeface="Alegreya Medium"/>
                <a:sym typeface="Alegreya Medium"/>
              </a:rPr>
              <a:t>Expertise</a:t>
            </a:r>
            <a:endParaRPr sz="2100">
              <a:solidFill>
                <a:srgbClr val="88B2CF"/>
              </a:solidFill>
              <a:latin typeface="Alegreya Medium"/>
              <a:ea typeface="Alegreya Medium"/>
              <a:cs typeface="Alegreya Medium"/>
              <a:sym typeface="Alegreya Medium"/>
            </a:endParaRPr>
          </a:p>
        </p:txBody>
      </p:sp>
      <p:sp>
        <p:nvSpPr>
          <p:cNvPr id="63" name="Google Shape;63;p13"/>
          <p:cNvSpPr txBox="1"/>
          <p:nvPr/>
        </p:nvSpPr>
        <p:spPr>
          <a:xfrm>
            <a:off x="430400" y="5835638"/>
            <a:ext cx="1855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Titillium Web Light"/>
                <a:ea typeface="Titillium Web Light"/>
                <a:cs typeface="Titillium Web Light"/>
                <a:sym typeface="Titillium Web Light"/>
              </a:rPr>
              <a:t>Research in cognitive development and memory enhancement</a:t>
            </a:r>
            <a:endParaRPr sz="1200">
              <a:latin typeface="Titillium Web Light"/>
              <a:ea typeface="Titillium Web Light"/>
              <a:cs typeface="Titillium Web Light"/>
              <a:sym typeface="Titillium Web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Titillium Web Light"/>
              <a:ea typeface="Titillium Web Light"/>
              <a:cs typeface="Titillium Web Light"/>
              <a:sym typeface="Titillium Web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Titillium Web Light"/>
                <a:ea typeface="Titillium Web Light"/>
                <a:cs typeface="Titillium Web Light"/>
                <a:sym typeface="Titillium Web Light"/>
              </a:rPr>
              <a:t>Substance abuse cessation and rehabilitation</a:t>
            </a:r>
            <a:endParaRPr sz="1200">
              <a:latin typeface="Titillium Web Light"/>
              <a:ea typeface="Titillium Web Light"/>
              <a:cs typeface="Titillium Web Light"/>
              <a:sym typeface="Titillium Web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Titillium Web Light"/>
              <a:ea typeface="Titillium Web Light"/>
              <a:cs typeface="Titillium Web Light"/>
              <a:sym typeface="Titillium Web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Titillium Web Light"/>
                <a:ea typeface="Titillium Web Light"/>
                <a:cs typeface="Titillium Web Light"/>
                <a:sym typeface="Titillium Web Light"/>
              </a:rPr>
              <a:t>Behavioral conditioning and psychotherapy</a:t>
            </a:r>
            <a:endParaRPr sz="1200">
              <a:latin typeface="Titillium Web Light"/>
              <a:ea typeface="Titillium Web Light"/>
              <a:cs typeface="Titillium Web Light"/>
              <a:sym typeface="Titillium Web Light"/>
            </a:endParaRPr>
          </a:p>
        </p:txBody>
      </p:sp>
      <p:grpSp>
        <p:nvGrpSpPr>
          <p:cNvPr id="64" name="Google Shape;64;p13"/>
          <p:cNvGrpSpPr/>
          <p:nvPr/>
        </p:nvGrpSpPr>
        <p:grpSpPr>
          <a:xfrm>
            <a:off x="1246175" y="7739075"/>
            <a:ext cx="223950" cy="90600"/>
            <a:chOff x="1238250" y="4762500"/>
            <a:chExt cx="223950" cy="90600"/>
          </a:xfrm>
        </p:grpSpPr>
        <p:sp>
          <p:nvSpPr>
            <p:cNvPr id="65" name="Google Shape;65;p13"/>
            <p:cNvSpPr/>
            <p:nvPr/>
          </p:nvSpPr>
          <p:spPr>
            <a:xfrm>
              <a:off x="1238250" y="4762500"/>
              <a:ext cx="90600" cy="90600"/>
            </a:xfrm>
            <a:prstGeom prst="ellipse">
              <a:avLst/>
            </a:prstGeom>
            <a:solidFill>
              <a:srgbClr val="C499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13"/>
            <p:cNvSpPr/>
            <p:nvPr/>
          </p:nvSpPr>
          <p:spPr>
            <a:xfrm>
              <a:off x="1371600" y="4762500"/>
              <a:ext cx="90600" cy="90600"/>
            </a:xfrm>
            <a:prstGeom prst="ellipse">
              <a:avLst/>
            </a:prstGeom>
            <a:solidFill>
              <a:srgbClr val="C499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7" name="Google Shape;67;p13"/>
          <p:cNvSpPr txBox="1"/>
          <p:nvPr/>
        </p:nvSpPr>
        <p:spPr>
          <a:xfrm>
            <a:off x="449500" y="8048650"/>
            <a:ext cx="1817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rgbClr val="88B2CF"/>
                </a:solidFill>
                <a:latin typeface="Alegreya Medium"/>
                <a:ea typeface="Alegreya Medium"/>
                <a:cs typeface="Alegreya Medium"/>
                <a:sym typeface="Alegreya Medium"/>
              </a:rPr>
              <a:t>How to</a:t>
            </a:r>
            <a:endParaRPr sz="2100">
              <a:solidFill>
                <a:srgbClr val="88B2CF"/>
              </a:solidFill>
              <a:latin typeface="Alegreya Medium"/>
              <a:ea typeface="Alegreya Medium"/>
              <a:cs typeface="Alegreya Medium"/>
              <a:sym typeface="Alegreya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rgbClr val="88B2CF"/>
                </a:solidFill>
                <a:latin typeface="Alegreya Medium"/>
                <a:ea typeface="Alegreya Medium"/>
                <a:cs typeface="Alegreya Medium"/>
                <a:sym typeface="Alegreya Medium"/>
              </a:rPr>
              <a:t>Contact Me</a:t>
            </a:r>
            <a:endParaRPr sz="2100">
              <a:solidFill>
                <a:srgbClr val="88B2CF"/>
              </a:solidFill>
              <a:latin typeface="Alegreya Medium"/>
              <a:ea typeface="Alegreya Medium"/>
              <a:cs typeface="Alegreya Medium"/>
              <a:sym typeface="Alegreya Medium"/>
            </a:endParaRPr>
          </a:p>
        </p:txBody>
      </p:sp>
      <p:sp>
        <p:nvSpPr>
          <p:cNvPr id="68" name="Google Shape;68;p13"/>
          <p:cNvSpPr txBox="1"/>
          <p:nvPr/>
        </p:nvSpPr>
        <p:spPr>
          <a:xfrm>
            <a:off x="387425" y="8824950"/>
            <a:ext cx="19416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Titillium Web Light"/>
                <a:ea typeface="Titillium Web Light"/>
                <a:cs typeface="Titillium Web Light"/>
                <a:sym typeface="Titillium Web Light"/>
              </a:rPr>
              <a:t>Clinic Address: 123 Anywhere St., Any City, ST 12345 Landline: 123-456-7890</a:t>
            </a:r>
            <a:endParaRPr sz="1200">
              <a:latin typeface="Titillium Web Light"/>
              <a:ea typeface="Titillium Web Light"/>
              <a:cs typeface="Titillium Web Light"/>
              <a:sym typeface="Titillium Web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Titillium Web Light"/>
                <a:ea typeface="Titillium Web Light"/>
                <a:cs typeface="Titillium Web Light"/>
                <a:sym typeface="Titillium Web Light"/>
              </a:rPr>
              <a:t>Mobile phone: 123-456-7890 Email address: hello@reallygreatsite.com</a:t>
            </a:r>
            <a:endParaRPr sz="1200">
              <a:latin typeface="Titillium Web Light"/>
              <a:ea typeface="Titillium Web Light"/>
              <a:cs typeface="Titillium Web Light"/>
              <a:sym typeface="Titillium Web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Titillium Web Light"/>
              <a:ea typeface="Titillium Web Light"/>
              <a:cs typeface="Titillium Web Light"/>
              <a:sym typeface="Titillium Web Light"/>
            </a:endParaRPr>
          </a:p>
        </p:txBody>
      </p:sp>
      <p:pic>
        <p:nvPicPr>
          <p:cNvPr id="69" name="Google Shape;69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28918" y="776293"/>
            <a:ext cx="742950" cy="75145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3"/>
          <p:cNvSpPr txBox="1"/>
          <p:nvPr/>
        </p:nvSpPr>
        <p:spPr>
          <a:xfrm>
            <a:off x="3638576" y="671525"/>
            <a:ext cx="35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>
                <a:solidFill>
                  <a:srgbClr val="88B2CF"/>
                </a:solidFill>
                <a:latin typeface="Alegreya Medium"/>
                <a:ea typeface="Alegreya Medium"/>
                <a:cs typeface="Alegreya Medium"/>
                <a:sym typeface="Alegreya Medium"/>
              </a:rPr>
              <a:t>Chanelle Donnelly</a:t>
            </a:r>
            <a:endParaRPr sz="3600">
              <a:solidFill>
                <a:srgbClr val="88B2CF"/>
              </a:solidFill>
              <a:latin typeface="Alegreya Medium"/>
              <a:ea typeface="Alegreya Medium"/>
              <a:cs typeface="Alegreya Medium"/>
              <a:sym typeface="Alegreya Medium"/>
            </a:endParaRPr>
          </a:p>
        </p:txBody>
      </p:sp>
      <p:sp>
        <p:nvSpPr>
          <p:cNvPr id="71" name="Google Shape;71;p13"/>
          <p:cNvSpPr txBox="1"/>
          <p:nvPr/>
        </p:nvSpPr>
        <p:spPr>
          <a:xfrm>
            <a:off x="3638572" y="1271625"/>
            <a:ext cx="23574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Titillium Web Light"/>
                <a:ea typeface="Titillium Web Light"/>
                <a:cs typeface="Titillium Web Light"/>
                <a:sym typeface="Titillium Web Light"/>
              </a:rPr>
              <a:t>MEDICAL ASSISTANT</a:t>
            </a:r>
            <a:endParaRPr sz="1800">
              <a:latin typeface="Titillium Web Light"/>
              <a:ea typeface="Titillium Web Light"/>
              <a:cs typeface="Titillium Web Light"/>
              <a:sym typeface="Titillium Web Light"/>
            </a:endParaRPr>
          </a:p>
        </p:txBody>
      </p:sp>
      <p:sp>
        <p:nvSpPr>
          <p:cNvPr id="72" name="Google Shape;72;p13"/>
          <p:cNvSpPr txBox="1"/>
          <p:nvPr/>
        </p:nvSpPr>
        <p:spPr>
          <a:xfrm>
            <a:off x="2723809" y="1898875"/>
            <a:ext cx="23574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rgbClr val="88B2CF"/>
                </a:solidFill>
                <a:latin typeface="Alegreya Medium"/>
                <a:ea typeface="Alegreya Medium"/>
                <a:cs typeface="Alegreya Medium"/>
                <a:sym typeface="Alegreya Medium"/>
              </a:rPr>
              <a:t>Medical Career</a:t>
            </a:r>
            <a:endParaRPr sz="2100">
              <a:solidFill>
                <a:srgbClr val="88B2CF"/>
              </a:solidFill>
              <a:latin typeface="Alegreya Medium"/>
              <a:ea typeface="Alegreya Medium"/>
              <a:cs typeface="Alegreya Medium"/>
              <a:sym typeface="Alegreya Medium"/>
            </a:endParaRPr>
          </a:p>
        </p:txBody>
      </p:sp>
      <p:grpSp>
        <p:nvGrpSpPr>
          <p:cNvPr id="73" name="Google Shape;73;p13"/>
          <p:cNvGrpSpPr/>
          <p:nvPr/>
        </p:nvGrpSpPr>
        <p:grpSpPr>
          <a:xfrm>
            <a:off x="2728925" y="2376475"/>
            <a:ext cx="357300" cy="90600"/>
            <a:chOff x="2728925" y="2376475"/>
            <a:chExt cx="357300" cy="90600"/>
          </a:xfrm>
        </p:grpSpPr>
        <p:sp>
          <p:nvSpPr>
            <p:cNvPr id="74" name="Google Shape;74;p13"/>
            <p:cNvSpPr/>
            <p:nvPr/>
          </p:nvSpPr>
          <p:spPr>
            <a:xfrm>
              <a:off x="2728925" y="2376475"/>
              <a:ext cx="90600" cy="90600"/>
            </a:xfrm>
            <a:prstGeom prst="ellipse">
              <a:avLst/>
            </a:prstGeom>
            <a:solidFill>
              <a:srgbClr val="C499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3"/>
            <p:cNvSpPr/>
            <p:nvPr/>
          </p:nvSpPr>
          <p:spPr>
            <a:xfrm>
              <a:off x="2862275" y="2376475"/>
              <a:ext cx="90600" cy="90600"/>
            </a:xfrm>
            <a:prstGeom prst="ellipse">
              <a:avLst/>
            </a:prstGeom>
            <a:solidFill>
              <a:srgbClr val="C499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3"/>
            <p:cNvSpPr/>
            <p:nvPr/>
          </p:nvSpPr>
          <p:spPr>
            <a:xfrm>
              <a:off x="2995625" y="2376475"/>
              <a:ext cx="90600" cy="90600"/>
            </a:xfrm>
            <a:prstGeom prst="ellipse">
              <a:avLst/>
            </a:prstGeom>
            <a:solidFill>
              <a:srgbClr val="C499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p13"/>
          <p:cNvSpPr txBox="1"/>
          <p:nvPr/>
        </p:nvSpPr>
        <p:spPr>
          <a:xfrm>
            <a:off x="2723809" y="2662050"/>
            <a:ext cx="23574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HEAD OF RESEARCH</a:t>
            </a:r>
            <a:endParaRPr sz="1600"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sp>
        <p:nvSpPr>
          <p:cNvPr id="78" name="Google Shape;78;p13"/>
          <p:cNvSpPr txBox="1"/>
          <p:nvPr/>
        </p:nvSpPr>
        <p:spPr>
          <a:xfrm>
            <a:off x="2723798" y="2984263"/>
            <a:ext cx="28197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8E8E8E"/>
                </a:solidFill>
                <a:latin typeface="Titillium Web"/>
                <a:ea typeface="Titillium Web"/>
                <a:cs typeface="Titillium Web"/>
                <a:sym typeface="Titillium Web"/>
              </a:rPr>
              <a:t>Kymbroke University | Feb 2019-present</a:t>
            </a:r>
            <a:endParaRPr sz="1200">
              <a:solidFill>
                <a:srgbClr val="8E8E8E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79" name="Google Shape;79;p13"/>
          <p:cNvSpPr txBox="1"/>
          <p:nvPr/>
        </p:nvSpPr>
        <p:spPr>
          <a:xfrm>
            <a:off x="2723801" y="3322413"/>
            <a:ext cx="4562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>
                <a:latin typeface="Titillium Web"/>
                <a:ea typeface="Titillium Web"/>
                <a:cs typeface="Titillium Web"/>
                <a:sym typeface="Titillium Web"/>
              </a:rPr>
              <a:t>•  Directs the research and development strategies of the university</a:t>
            </a:r>
            <a:endParaRPr sz="12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>
                <a:latin typeface="Titillium Web"/>
                <a:ea typeface="Titillium Web"/>
                <a:cs typeface="Titillium Web"/>
                <a:sym typeface="Titillium Web"/>
              </a:rPr>
              <a:t>•  Allocates funding and resources for new projects</a:t>
            </a:r>
            <a:endParaRPr sz="12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Titillium Web"/>
                <a:ea typeface="Titillium Web"/>
                <a:cs typeface="Titillium Web"/>
                <a:sym typeface="Titillium Web"/>
              </a:rPr>
              <a:t>•  Hires researchers and personnel</a:t>
            </a:r>
            <a:endParaRPr sz="12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80" name="Google Shape;80;p13"/>
          <p:cNvSpPr txBox="1"/>
          <p:nvPr/>
        </p:nvSpPr>
        <p:spPr>
          <a:xfrm>
            <a:off x="2723809" y="4155338"/>
            <a:ext cx="23574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HEAD OF PSYCHIATRY</a:t>
            </a:r>
            <a:endParaRPr sz="1600"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sp>
        <p:nvSpPr>
          <p:cNvPr id="81" name="Google Shape;81;p13"/>
          <p:cNvSpPr txBox="1"/>
          <p:nvPr/>
        </p:nvSpPr>
        <p:spPr>
          <a:xfrm>
            <a:off x="2723800" y="4477550"/>
            <a:ext cx="31818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8E8E8E"/>
                </a:solidFill>
                <a:latin typeface="Titillium Web"/>
                <a:ea typeface="Titillium Web"/>
                <a:cs typeface="Titillium Web"/>
                <a:sym typeface="Titillium Web"/>
              </a:rPr>
              <a:t>Pilon University Hospital | Jun 2017-Jan 2019</a:t>
            </a:r>
            <a:endParaRPr sz="1200">
              <a:solidFill>
                <a:srgbClr val="8E8E8E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82" name="Google Shape;82;p13"/>
          <p:cNvSpPr txBox="1"/>
          <p:nvPr/>
        </p:nvSpPr>
        <p:spPr>
          <a:xfrm>
            <a:off x="2723801" y="4815700"/>
            <a:ext cx="4562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Titillium Web"/>
                <a:ea typeface="Titillium Web"/>
                <a:cs typeface="Titillium Web"/>
                <a:sym typeface="Titillium Web"/>
              </a:rPr>
              <a:t>•  Managed the department's day-to-day affairs</a:t>
            </a:r>
            <a:endParaRPr sz="12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Titillium Web"/>
                <a:ea typeface="Titillium Web"/>
                <a:cs typeface="Titillium Web"/>
                <a:sym typeface="Titillium Web"/>
              </a:rPr>
              <a:t>•  Spearheaded continuing medical education fora</a:t>
            </a:r>
            <a:endParaRPr sz="12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Titillium Web"/>
                <a:ea typeface="Titillium Web"/>
                <a:cs typeface="Titillium Web"/>
                <a:sym typeface="Titillium Web"/>
              </a:rPr>
              <a:t>•  Evaluated and treated patients requiring mental health treatment</a:t>
            </a:r>
            <a:endParaRPr sz="12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83" name="Google Shape;83;p13"/>
          <p:cNvSpPr txBox="1"/>
          <p:nvPr/>
        </p:nvSpPr>
        <p:spPr>
          <a:xfrm>
            <a:off x="2723809" y="5752038"/>
            <a:ext cx="23574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rgbClr val="88B2CF"/>
                </a:solidFill>
                <a:latin typeface="Alegreya Medium"/>
                <a:ea typeface="Alegreya Medium"/>
                <a:cs typeface="Alegreya Medium"/>
                <a:sym typeface="Alegreya Medium"/>
              </a:rPr>
              <a:t>Medical </a:t>
            </a:r>
            <a:r>
              <a:rPr lang="ru" sz="2100">
                <a:solidFill>
                  <a:srgbClr val="88B2CF"/>
                </a:solidFill>
                <a:latin typeface="Alegreya Medium"/>
                <a:ea typeface="Alegreya Medium"/>
                <a:cs typeface="Alegreya Medium"/>
                <a:sym typeface="Alegreya Medium"/>
              </a:rPr>
              <a:t>Training</a:t>
            </a:r>
            <a:endParaRPr sz="2100">
              <a:solidFill>
                <a:srgbClr val="88B2CF"/>
              </a:solidFill>
              <a:latin typeface="Alegreya Medium"/>
              <a:ea typeface="Alegreya Medium"/>
              <a:cs typeface="Alegreya Medium"/>
              <a:sym typeface="Alegreya Medium"/>
            </a:endParaRPr>
          </a:p>
        </p:txBody>
      </p:sp>
      <p:grpSp>
        <p:nvGrpSpPr>
          <p:cNvPr id="84" name="Google Shape;84;p13"/>
          <p:cNvGrpSpPr/>
          <p:nvPr/>
        </p:nvGrpSpPr>
        <p:grpSpPr>
          <a:xfrm>
            <a:off x="2728925" y="6229638"/>
            <a:ext cx="357300" cy="90600"/>
            <a:chOff x="2728925" y="2376475"/>
            <a:chExt cx="357300" cy="90600"/>
          </a:xfrm>
        </p:grpSpPr>
        <p:sp>
          <p:nvSpPr>
            <p:cNvPr id="85" name="Google Shape;85;p13"/>
            <p:cNvSpPr/>
            <p:nvPr/>
          </p:nvSpPr>
          <p:spPr>
            <a:xfrm>
              <a:off x="2728925" y="2376475"/>
              <a:ext cx="90600" cy="90600"/>
            </a:xfrm>
            <a:prstGeom prst="ellipse">
              <a:avLst/>
            </a:prstGeom>
            <a:solidFill>
              <a:srgbClr val="C499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13"/>
            <p:cNvSpPr/>
            <p:nvPr/>
          </p:nvSpPr>
          <p:spPr>
            <a:xfrm>
              <a:off x="2862275" y="2376475"/>
              <a:ext cx="90600" cy="90600"/>
            </a:xfrm>
            <a:prstGeom prst="ellipse">
              <a:avLst/>
            </a:prstGeom>
            <a:solidFill>
              <a:srgbClr val="C499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13"/>
            <p:cNvSpPr/>
            <p:nvPr/>
          </p:nvSpPr>
          <p:spPr>
            <a:xfrm>
              <a:off x="2995625" y="2376475"/>
              <a:ext cx="90600" cy="90600"/>
            </a:xfrm>
            <a:prstGeom prst="ellipse">
              <a:avLst/>
            </a:prstGeom>
            <a:solidFill>
              <a:srgbClr val="C499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" name="Google Shape;88;p13"/>
          <p:cNvSpPr txBox="1"/>
          <p:nvPr/>
        </p:nvSpPr>
        <p:spPr>
          <a:xfrm>
            <a:off x="2723797" y="6515225"/>
            <a:ext cx="29913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HILLTOP TERTIARY HOSPITAL</a:t>
            </a:r>
            <a:endParaRPr sz="1600"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sp>
        <p:nvSpPr>
          <p:cNvPr id="89" name="Google Shape;89;p13"/>
          <p:cNvSpPr txBox="1"/>
          <p:nvPr/>
        </p:nvSpPr>
        <p:spPr>
          <a:xfrm>
            <a:off x="2723798" y="6837425"/>
            <a:ext cx="28197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8E8E8E"/>
                </a:solidFill>
                <a:latin typeface="Titillium Web"/>
                <a:ea typeface="Titillium Web"/>
                <a:cs typeface="Titillium Web"/>
                <a:sym typeface="Titillium Web"/>
              </a:rPr>
              <a:t>Dept, of Psychiatry | Jun 2005-Apr 2008</a:t>
            </a:r>
            <a:endParaRPr sz="1200">
              <a:solidFill>
                <a:srgbClr val="8E8E8E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90" name="Google Shape;90;p13"/>
          <p:cNvSpPr txBox="1"/>
          <p:nvPr/>
        </p:nvSpPr>
        <p:spPr>
          <a:xfrm>
            <a:off x="2723801" y="7175575"/>
            <a:ext cx="4562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Titillium Web"/>
                <a:ea typeface="Titillium Web"/>
                <a:cs typeface="Titillium Web"/>
                <a:sym typeface="Titillium Web"/>
              </a:rPr>
              <a:t>•  Completed Residency in Clinical Psychiatry</a:t>
            </a:r>
            <a:endParaRPr sz="12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Titillium Web"/>
                <a:ea typeface="Titillium Web"/>
                <a:cs typeface="Titillium Web"/>
                <a:sym typeface="Titillium Web"/>
              </a:rPr>
              <a:t>•  Awarded Best Research Paper for "Efficacy and Safety of </a:t>
            </a:r>
            <a:endParaRPr sz="12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Titillium Web"/>
                <a:ea typeface="Titillium Web"/>
                <a:cs typeface="Titillium Web"/>
                <a:sym typeface="Titillium Web"/>
              </a:rPr>
              <a:t>    Therapeutic Modalities for Schizophrenia"</a:t>
            </a:r>
            <a:endParaRPr sz="12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91" name="Google Shape;91;p13"/>
          <p:cNvSpPr txBox="1"/>
          <p:nvPr/>
        </p:nvSpPr>
        <p:spPr>
          <a:xfrm>
            <a:off x="2723797" y="8050000"/>
            <a:ext cx="31008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rgbClr val="88B2CF"/>
                </a:solidFill>
                <a:latin typeface="Alegreya Medium"/>
                <a:ea typeface="Alegreya Medium"/>
                <a:cs typeface="Alegreya Medium"/>
                <a:sym typeface="Alegreya Medium"/>
              </a:rPr>
              <a:t>Awards &amp; Distinctions</a:t>
            </a:r>
            <a:endParaRPr sz="2100">
              <a:solidFill>
                <a:srgbClr val="88B2CF"/>
              </a:solidFill>
              <a:latin typeface="Alegreya Medium"/>
              <a:ea typeface="Alegreya Medium"/>
              <a:cs typeface="Alegreya Medium"/>
              <a:sym typeface="Alegreya Medium"/>
            </a:endParaRPr>
          </a:p>
        </p:txBody>
      </p:sp>
      <p:grpSp>
        <p:nvGrpSpPr>
          <p:cNvPr id="92" name="Google Shape;92;p13"/>
          <p:cNvGrpSpPr/>
          <p:nvPr/>
        </p:nvGrpSpPr>
        <p:grpSpPr>
          <a:xfrm>
            <a:off x="2728925" y="8527600"/>
            <a:ext cx="357300" cy="90600"/>
            <a:chOff x="2728925" y="2376475"/>
            <a:chExt cx="357300" cy="90600"/>
          </a:xfrm>
        </p:grpSpPr>
        <p:sp>
          <p:nvSpPr>
            <p:cNvPr id="93" name="Google Shape;93;p13"/>
            <p:cNvSpPr/>
            <p:nvPr/>
          </p:nvSpPr>
          <p:spPr>
            <a:xfrm>
              <a:off x="2728925" y="2376475"/>
              <a:ext cx="90600" cy="90600"/>
            </a:xfrm>
            <a:prstGeom prst="ellipse">
              <a:avLst/>
            </a:prstGeom>
            <a:solidFill>
              <a:srgbClr val="C499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13"/>
            <p:cNvSpPr/>
            <p:nvPr/>
          </p:nvSpPr>
          <p:spPr>
            <a:xfrm>
              <a:off x="2862275" y="2376475"/>
              <a:ext cx="90600" cy="90600"/>
            </a:xfrm>
            <a:prstGeom prst="ellipse">
              <a:avLst/>
            </a:prstGeom>
            <a:solidFill>
              <a:srgbClr val="C499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13"/>
            <p:cNvSpPr/>
            <p:nvPr/>
          </p:nvSpPr>
          <p:spPr>
            <a:xfrm>
              <a:off x="2995625" y="2376475"/>
              <a:ext cx="90600" cy="90600"/>
            </a:xfrm>
            <a:prstGeom prst="ellipse">
              <a:avLst/>
            </a:prstGeom>
            <a:solidFill>
              <a:srgbClr val="C499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6" name="Google Shape;96;p13"/>
          <p:cNvSpPr txBox="1"/>
          <p:nvPr/>
        </p:nvSpPr>
        <p:spPr>
          <a:xfrm>
            <a:off x="2723801" y="8806788"/>
            <a:ext cx="4562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Titillium Web"/>
                <a:ea typeface="Titillium Web"/>
                <a:cs typeface="Titillium Web"/>
                <a:sym typeface="Titillium Web"/>
              </a:rPr>
              <a:t>•  Golden Circle Award for Contributions to Neuroscientific </a:t>
            </a:r>
            <a:endParaRPr sz="12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Titillium Web"/>
                <a:ea typeface="Titillium Web"/>
                <a:cs typeface="Titillium Web"/>
                <a:sym typeface="Titillium Web"/>
              </a:rPr>
              <a:t>    Research, 2010</a:t>
            </a:r>
            <a:endParaRPr sz="12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Titillium Web"/>
                <a:ea typeface="Titillium Web"/>
                <a:cs typeface="Titillium Web"/>
                <a:sym typeface="Titillium Web"/>
              </a:rPr>
              <a:t>•  Promising Young Physician Award, 2007</a:t>
            </a:r>
            <a:endParaRPr sz="12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Titillium Web"/>
                <a:ea typeface="Titillium Web"/>
                <a:cs typeface="Titillium Web"/>
                <a:sym typeface="Titillium Web"/>
              </a:rPr>
              <a:t>•  Outstanding Intern for Clinical Performance, 2005</a:t>
            </a:r>
            <a:endParaRPr sz="12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