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aveat"/>
      <p:regular r:id="rId26"/>
      <p:bold r:id="rId27"/>
    </p:embeddedFont>
    <p:embeddedFont>
      <p:font typeface="Boogaloo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regular.fntdata"/><Relationship Id="rId25" Type="http://schemas.openxmlformats.org/officeDocument/2006/relationships/slide" Target="slides/slide20.xml"/><Relationship Id="rId28" Type="http://schemas.openxmlformats.org/officeDocument/2006/relationships/font" Target="fonts/Boogaloo-regular.fntdata"/><Relationship Id="rId27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901b60ecc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901b60ecc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901b60ecc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901b60ecc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901b60ecc_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901b60ecc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2901b60ecc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2901b60ecc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901b60ecc_1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2901b60ecc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901b60ecc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2901b60ecc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2901b60ecc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2901b60ecc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901b60ecc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2901b60ecc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2901b60ecc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2901b60ecc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2901b60ecc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2901b60ecc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901b60ec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901b60ec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901b60ecc_1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901b60ecc_1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901b60ecc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901b60ec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901b60ecc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901b60ecc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901b60ecc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901b60ecc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901b60ecc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901b60ecc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901b60ecc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901b60ecc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901b60ecc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901b60ecc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2901b60ecc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2901b60ecc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3" Type="http://schemas.openxmlformats.org/officeDocument/2006/relationships/image" Target="../media/image3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6" Type="http://schemas.openxmlformats.org/officeDocument/2006/relationships/image" Target="../media/image56.png"/><Relationship Id="rId7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6" Type="http://schemas.openxmlformats.org/officeDocument/2006/relationships/image" Target="../media/image66.png"/><Relationship Id="rId7" Type="http://schemas.openxmlformats.org/officeDocument/2006/relationships/image" Target="../media/image6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57.png"/><Relationship Id="rId7" Type="http://schemas.openxmlformats.org/officeDocument/2006/relationships/image" Target="../media/image24.png"/><Relationship Id="rId8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46.png"/><Relationship Id="rId7" Type="http://schemas.openxmlformats.org/officeDocument/2006/relationships/image" Target="../media/image62.png"/><Relationship Id="rId8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5" Type="http://schemas.openxmlformats.org/officeDocument/2006/relationships/image" Target="../media/image52.png"/><Relationship Id="rId6" Type="http://schemas.openxmlformats.org/officeDocument/2006/relationships/image" Target="../media/image54.png"/><Relationship Id="rId7" Type="http://schemas.openxmlformats.org/officeDocument/2006/relationships/image" Target="../media/image49.png"/><Relationship Id="rId8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5.png"/><Relationship Id="rId6" Type="http://schemas.openxmlformats.org/officeDocument/2006/relationships/image" Target="../media/image64.png"/><Relationship Id="rId7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53.png"/><Relationship Id="rId8" Type="http://schemas.openxmlformats.org/officeDocument/2006/relationships/image" Target="../media/image7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7.png"/><Relationship Id="rId6" Type="http://schemas.openxmlformats.org/officeDocument/2006/relationships/image" Target="../media/image71.png"/><Relationship Id="rId7" Type="http://schemas.openxmlformats.org/officeDocument/2006/relationships/image" Target="../media/image8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0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2.png"/><Relationship Id="rId8" Type="http://schemas.openxmlformats.org/officeDocument/2006/relationships/image" Target="../media/image8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1.png"/><Relationship Id="rId5" Type="http://schemas.openxmlformats.org/officeDocument/2006/relationships/image" Target="../media/image87.png"/><Relationship Id="rId6" Type="http://schemas.openxmlformats.org/officeDocument/2006/relationships/image" Target="../media/image77.png"/><Relationship Id="rId7" Type="http://schemas.openxmlformats.org/officeDocument/2006/relationships/image" Target="../media/image73.png"/><Relationship Id="rId8" Type="http://schemas.openxmlformats.org/officeDocument/2006/relationships/image" Target="../media/image8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0.png"/><Relationship Id="rId5" Type="http://schemas.openxmlformats.org/officeDocument/2006/relationships/image" Target="../media/image82.png"/><Relationship Id="rId6" Type="http://schemas.openxmlformats.org/officeDocument/2006/relationships/image" Target="../media/image79.png"/><Relationship Id="rId7" Type="http://schemas.openxmlformats.org/officeDocument/2006/relationships/image" Target="../media/image83.png"/><Relationship Id="rId8" Type="http://schemas.openxmlformats.org/officeDocument/2006/relationships/image" Target="../media/image88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Relationship Id="rId7" Type="http://schemas.openxmlformats.org/officeDocument/2006/relationships/image" Target="../media/image23.png"/><Relationship Id="rId8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33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Relationship Id="rId8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9.png"/><Relationship Id="rId5" Type="http://schemas.openxmlformats.org/officeDocument/2006/relationships/image" Target="../media/image44.png"/><Relationship Id="rId6" Type="http://schemas.openxmlformats.org/officeDocument/2006/relationships/image" Target="../media/image31.png"/><Relationship Id="rId7" Type="http://schemas.openxmlformats.org/officeDocument/2006/relationships/image" Target="../media/image41.png"/><Relationship Id="rId8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42.png"/><Relationship Id="rId7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EC2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0200" y="470054"/>
            <a:ext cx="905325" cy="79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1825" y="403941"/>
            <a:ext cx="1031450" cy="86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1375" y="888992"/>
            <a:ext cx="1031460" cy="2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5200" y="3835042"/>
            <a:ext cx="905332" cy="8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9">
            <a:alphaModFix/>
          </a:blip>
          <a:srcRect b="0" l="0" r="25205" t="0"/>
          <a:stretch/>
        </p:blipFill>
        <p:spPr>
          <a:xfrm>
            <a:off x="8659575" y="900600"/>
            <a:ext cx="484425" cy="19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0">
            <a:alphaModFix/>
          </a:blip>
          <a:srcRect b="14551" l="0" r="0" t="0"/>
          <a:stretch/>
        </p:blipFill>
        <p:spPr>
          <a:xfrm>
            <a:off x="2295700" y="4730400"/>
            <a:ext cx="1713350" cy="4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60451" y="3806463"/>
            <a:ext cx="691675" cy="80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2">
            <a:alphaModFix/>
          </a:blip>
          <a:srcRect b="0" l="17300" r="0" t="0"/>
          <a:stretch/>
        </p:blipFill>
        <p:spPr>
          <a:xfrm>
            <a:off x="0" y="900600"/>
            <a:ext cx="691675" cy="1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82500" y="3721126"/>
            <a:ext cx="1133900" cy="98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3"/>
          <p:cNvGrpSpPr/>
          <p:nvPr/>
        </p:nvGrpSpPr>
        <p:grpSpPr>
          <a:xfrm>
            <a:off x="894575" y="1762700"/>
            <a:ext cx="7350300" cy="1621800"/>
            <a:chOff x="894575" y="1762700"/>
            <a:chExt cx="7350300" cy="1621800"/>
          </a:xfrm>
        </p:grpSpPr>
        <p:sp>
          <p:nvSpPr>
            <p:cNvPr id="72" name="Google Shape;72;p13"/>
            <p:cNvSpPr/>
            <p:nvPr/>
          </p:nvSpPr>
          <p:spPr>
            <a:xfrm>
              <a:off x="894575" y="1762700"/>
              <a:ext cx="7350300" cy="1621800"/>
            </a:xfrm>
            <a:prstGeom prst="roundRect">
              <a:avLst>
                <a:gd fmla="val 9634" name="adj"/>
              </a:avLst>
            </a:prstGeom>
            <a:solidFill>
              <a:schemeClr val="lt1"/>
            </a:solidFill>
            <a:ln cap="flat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343600" y="2055177"/>
              <a:ext cx="1425175" cy="59406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2857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9900"/>
                  </a:solidFill>
                  <a:latin typeface="Boogaloo"/>
                </a:rPr>
                <a:t>EASY</a:t>
              </a: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950600" y="2801384"/>
              <a:ext cx="524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Making Numbers Your Best Friends</a:t>
              </a:r>
              <a:endParaRPr sz="2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961200" y="2057127"/>
              <a:ext cx="1520959" cy="60346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2857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36B0B1"/>
                  </a:solidFill>
                  <a:latin typeface="Boogaloo"/>
                </a:rPr>
                <a:t>MATH</a:t>
              </a: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4784067" y="2055177"/>
              <a:ext cx="3028014" cy="6073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2857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15F5D"/>
                  </a:solidFill>
                  <a:latin typeface="Boogaloo"/>
                </a:rPr>
                <a:t>LEARNING!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87" name="Google Shape;287;p22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288" name="Google Shape;288;p22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89" name="Google Shape;289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1" name="Google Shape;29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2"/>
          <p:cNvSpPr/>
          <p:nvPr/>
        </p:nvSpPr>
        <p:spPr>
          <a:xfrm>
            <a:off x="1081125" y="1415816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10/20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Problem Solving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297" name="Google Shape;297;p22"/>
          <p:cNvGrpSpPr/>
          <p:nvPr/>
        </p:nvGrpSpPr>
        <p:grpSpPr>
          <a:xfrm>
            <a:off x="1627825" y="1803325"/>
            <a:ext cx="5878500" cy="2028503"/>
            <a:chOff x="1627825" y="1767933"/>
            <a:chExt cx="5878500" cy="2028503"/>
          </a:xfrm>
        </p:grpSpPr>
        <p:sp>
          <p:nvSpPr>
            <p:cNvPr id="298" name="Google Shape;298;p22"/>
            <p:cNvSpPr txBox="1"/>
            <p:nvPr/>
          </p:nvSpPr>
          <p:spPr>
            <a:xfrm>
              <a:off x="2680675" y="1767933"/>
              <a:ext cx="3772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Scenario:</a:t>
              </a:r>
              <a:endParaRPr b="1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99" name="Google Shape;299;p22"/>
            <p:cNvSpPr txBox="1"/>
            <p:nvPr/>
          </p:nvSpPr>
          <p:spPr>
            <a:xfrm>
              <a:off x="1627825" y="2595836"/>
              <a:ext cx="58785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3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"If you have 10 apples and </a:t>
              </a:r>
              <a:endParaRPr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give 4 away, how many are left?"</a:t>
              </a:r>
              <a:endParaRPr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pic>
        <p:nvPicPr>
          <p:cNvPr id="300" name="Google Shape;3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425" y="1643123"/>
            <a:ext cx="1118225" cy="12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6">
            <a:alphaModFix/>
          </a:blip>
          <a:srcRect b="0" l="0" r="13194" t="7244"/>
          <a:stretch/>
        </p:blipFill>
        <p:spPr>
          <a:xfrm>
            <a:off x="7684150" y="0"/>
            <a:ext cx="1459850" cy="18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9776" y="3831826"/>
            <a:ext cx="889323" cy="2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08" name="Google Shape;308;p23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09" name="Google Shape;309;p23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10" name="Google Shape;310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1" name="Google Shape;311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2" name="Google Shape;31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23"/>
          <p:cNvSpPr/>
          <p:nvPr/>
        </p:nvSpPr>
        <p:spPr>
          <a:xfrm>
            <a:off x="1081125" y="1415816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11/20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7" name="Google Shape;317;p23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Answer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1627825" y="3552771"/>
            <a:ext cx="587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Apples</a:t>
            </a:r>
            <a:endParaRPr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319" name="Google Shape;319;p23"/>
          <p:cNvGrpSpPr/>
          <p:nvPr/>
        </p:nvGrpSpPr>
        <p:grpSpPr>
          <a:xfrm>
            <a:off x="1759003" y="2107929"/>
            <a:ext cx="1492112" cy="785100"/>
            <a:chOff x="1759003" y="2107929"/>
            <a:chExt cx="1492112" cy="785100"/>
          </a:xfrm>
        </p:grpSpPr>
        <p:pic>
          <p:nvPicPr>
            <p:cNvPr id="320" name="Google Shape;32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59003" y="2107929"/>
              <a:ext cx="693812" cy="78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57303" y="2107929"/>
              <a:ext cx="693812" cy="785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2" name="Google Shape;32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8153" y="2975954"/>
            <a:ext cx="693812" cy="78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3"/>
          <p:cNvGrpSpPr/>
          <p:nvPr/>
        </p:nvGrpSpPr>
        <p:grpSpPr>
          <a:xfrm>
            <a:off x="5811228" y="2107929"/>
            <a:ext cx="1492112" cy="785100"/>
            <a:chOff x="1759003" y="2107929"/>
            <a:chExt cx="1492112" cy="785100"/>
          </a:xfrm>
        </p:grpSpPr>
        <p:pic>
          <p:nvPicPr>
            <p:cNvPr id="324" name="Google Shape;324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59003" y="2107929"/>
              <a:ext cx="693812" cy="78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57303" y="2107929"/>
              <a:ext cx="693812" cy="785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6" name="Google Shape;3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378" y="2975954"/>
            <a:ext cx="693812" cy="7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3"/>
          <p:cNvSpPr/>
          <p:nvPr/>
        </p:nvSpPr>
        <p:spPr>
          <a:xfrm>
            <a:off x="4005100" y="1833450"/>
            <a:ext cx="1124050" cy="15580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15F5D"/>
                </a:solidFill>
                <a:latin typeface="Caveat"/>
              </a:rPr>
              <a:t>6</a:t>
            </a:r>
          </a:p>
        </p:txBody>
      </p:sp>
      <p:pic>
        <p:nvPicPr>
          <p:cNvPr id="328" name="Google Shape;328;p23"/>
          <p:cNvPicPr preferRelativeResize="0"/>
          <p:nvPr/>
        </p:nvPicPr>
        <p:blipFill rotWithShape="1">
          <a:blip r:embed="rId6">
            <a:alphaModFix/>
          </a:blip>
          <a:srcRect b="36889" l="28299" r="0" t="11444"/>
          <a:stretch/>
        </p:blipFill>
        <p:spPr>
          <a:xfrm>
            <a:off x="0" y="0"/>
            <a:ext cx="1840650" cy="12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3"/>
          <p:cNvPicPr preferRelativeResize="0"/>
          <p:nvPr/>
        </p:nvPicPr>
        <p:blipFill rotWithShape="1">
          <a:blip r:embed="rId7">
            <a:alphaModFix/>
          </a:blip>
          <a:srcRect b="9107" l="0" r="3623" t="0"/>
          <a:stretch/>
        </p:blipFill>
        <p:spPr>
          <a:xfrm>
            <a:off x="7549750" y="4153075"/>
            <a:ext cx="1594250" cy="9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35" name="Google Shape;335;p24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36" name="Google Shape;336;p24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37" name="Google Shape;337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9" name="Google Shape;339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24"/>
          <p:cNvSpPr/>
          <p:nvPr/>
        </p:nvSpPr>
        <p:spPr>
          <a:xfrm>
            <a:off x="1081125" y="1415816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12/20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44" name="Google Shape;344;p24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Fun Math Puzzle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345" name="Google Shape;3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53" y="2234800"/>
            <a:ext cx="1186375" cy="11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4"/>
          <p:cNvPicPr preferRelativeResize="0"/>
          <p:nvPr/>
        </p:nvPicPr>
        <p:blipFill rotWithShape="1">
          <a:blip r:embed="rId6">
            <a:alphaModFix/>
          </a:blip>
          <a:srcRect b="0" l="0" r="5731" t="6699"/>
          <a:stretch/>
        </p:blipFill>
        <p:spPr>
          <a:xfrm>
            <a:off x="7103000" y="0"/>
            <a:ext cx="2041000" cy="12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4"/>
          <p:cNvGrpSpPr/>
          <p:nvPr/>
        </p:nvGrpSpPr>
        <p:grpSpPr>
          <a:xfrm>
            <a:off x="1627825" y="1778691"/>
            <a:ext cx="5878500" cy="1588814"/>
            <a:chOff x="1627825" y="1743300"/>
            <a:chExt cx="5878500" cy="1588814"/>
          </a:xfrm>
        </p:grpSpPr>
        <p:sp>
          <p:nvSpPr>
            <p:cNvPr id="348" name="Google Shape;348;p24"/>
            <p:cNvSpPr txBox="1"/>
            <p:nvPr/>
          </p:nvSpPr>
          <p:spPr>
            <a:xfrm>
              <a:off x="2680675" y="1743300"/>
              <a:ext cx="37728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Solve This!</a:t>
              </a:r>
              <a:endParaRPr b="1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349" name="Google Shape;349;p24"/>
            <p:cNvSpPr txBox="1"/>
            <p:nvPr/>
          </p:nvSpPr>
          <p:spPr>
            <a:xfrm>
              <a:off x="1627825" y="2731814"/>
              <a:ext cx="5878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What comes next? </a:t>
              </a:r>
              <a:endParaRPr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350" name="Google Shape;350;p24"/>
          <p:cNvSpPr txBox="1"/>
          <p:nvPr/>
        </p:nvSpPr>
        <p:spPr>
          <a:xfrm>
            <a:off x="1627825" y="3391249"/>
            <a:ext cx="587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2, 4, 6, 8, ?</a:t>
            </a:r>
            <a:endParaRPr b="1"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51" name="Google Shape;351;p24"/>
          <p:cNvCxnSpPr/>
          <p:nvPr/>
        </p:nvCxnSpPr>
        <p:spPr>
          <a:xfrm>
            <a:off x="4303375" y="2652288"/>
            <a:ext cx="527400" cy="0"/>
          </a:xfrm>
          <a:prstGeom prst="straightConnector1">
            <a:avLst/>
          </a:prstGeom>
          <a:noFill/>
          <a:ln cap="flat" cmpd="sng" w="2857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2" name="Google Shape;35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7325" y="3482650"/>
            <a:ext cx="1252775" cy="6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4"/>
          <p:cNvPicPr preferRelativeResize="0"/>
          <p:nvPr/>
        </p:nvPicPr>
        <p:blipFill rotWithShape="1">
          <a:blip r:embed="rId8">
            <a:alphaModFix/>
          </a:blip>
          <a:srcRect b="10305" l="11754" r="0" t="0"/>
          <a:stretch/>
        </p:blipFill>
        <p:spPr>
          <a:xfrm flipH="1" rot="10800000">
            <a:off x="200" y="-1825"/>
            <a:ext cx="2377150" cy="15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59" name="Google Shape;359;p25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60" name="Google Shape;360;p25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61" name="Google Shape;361;p2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2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3" name="Google Shape;36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25"/>
          <p:cNvSpPr/>
          <p:nvPr/>
        </p:nvSpPr>
        <p:spPr>
          <a:xfrm>
            <a:off x="1081125" y="1415816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5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13/20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Answer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69" name="Google Shape;369;p25"/>
          <p:cNvSpPr txBox="1"/>
          <p:nvPr/>
        </p:nvSpPr>
        <p:spPr>
          <a:xfrm>
            <a:off x="1627825" y="3628971"/>
            <a:ext cx="587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Well done</a:t>
            </a:r>
            <a:endParaRPr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3410862" y="1817028"/>
            <a:ext cx="2322277" cy="16939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231F20"/>
                </a:solidFill>
                <a:latin typeface="Caveat"/>
              </a:rPr>
              <a:t>10</a:t>
            </a:r>
          </a:p>
        </p:txBody>
      </p:sp>
      <p:pic>
        <p:nvPicPr>
          <p:cNvPr id="371" name="Google Shape;37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783" y="3642025"/>
            <a:ext cx="948050" cy="12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442" y="865342"/>
            <a:ext cx="1402425" cy="11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5275" y="517225"/>
            <a:ext cx="1826275" cy="13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5025" y="3551875"/>
            <a:ext cx="1344622" cy="11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80" name="Google Shape;380;p26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81" name="Google Shape;381;p26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82" name="Google Shape;382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3" name="Google Shape;383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4" name="Google Shape;38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26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14/20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Shapes in Math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735000" y="1201200"/>
            <a:ext cx="76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Shapes like circles, squares, and triangles.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90" name="Google Shape;3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4000" y="2195833"/>
            <a:ext cx="1519200" cy="152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825" y="3177293"/>
            <a:ext cx="717400" cy="10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5553" y="2213902"/>
            <a:ext cx="1737613" cy="15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3079" y="1985374"/>
            <a:ext cx="1810625" cy="222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58393" y="2213902"/>
            <a:ext cx="1508339" cy="15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91800" y="2713168"/>
            <a:ext cx="656275" cy="15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 txBox="1"/>
          <p:nvPr/>
        </p:nvSpPr>
        <p:spPr>
          <a:xfrm>
            <a:off x="1264000" y="3932239"/>
            <a:ext cx="151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Squares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3804760" y="3932239"/>
            <a:ext cx="151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Triangles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6152963" y="3932239"/>
            <a:ext cx="151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Сircles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04" name="Google Shape;404;p27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405" name="Google Shape;405;p27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6" name="Google Shape;406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7" name="Google Shape;407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8" name="Google Shape;40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27"/>
          <p:cNvSpPr/>
          <p:nvPr/>
        </p:nvSpPr>
        <p:spPr>
          <a:xfrm>
            <a:off x="1081125" y="1399394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15/20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13" name="Google Shape;413;p27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Math and Money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070" y="4040172"/>
            <a:ext cx="785066" cy="7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6">
            <a:alphaModFix/>
          </a:blip>
          <a:srcRect b="0" l="16022" r="0" t="0"/>
          <a:stretch/>
        </p:blipFill>
        <p:spPr>
          <a:xfrm>
            <a:off x="0" y="1950350"/>
            <a:ext cx="547350" cy="222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7"/>
          <p:cNvPicPr preferRelativeResize="0"/>
          <p:nvPr/>
        </p:nvPicPr>
        <p:blipFill rotWithShape="1">
          <a:blip r:embed="rId7">
            <a:alphaModFix/>
          </a:blip>
          <a:srcRect b="0" l="0" r="5499" t="6173"/>
          <a:stretch/>
        </p:blipFill>
        <p:spPr>
          <a:xfrm>
            <a:off x="7181975" y="0"/>
            <a:ext cx="1962025" cy="16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008" y="1667783"/>
            <a:ext cx="799175" cy="7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7"/>
          <p:cNvSpPr txBox="1"/>
          <p:nvPr/>
        </p:nvSpPr>
        <p:spPr>
          <a:xfrm>
            <a:off x="1627825" y="2646582"/>
            <a:ext cx="587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"If you have 3 dimes and 2 nickels, </a:t>
            </a:r>
            <a:endParaRPr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how much money do you have?"</a:t>
            </a:r>
            <a:endParaRPr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>
            <a:off x="2802400" y="1835226"/>
            <a:ext cx="3529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Counting Coins</a:t>
            </a:r>
            <a:endParaRPr b="1"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25" name="Google Shape;425;p28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426" name="Google Shape;426;p28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27" name="Google Shape;427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8" name="Google Shape;428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9" name="Google Shape;42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28"/>
          <p:cNvSpPr/>
          <p:nvPr/>
        </p:nvSpPr>
        <p:spPr>
          <a:xfrm>
            <a:off x="1081125" y="1399394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16/20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434" name="Google Shape;4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018" y="1892267"/>
            <a:ext cx="1934475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6625" y="207092"/>
            <a:ext cx="1019575" cy="10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5717" y="2869950"/>
            <a:ext cx="1317468" cy="12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8"/>
          <p:cNvPicPr preferRelativeResize="0"/>
          <p:nvPr/>
        </p:nvPicPr>
        <p:blipFill rotWithShape="1">
          <a:blip r:embed="rId8">
            <a:alphaModFix/>
          </a:blip>
          <a:srcRect b="15016" l="17837" r="0" t="0"/>
          <a:stretch/>
        </p:blipFill>
        <p:spPr>
          <a:xfrm>
            <a:off x="0" y="3874550"/>
            <a:ext cx="1383825" cy="12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8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Answer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2557800" y="3628975"/>
            <a:ext cx="402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Cents</a:t>
            </a:r>
            <a:endParaRPr sz="3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3389465" y="1817028"/>
            <a:ext cx="2365071" cy="16708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231F20"/>
                </a:solidFill>
                <a:latin typeface="Caveat"/>
              </a:rPr>
              <a:t>40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46" name="Google Shape;446;p29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447" name="Google Shape;447;p29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48" name="Google Shape;448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0" name="Google Shape;45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29"/>
          <p:cNvSpPr/>
          <p:nvPr/>
        </p:nvSpPr>
        <p:spPr>
          <a:xfrm>
            <a:off x="1081125" y="1399394"/>
            <a:ext cx="69720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9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17/20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55" name="Google Shape;455;p29"/>
          <p:cNvSpPr txBox="1"/>
          <p:nvPr/>
        </p:nvSpPr>
        <p:spPr>
          <a:xfrm>
            <a:off x="1471075" y="441025"/>
            <a:ext cx="6201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Understanding Fractions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1647100" y="1558325"/>
            <a:ext cx="584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Fractions show parts of a whole.</a:t>
            </a:r>
            <a:endParaRPr b="1"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1647100" y="3929225"/>
            <a:ext cx="584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Example: ½ of a pizza means one out of two parts.</a:t>
            </a:r>
            <a:endParaRPr b="1"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58" name="Google Shape;4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3677" y="2018783"/>
            <a:ext cx="1726875" cy="187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9"/>
          <p:cNvGrpSpPr/>
          <p:nvPr/>
        </p:nvGrpSpPr>
        <p:grpSpPr>
          <a:xfrm>
            <a:off x="3244231" y="2311993"/>
            <a:ext cx="950677" cy="1067600"/>
            <a:chOff x="3244231" y="2311993"/>
            <a:chExt cx="950677" cy="1067600"/>
          </a:xfrm>
        </p:grpSpPr>
        <p:sp>
          <p:nvSpPr>
            <p:cNvPr id="460" name="Google Shape;460;p29"/>
            <p:cNvSpPr txBox="1"/>
            <p:nvPr/>
          </p:nvSpPr>
          <p:spPr>
            <a:xfrm>
              <a:off x="3302711" y="2311993"/>
              <a:ext cx="38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b="1" sz="3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61" name="Google Shape;461;p29"/>
            <p:cNvSpPr txBox="1"/>
            <p:nvPr/>
          </p:nvSpPr>
          <p:spPr>
            <a:xfrm>
              <a:off x="3302711" y="2794593"/>
              <a:ext cx="38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2</a:t>
              </a:r>
              <a:endParaRPr b="1" sz="3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62" name="Google Shape;462;p29"/>
            <p:cNvSpPr txBox="1"/>
            <p:nvPr/>
          </p:nvSpPr>
          <p:spPr>
            <a:xfrm>
              <a:off x="3809108" y="2537860"/>
              <a:ext cx="38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8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=</a:t>
              </a:r>
              <a:endParaRPr b="1" sz="38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463" name="Google Shape;463;p29"/>
            <p:cNvCxnSpPr/>
            <p:nvPr/>
          </p:nvCxnSpPr>
          <p:spPr>
            <a:xfrm>
              <a:off x="3244231" y="2882015"/>
              <a:ext cx="4239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464" name="Google Shape;464;p29"/>
          <p:cNvPicPr preferRelativeResize="0"/>
          <p:nvPr/>
        </p:nvPicPr>
        <p:blipFill rotWithShape="1">
          <a:blip r:embed="rId6">
            <a:alphaModFix/>
          </a:blip>
          <a:srcRect b="26394" l="0" r="7071" t="0"/>
          <a:stretch/>
        </p:blipFill>
        <p:spPr>
          <a:xfrm>
            <a:off x="7263150" y="4039550"/>
            <a:ext cx="1880851" cy="11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 rotWithShape="1">
          <a:blip r:embed="rId7">
            <a:alphaModFix/>
          </a:blip>
          <a:srcRect b="0" l="6023" r="0" t="9156"/>
          <a:stretch/>
        </p:blipFill>
        <p:spPr>
          <a:xfrm>
            <a:off x="0" y="0"/>
            <a:ext cx="1300900" cy="15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71" name="Google Shape;471;p30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472" name="Google Shape;472;p30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73" name="Google Shape;473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4" name="Google Shape;474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5" name="Google Shape;47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30"/>
          <p:cNvSpPr/>
          <p:nvPr/>
        </p:nvSpPr>
        <p:spPr>
          <a:xfrm>
            <a:off x="846075" y="1399400"/>
            <a:ext cx="74424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0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18/20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480" name="Google Shape;480;p30"/>
          <p:cNvSpPr txBox="1"/>
          <p:nvPr/>
        </p:nvSpPr>
        <p:spPr>
          <a:xfrm>
            <a:off x="1135025" y="441025"/>
            <a:ext cx="6873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More Examples of Fractions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481" name="Google Shape;4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7950" y="1641782"/>
            <a:ext cx="1729276" cy="17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335" y="1673409"/>
            <a:ext cx="1609200" cy="164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6626" y="1649528"/>
            <a:ext cx="1607825" cy="1666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Google Shape;484;p30"/>
          <p:cNvGrpSpPr/>
          <p:nvPr/>
        </p:nvGrpSpPr>
        <p:grpSpPr>
          <a:xfrm>
            <a:off x="1989092" y="3258538"/>
            <a:ext cx="444280" cy="1036700"/>
            <a:chOff x="3244231" y="2311993"/>
            <a:chExt cx="444280" cy="1036700"/>
          </a:xfrm>
        </p:grpSpPr>
        <p:sp>
          <p:nvSpPr>
            <p:cNvPr id="485" name="Google Shape;485;p30"/>
            <p:cNvSpPr txBox="1"/>
            <p:nvPr/>
          </p:nvSpPr>
          <p:spPr>
            <a:xfrm>
              <a:off x="3302711" y="23119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86" name="Google Shape;486;p30"/>
            <p:cNvSpPr txBox="1"/>
            <p:nvPr/>
          </p:nvSpPr>
          <p:spPr>
            <a:xfrm>
              <a:off x="3302711" y="27945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3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487" name="Google Shape;487;p30"/>
            <p:cNvCxnSpPr/>
            <p:nvPr/>
          </p:nvCxnSpPr>
          <p:spPr>
            <a:xfrm>
              <a:off x="3244231" y="2882015"/>
              <a:ext cx="4239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8" name="Google Shape;488;p30"/>
          <p:cNvGrpSpPr/>
          <p:nvPr/>
        </p:nvGrpSpPr>
        <p:grpSpPr>
          <a:xfrm>
            <a:off x="4326454" y="3258538"/>
            <a:ext cx="444280" cy="1036700"/>
            <a:chOff x="3244231" y="2311993"/>
            <a:chExt cx="444280" cy="1036700"/>
          </a:xfrm>
        </p:grpSpPr>
        <p:sp>
          <p:nvSpPr>
            <p:cNvPr id="489" name="Google Shape;489;p30"/>
            <p:cNvSpPr txBox="1"/>
            <p:nvPr/>
          </p:nvSpPr>
          <p:spPr>
            <a:xfrm>
              <a:off x="3302711" y="23119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90" name="Google Shape;490;p30"/>
            <p:cNvSpPr txBox="1"/>
            <p:nvPr/>
          </p:nvSpPr>
          <p:spPr>
            <a:xfrm>
              <a:off x="3302711" y="27945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4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491" name="Google Shape;491;p30"/>
            <p:cNvCxnSpPr/>
            <p:nvPr/>
          </p:nvCxnSpPr>
          <p:spPr>
            <a:xfrm>
              <a:off x="3244231" y="2882015"/>
              <a:ext cx="4239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92" name="Google Shape;492;p30"/>
          <p:cNvGrpSpPr/>
          <p:nvPr/>
        </p:nvGrpSpPr>
        <p:grpSpPr>
          <a:xfrm>
            <a:off x="6631600" y="3258538"/>
            <a:ext cx="444280" cy="1036700"/>
            <a:chOff x="3244231" y="2311993"/>
            <a:chExt cx="444280" cy="1036700"/>
          </a:xfrm>
        </p:grpSpPr>
        <p:sp>
          <p:nvSpPr>
            <p:cNvPr id="493" name="Google Shape;493;p30"/>
            <p:cNvSpPr txBox="1"/>
            <p:nvPr/>
          </p:nvSpPr>
          <p:spPr>
            <a:xfrm>
              <a:off x="3302711" y="23119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494" name="Google Shape;494;p30"/>
            <p:cNvSpPr txBox="1"/>
            <p:nvPr/>
          </p:nvSpPr>
          <p:spPr>
            <a:xfrm>
              <a:off x="3302711" y="2794593"/>
              <a:ext cx="385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6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5</a:t>
              </a:r>
              <a:endParaRPr b="1" sz="36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495" name="Google Shape;495;p30"/>
            <p:cNvCxnSpPr/>
            <p:nvPr/>
          </p:nvCxnSpPr>
          <p:spPr>
            <a:xfrm>
              <a:off x="3244231" y="2882015"/>
              <a:ext cx="4239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496" name="Google Shape;496;p30"/>
          <p:cNvPicPr preferRelativeResize="0"/>
          <p:nvPr/>
        </p:nvPicPr>
        <p:blipFill rotWithShape="1">
          <a:blip r:embed="rId8">
            <a:alphaModFix/>
          </a:blip>
          <a:srcRect b="0" l="7749" r="0" t="4030"/>
          <a:stretch/>
        </p:blipFill>
        <p:spPr>
          <a:xfrm>
            <a:off x="0" y="0"/>
            <a:ext cx="1153000" cy="25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0"/>
          <p:cNvPicPr preferRelativeResize="0"/>
          <p:nvPr/>
        </p:nvPicPr>
        <p:blipFill rotWithShape="1">
          <a:blip r:embed="rId9">
            <a:alphaModFix/>
          </a:blip>
          <a:srcRect b="0" l="0" r="17938" t="0"/>
          <a:stretch/>
        </p:blipFill>
        <p:spPr>
          <a:xfrm>
            <a:off x="8714100" y="1801450"/>
            <a:ext cx="429900" cy="2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3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03" name="Google Shape;503;p3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504" name="Google Shape;504;p31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05" name="Google Shape;505;p3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6" name="Google Shape;506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7" name="Google Shape;507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31"/>
          <p:cNvSpPr/>
          <p:nvPr/>
        </p:nvSpPr>
        <p:spPr>
          <a:xfrm>
            <a:off x="1349625" y="1699150"/>
            <a:ext cx="6435000" cy="2244000"/>
          </a:xfrm>
          <a:prstGeom prst="roundRect">
            <a:avLst>
              <a:gd fmla="val 15919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1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19/20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512" name="Google Shape;5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800" y="3559925"/>
            <a:ext cx="871225" cy="7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1"/>
          <p:cNvPicPr preferRelativeResize="0"/>
          <p:nvPr/>
        </p:nvPicPr>
        <p:blipFill rotWithShape="1">
          <a:blip r:embed="rId6">
            <a:alphaModFix/>
          </a:blip>
          <a:srcRect b="0" l="6059" r="0" t="5006"/>
          <a:stretch/>
        </p:blipFill>
        <p:spPr>
          <a:xfrm>
            <a:off x="0" y="0"/>
            <a:ext cx="1522175" cy="16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1"/>
          <p:cNvPicPr preferRelativeResize="0"/>
          <p:nvPr/>
        </p:nvPicPr>
        <p:blipFill rotWithShape="1">
          <a:blip r:embed="rId7">
            <a:alphaModFix/>
          </a:blip>
          <a:srcRect b="20299" l="0" r="6314" t="0"/>
          <a:stretch/>
        </p:blipFill>
        <p:spPr>
          <a:xfrm>
            <a:off x="7381050" y="3118575"/>
            <a:ext cx="1762951" cy="202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8451" y="3511225"/>
            <a:ext cx="1296175" cy="10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9575" y="997225"/>
            <a:ext cx="947950" cy="2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1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Questions &amp; Answers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18" name="Google Shape;518;p31"/>
          <p:cNvSpPr txBox="1"/>
          <p:nvPr/>
        </p:nvSpPr>
        <p:spPr>
          <a:xfrm>
            <a:off x="1647100" y="2292359"/>
            <a:ext cx="584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Encourage kids to ask questions or share 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their favorite math trick.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2" name="Google Shape;82;p14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4" name="Google Shape;84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Google Shape;8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217" y="1544038"/>
            <a:ext cx="235785" cy="2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216" y="2592173"/>
            <a:ext cx="235787" cy="20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475" y="2053913"/>
            <a:ext cx="203275" cy="2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08171" y="441016"/>
            <a:ext cx="3991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Why Learn Math?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059301" y="1470825"/>
            <a:ext cx="336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Math is everywhere!</a:t>
            </a:r>
            <a:endParaRPr sz="23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051176" y="1995275"/>
            <a:ext cx="336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Helps in everyday life.</a:t>
            </a:r>
            <a:endParaRPr sz="23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059301" y="2519713"/>
            <a:ext cx="336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Develops problem-solving skills.</a:t>
            </a:r>
            <a:endParaRPr sz="23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8">
            <a:alphaModFix/>
          </a:blip>
          <a:srcRect b="0" l="0" r="0" t="53557"/>
          <a:stretch/>
        </p:blipFill>
        <p:spPr>
          <a:xfrm>
            <a:off x="3731600" y="-6"/>
            <a:ext cx="1930024" cy="364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4"/>
          <p:cNvGrpSpPr/>
          <p:nvPr/>
        </p:nvGrpSpPr>
        <p:grpSpPr>
          <a:xfrm>
            <a:off x="721775" y="3820775"/>
            <a:ext cx="2882884" cy="1322725"/>
            <a:chOff x="721775" y="3820775"/>
            <a:chExt cx="2882884" cy="1322725"/>
          </a:xfrm>
        </p:grpSpPr>
        <p:pic>
          <p:nvPicPr>
            <p:cNvPr id="98" name="Google Shape;98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74600" y="4037575"/>
              <a:ext cx="2330059" cy="78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 rotWithShape="1">
            <a:blip r:embed="rId10">
              <a:alphaModFix/>
            </a:blip>
            <a:srcRect b="6924" l="0" r="0" t="0"/>
            <a:stretch/>
          </p:blipFill>
          <p:spPr>
            <a:xfrm>
              <a:off x="721775" y="3820775"/>
              <a:ext cx="1074950" cy="1322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4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2/20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98000" y="602975"/>
            <a:ext cx="3825226" cy="3825226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95250">
              <a:srgbClr val="231F20"/>
            </a:outerShdw>
          </a:effectLst>
        </p:spPr>
      </p:pic>
      <p:pic>
        <p:nvPicPr>
          <p:cNvPr id="102" name="Google Shape;10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35079" y="3887498"/>
            <a:ext cx="1074950" cy="93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3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24" name="Google Shape;524;p32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525" name="Google Shape;525;p32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EC2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6" name="Google Shape;526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7" name="Google Shape;527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28" name="Google Shape;528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32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Keep Exploring Math!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532" name="Google Shape;5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625" y="795350"/>
            <a:ext cx="1374175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7817" y="3393792"/>
            <a:ext cx="1392550" cy="1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2"/>
          <p:cNvPicPr preferRelativeResize="0"/>
          <p:nvPr/>
        </p:nvPicPr>
        <p:blipFill rotWithShape="1">
          <a:blip r:embed="rId7">
            <a:alphaModFix/>
          </a:blip>
          <a:srcRect b="0" l="0" r="29353" t="8045"/>
          <a:stretch/>
        </p:blipFill>
        <p:spPr>
          <a:xfrm>
            <a:off x="7653275" y="0"/>
            <a:ext cx="1490725" cy="1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3075" y="1457650"/>
            <a:ext cx="3637675" cy="2895676"/>
          </a:xfrm>
          <a:prstGeom prst="rect">
            <a:avLst/>
          </a:prstGeom>
          <a:noFill/>
          <a:ln>
            <a:noFill/>
          </a:ln>
          <a:effectLst>
            <a:outerShdw rotWithShape="0" algn="bl" dir="2580000" dist="114300">
              <a:srgbClr val="231F20"/>
            </a:outerShdw>
          </a:effectLst>
        </p:spPr>
      </p:pic>
      <p:sp>
        <p:nvSpPr>
          <p:cNvPr id="536" name="Google Shape;536;p32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20/20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37" name="Google Shape;537;p32"/>
          <p:cNvSpPr txBox="1"/>
          <p:nvPr/>
        </p:nvSpPr>
        <p:spPr>
          <a:xfrm>
            <a:off x="649475" y="2322303"/>
            <a:ext cx="354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The more you practice, 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the more fun it becomes!</a:t>
            </a:r>
            <a:endParaRPr b="1" sz="30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38" name="Google Shape;53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2625" y="1645600"/>
            <a:ext cx="1590550" cy="6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8" name="Google Shape;108;p15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109" name="Google Shape;109;p15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0" name="Google Shape;110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2" name="Google Shape;11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5"/>
          <p:cNvSpPr/>
          <p:nvPr/>
        </p:nvSpPr>
        <p:spPr>
          <a:xfrm>
            <a:off x="2424100" y="1440450"/>
            <a:ext cx="42858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3/20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What We'll Learn Today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5550" y="3827450"/>
            <a:ext cx="930875" cy="2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6800" y="1878772"/>
            <a:ext cx="516275" cy="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1700" y="3617300"/>
            <a:ext cx="561050" cy="6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8">
            <a:alphaModFix/>
          </a:blip>
          <a:srcRect b="0" l="32831" r="0" t="0"/>
          <a:stretch/>
        </p:blipFill>
        <p:spPr>
          <a:xfrm>
            <a:off x="3" y="2388725"/>
            <a:ext cx="407000" cy="14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84525" y="2050599"/>
            <a:ext cx="991050" cy="8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0">
            <a:alphaModFix/>
          </a:blip>
          <a:srcRect b="0" l="0" r="11512" t="0"/>
          <a:stretch/>
        </p:blipFill>
        <p:spPr>
          <a:xfrm>
            <a:off x="8635425" y="1166575"/>
            <a:ext cx="516275" cy="9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11">
            <a:alphaModFix/>
          </a:blip>
          <a:srcRect b="0" l="0" r="0" t="46757"/>
          <a:stretch/>
        </p:blipFill>
        <p:spPr>
          <a:xfrm>
            <a:off x="1321050" y="0"/>
            <a:ext cx="1406175" cy="37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5"/>
          <p:cNvGrpSpPr/>
          <p:nvPr/>
        </p:nvGrpSpPr>
        <p:grpSpPr>
          <a:xfrm>
            <a:off x="2680600" y="1796463"/>
            <a:ext cx="3772800" cy="2330275"/>
            <a:chOff x="2680600" y="1760625"/>
            <a:chExt cx="3772800" cy="2330275"/>
          </a:xfrm>
        </p:grpSpPr>
        <p:sp>
          <p:nvSpPr>
            <p:cNvPr id="126" name="Google Shape;126;p15"/>
            <p:cNvSpPr txBox="1"/>
            <p:nvPr/>
          </p:nvSpPr>
          <p:spPr>
            <a:xfrm>
              <a:off x="2680600" y="1760625"/>
              <a:ext cx="3772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Basic operations:</a:t>
              </a:r>
              <a:r>
                <a:rPr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 Addition, Subtraction, </a:t>
              </a:r>
              <a:endParaRPr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Multiplication, Division.</a:t>
              </a:r>
              <a:endParaRPr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2680600" y="2764213"/>
              <a:ext cx="3772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Fun math tricks.</a:t>
              </a:r>
              <a:endParaRPr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2680600" y="3444400"/>
              <a:ext cx="3772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Solving simple mathematical </a:t>
              </a:r>
              <a:endParaRPr b="1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problems.</a:t>
              </a:r>
              <a:endParaRPr b="1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129" name="Google Shape;129;p15"/>
            <p:cNvCxnSpPr/>
            <p:nvPr/>
          </p:nvCxnSpPr>
          <p:spPr>
            <a:xfrm>
              <a:off x="4303300" y="2585669"/>
              <a:ext cx="5274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5"/>
            <p:cNvCxnSpPr/>
            <p:nvPr/>
          </p:nvCxnSpPr>
          <p:spPr>
            <a:xfrm>
              <a:off x="4303300" y="3265856"/>
              <a:ext cx="5274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36" name="Google Shape;136;p16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137" name="Google Shape;137;p16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8" name="Google Shape;138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6"/>
          <p:cNvSpPr/>
          <p:nvPr/>
        </p:nvSpPr>
        <p:spPr>
          <a:xfrm>
            <a:off x="2391425" y="1884525"/>
            <a:ext cx="4280700" cy="7092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2391425" y="3615750"/>
            <a:ext cx="4280700" cy="7455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Addition Basics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601" y="2119949"/>
            <a:ext cx="793975" cy="6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0075" y="3218450"/>
            <a:ext cx="987937" cy="7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7">
            <a:alphaModFix/>
          </a:blip>
          <a:srcRect b="0" l="0" r="7364" t="7757"/>
          <a:stretch/>
        </p:blipFill>
        <p:spPr>
          <a:xfrm>
            <a:off x="7774000" y="0"/>
            <a:ext cx="1370000" cy="1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8">
            <a:alphaModFix/>
          </a:blip>
          <a:srcRect b="7552" l="6924" r="0" t="0"/>
          <a:stretch/>
        </p:blipFill>
        <p:spPr>
          <a:xfrm>
            <a:off x="0" y="3916500"/>
            <a:ext cx="1292075" cy="12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2163300" y="1353601"/>
            <a:ext cx="480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Adding means combining numbers.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2163300" y="3117826"/>
            <a:ext cx="480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Activity: "Find the sum of 4 + 6!"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4/20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2577450" y="2015925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Example: 2 + 3 = 5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2577450" y="3765300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4 + 6 = ?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0" name="Google Shape;160;p17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62" name="Google Shape;162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4" name="Google Shape;16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7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5/20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Subtraction Basics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889425" y="1353600"/>
            <a:ext cx="535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Subtraction means finding the difference.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2391425" y="1884525"/>
            <a:ext cx="4280700" cy="7092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2391425" y="3615750"/>
            <a:ext cx="4280700" cy="7455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2163300" y="3117826"/>
            <a:ext cx="480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Activity: "What is 10 - 7?"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577450" y="2015925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Example: 8 - 3 = 5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2577450" y="3765300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10 - 7 = ?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5">
            <a:alphaModFix/>
          </a:blip>
          <a:srcRect b="0" l="8634" r="0" t="0"/>
          <a:stretch/>
        </p:blipFill>
        <p:spPr>
          <a:xfrm>
            <a:off x="1" y="1949025"/>
            <a:ext cx="1428250" cy="255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9050" y="1061825"/>
            <a:ext cx="1252775" cy="6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3350" y="3038700"/>
            <a:ext cx="1289775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10450" y="2141450"/>
            <a:ext cx="855350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43825" y="3809017"/>
            <a:ext cx="1036150" cy="9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186" name="Google Shape;186;p18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7" name="Google Shape;187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" name="Google Shape;189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p18"/>
          <p:cNvPicPr preferRelativeResize="0"/>
          <p:nvPr/>
        </p:nvPicPr>
        <p:blipFill rotWithShape="1">
          <a:blip r:embed="rId5">
            <a:alphaModFix/>
          </a:blip>
          <a:srcRect b="8466" l="10313" r="0" t="0"/>
          <a:stretch/>
        </p:blipFill>
        <p:spPr>
          <a:xfrm>
            <a:off x="0" y="3357400"/>
            <a:ext cx="2792200" cy="17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6/20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Multiplication Basics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889425" y="1353600"/>
            <a:ext cx="535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Multiplication is repeated addition.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2391425" y="1884525"/>
            <a:ext cx="4280700" cy="7092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2391425" y="3615750"/>
            <a:ext cx="4280700" cy="7455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2163300" y="3117826"/>
            <a:ext cx="480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Activity: "What is 5 × 2?"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2577450" y="2015925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Example: 3 × 4 = 12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2577450" y="3765300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5 x 2 = ?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01" name="Google Shape;2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225" y="1547751"/>
            <a:ext cx="812534" cy="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0650" y="2889475"/>
            <a:ext cx="498480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8">
            <a:alphaModFix/>
          </a:blip>
          <a:srcRect b="0" l="0" r="7235" t="0"/>
          <a:stretch/>
        </p:blipFill>
        <p:spPr>
          <a:xfrm>
            <a:off x="8003450" y="895400"/>
            <a:ext cx="1140550" cy="15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87275" y="3678725"/>
            <a:ext cx="1256450" cy="6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10" name="Google Shape;210;p19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211" name="Google Shape;211;p19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12" name="Google Shape;212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4" name="Google Shape;21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19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7/20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408" y="3390050"/>
            <a:ext cx="688250" cy="7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040" y="3041397"/>
            <a:ext cx="1184674" cy="11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42" y="999517"/>
            <a:ext cx="1022025" cy="10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4759" y="999517"/>
            <a:ext cx="1069225" cy="11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Division Basics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889425" y="1353600"/>
            <a:ext cx="535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Explanation: Division is splitting into equal parts.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2391425" y="1884525"/>
            <a:ext cx="4280700" cy="7092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2391425" y="3615750"/>
            <a:ext cx="4280700" cy="745500"/>
          </a:xfrm>
          <a:prstGeom prst="roundRect">
            <a:avLst>
              <a:gd fmla="val 1807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2163300" y="3117826"/>
            <a:ext cx="480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Activity: "What is 15 ÷ 3?"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2577450" y="2015925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Example: 12 ÷ 4 = 3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2577450" y="3765300"/>
            <a:ext cx="397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15 ÷ 3 = ?</a:t>
            </a:r>
            <a:endParaRPr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34" name="Google Shape;234;p20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235" name="Google Shape;235;p20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6" name="Google Shape;236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8" name="Google Shape;23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0"/>
          <p:cNvSpPr/>
          <p:nvPr/>
        </p:nvSpPr>
        <p:spPr>
          <a:xfrm>
            <a:off x="2182700" y="1415816"/>
            <a:ext cx="47688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8/20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43" name="Google Shape;2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49" y="2012800"/>
            <a:ext cx="888925" cy="7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6">
            <a:alphaModFix/>
          </a:blip>
          <a:srcRect b="7663" l="5392" r="0" t="0"/>
          <a:stretch/>
        </p:blipFill>
        <p:spPr>
          <a:xfrm>
            <a:off x="0" y="3608775"/>
            <a:ext cx="2610750" cy="15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1825" y="2660200"/>
            <a:ext cx="567650" cy="5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5317" y="3736592"/>
            <a:ext cx="725550" cy="11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 rotWithShape="1">
          <a:blip r:embed="rId9">
            <a:alphaModFix/>
          </a:blip>
          <a:srcRect b="0" l="0" r="7783" t="7441"/>
          <a:stretch/>
        </p:blipFill>
        <p:spPr>
          <a:xfrm>
            <a:off x="7470925" y="0"/>
            <a:ext cx="1673075" cy="17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Math Trick #1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2680600" y="1641992"/>
            <a:ext cx="3772800" cy="2109745"/>
            <a:chOff x="2680600" y="1562057"/>
            <a:chExt cx="3772800" cy="2109745"/>
          </a:xfrm>
        </p:grpSpPr>
        <p:sp>
          <p:nvSpPr>
            <p:cNvPr id="250" name="Google Shape;250;p20"/>
            <p:cNvSpPr txBox="1"/>
            <p:nvPr/>
          </p:nvSpPr>
          <p:spPr>
            <a:xfrm>
              <a:off x="2680600" y="1562057"/>
              <a:ext cx="37728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Magic of Zero</a:t>
              </a:r>
              <a:endParaRPr b="1" sz="3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51" name="Google Shape;251;p20"/>
            <p:cNvSpPr txBox="1"/>
            <p:nvPr/>
          </p:nvSpPr>
          <p:spPr>
            <a:xfrm>
              <a:off x="2680600" y="2261933"/>
              <a:ext cx="3772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Trick:</a:t>
              </a:r>
              <a:endParaRPr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2680600" y="3348702"/>
              <a:ext cx="3772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Example:</a:t>
              </a:r>
              <a:endParaRPr b="1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cxnSp>
          <p:nvCxnSpPr>
            <p:cNvPr id="253" name="Google Shape;253;p20"/>
            <p:cNvCxnSpPr/>
            <p:nvPr/>
          </p:nvCxnSpPr>
          <p:spPr>
            <a:xfrm>
              <a:off x="4303300" y="3180484"/>
              <a:ext cx="527400" cy="0"/>
            </a:xfrm>
            <a:prstGeom prst="straightConnector1">
              <a:avLst/>
            </a:prstGeom>
            <a:noFill/>
            <a:ln cap="flat" cmpd="sng" w="2857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4" name="Google Shape;254;p20"/>
          <p:cNvSpPr txBox="1"/>
          <p:nvPr/>
        </p:nvSpPr>
        <p:spPr>
          <a:xfrm>
            <a:off x="2680600" y="2757164"/>
            <a:ext cx="3772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Any number multiplied by 0 is always 0!</a:t>
            </a:r>
            <a:endParaRPr sz="21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2680600" y="3764025"/>
            <a:ext cx="3772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rPr>
              <a:t>5 × 0 = 0</a:t>
            </a:r>
            <a:endParaRPr b="1" sz="2900">
              <a:solidFill>
                <a:srgbClr val="231F2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61" name="Google Shape;261;p21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262" name="Google Shape;262;p21"/>
              <p:cNvSpPr/>
              <p:nvPr/>
            </p:nvSpPr>
            <p:spPr>
              <a:xfrm>
                <a:off x="0" y="0"/>
                <a:ext cx="9144000" cy="5143500"/>
              </a:xfrm>
              <a:prstGeom prst="rect">
                <a:avLst/>
              </a:prstGeom>
              <a:solidFill>
                <a:srgbClr val="FFD8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63" name="Google Shape;263;p2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2437" y="232662"/>
                <a:ext cx="8539126" cy="4678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00950" y="124375"/>
                <a:ext cx="249475" cy="249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5" name="Google Shape;26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124375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950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1625" y="4769800"/>
              <a:ext cx="249475" cy="249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21"/>
          <p:cNvSpPr/>
          <p:nvPr/>
        </p:nvSpPr>
        <p:spPr>
          <a:xfrm>
            <a:off x="1742525" y="1415816"/>
            <a:ext cx="5649300" cy="3042300"/>
          </a:xfrm>
          <a:prstGeom prst="roundRect">
            <a:avLst>
              <a:gd fmla="val 4645" name="adj"/>
            </a:avLst>
          </a:prstGeom>
          <a:solidFill>
            <a:schemeClr val="lt1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040000" dist="85725">
              <a:srgbClr val="231F2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3812400" y="4804775"/>
            <a:ext cx="15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Page 9/20</a:t>
            </a:r>
            <a:endParaRPr sz="12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533" y="3029995"/>
            <a:ext cx="1519200" cy="118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10281" t="5908"/>
          <a:stretch/>
        </p:blipFill>
        <p:spPr>
          <a:xfrm>
            <a:off x="7707850" y="0"/>
            <a:ext cx="1436150" cy="17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157" y="1823275"/>
            <a:ext cx="875575" cy="21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/>
        </p:nvSpPr>
        <p:spPr>
          <a:xfrm>
            <a:off x="1840650" y="441025"/>
            <a:ext cx="5462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31F20"/>
                </a:solidFill>
                <a:latin typeface="Boogaloo"/>
                <a:ea typeface="Boogaloo"/>
                <a:cs typeface="Boogaloo"/>
                <a:sym typeface="Boogaloo"/>
              </a:rPr>
              <a:t>Math Trick #2</a:t>
            </a:r>
            <a:endParaRPr sz="5100">
              <a:solidFill>
                <a:srgbClr val="231F2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274" name="Google Shape;274;p21"/>
          <p:cNvGrpSpPr/>
          <p:nvPr/>
        </p:nvGrpSpPr>
        <p:grpSpPr>
          <a:xfrm>
            <a:off x="2103925" y="1677383"/>
            <a:ext cx="4926300" cy="2568433"/>
            <a:chOff x="2103925" y="1641992"/>
            <a:chExt cx="4926300" cy="2568433"/>
          </a:xfrm>
        </p:grpSpPr>
        <p:grpSp>
          <p:nvGrpSpPr>
            <p:cNvPr id="275" name="Google Shape;275;p21"/>
            <p:cNvGrpSpPr/>
            <p:nvPr/>
          </p:nvGrpSpPr>
          <p:grpSpPr>
            <a:xfrm>
              <a:off x="2680675" y="1641992"/>
              <a:ext cx="3772800" cy="2009733"/>
              <a:chOff x="2680600" y="1606154"/>
              <a:chExt cx="3772800" cy="2009733"/>
            </a:xfrm>
          </p:grpSpPr>
          <p:sp>
            <p:nvSpPr>
              <p:cNvPr id="276" name="Google Shape;276;p21"/>
              <p:cNvSpPr txBox="1"/>
              <p:nvPr/>
            </p:nvSpPr>
            <p:spPr>
              <a:xfrm>
                <a:off x="2680600" y="1606154"/>
                <a:ext cx="37728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3100">
                    <a:solidFill>
                      <a:srgbClr val="231F20"/>
                    </a:solidFill>
                    <a:latin typeface="Caveat"/>
                    <a:ea typeface="Caveat"/>
                    <a:cs typeface="Caveat"/>
                    <a:sym typeface="Caveat"/>
                  </a:rPr>
                  <a:t>Doubles Fun</a:t>
                </a:r>
                <a:endParaRPr b="1" sz="3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77" name="Google Shape;277;p21"/>
              <p:cNvSpPr txBox="1"/>
              <p:nvPr/>
            </p:nvSpPr>
            <p:spPr>
              <a:xfrm>
                <a:off x="2680600" y="2162449"/>
                <a:ext cx="3772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100">
                    <a:solidFill>
                      <a:srgbClr val="231F20"/>
                    </a:solidFill>
                    <a:latin typeface="Caveat"/>
                    <a:ea typeface="Caveat"/>
                    <a:cs typeface="Caveat"/>
                    <a:sym typeface="Caveat"/>
                  </a:rPr>
                  <a:t>Trick:</a:t>
                </a:r>
                <a:endParaRPr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78" name="Google Shape;278;p21"/>
              <p:cNvSpPr txBox="1"/>
              <p:nvPr/>
            </p:nvSpPr>
            <p:spPr>
              <a:xfrm>
                <a:off x="2680600" y="3292788"/>
                <a:ext cx="3772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100">
                    <a:solidFill>
                      <a:srgbClr val="231F20"/>
                    </a:solidFill>
                    <a:latin typeface="Caveat"/>
                    <a:ea typeface="Caveat"/>
                    <a:cs typeface="Caveat"/>
                    <a:sym typeface="Caveat"/>
                  </a:rPr>
                  <a:t>Example:</a:t>
                </a:r>
                <a:endParaRPr b="1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cxnSp>
            <p:nvCxnSpPr>
              <p:cNvPr id="279" name="Google Shape;279;p21"/>
              <p:cNvCxnSpPr/>
              <p:nvPr/>
            </p:nvCxnSpPr>
            <p:spPr>
              <a:xfrm>
                <a:off x="4303300" y="3114109"/>
                <a:ext cx="5274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31F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80" name="Google Shape;280;p21"/>
            <p:cNvSpPr txBox="1"/>
            <p:nvPr/>
          </p:nvSpPr>
          <p:spPr>
            <a:xfrm>
              <a:off x="2103925" y="2639225"/>
              <a:ext cx="4926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Doubling a number is the same as adding it to itself.</a:t>
              </a:r>
              <a:endParaRPr sz="21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2680675" y="3764025"/>
              <a:ext cx="3772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900">
                  <a:solidFill>
                    <a:srgbClr val="231F20"/>
                  </a:solidFill>
                  <a:latin typeface="Caveat"/>
                  <a:ea typeface="Caveat"/>
                  <a:cs typeface="Caveat"/>
                  <a:sym typeface="Caveat"/>
                </a:rPr>
                <a:t>6 × 2 = 6 + 6 = 12</a:t>
              </a:r>
              <a:endParaRPr b="1" sz="2900">
                <a:solidFill>
                  <a:srgbClr val="231F2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