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Lora"/>
      <p:regular r:id="rId11"/>
      <p:bold r:id="rId12"/>
      <p:italic r:id="rId13"/>
      <p:boldItalic r:id="rId14"/>
    </p:embeddedFont>
    <p:embeddedFont>
      <p:font typeface="Poppins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340">
          <p15:clr>
            <a:srgbClr val="9AA0A6"/>
          </p15:clr>
        </p15:guide>
        <p15:guide id="4" pos="4422">
          <p15:clr>
            <a:srgbClr val="9AA0A6"/>
          </p15:clr>
        </p15:guide>
        <p15:guide id="5" orient="horz" pos="283">
          <p15:clr>
            <a:srgbClr val="9AA0A6"/>
          </p15:clr>
        </p15:guide>
        <p15:guide id="6" orient="horz" pos="6452">
          <p15:clr>
            <a:srgbClr val="9AA0A6"/>
          </p15:clr>
        </p15:guide>
        <p15:guide id="7" orient="horz" pos="1020">
          <p15:clr>
            <a:srgbClr val="9AA0A6"/>
          </p15:clr>
        </p15:guide>
        <p15:guide id="8" orient="horz" pos="1134">
          <p15:clr>
            <a:srgbClr val="9AA0A6"/>
          </p15:clr>
        </p15:guide>
        <p15:guide id="9" orient="horz" pos="6350">
          <p15:clr>
            <a:srgbClr val="9AA0A6"/>
          </p15:clr>
        </p15:guide>
        <p15:guide id="10" pos="2624">
          <p15:clr>
            <a:srgbClr val="9AA0A6"/>
          </p15:clr>
        </p15:guide>
        <p15:guide id="11" orient="horz" pos="198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340"/>
        <p:guide pos="4422"/>
        <p:guide pos="283" orient="horz"/>
        <p:guide pos="6452" orient="horz"/>
        <p:guide pos="1020" orient="horz"/>
        <p:guide pos="1134" orient="horz"/>
        <p:guide pos="6350" orient="horz"/>
        <p:guide pos="2624"/>
        <p:guide pos="198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ora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Lora-italic.fntdata"/><Relationship Id="rId12" Type="http://schemas.openxmlformats.org/officeDocument/2006/relationships/font" Target="fonts/Lor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5" Type="http://schemas.openxmlformats.org/officeDocument/2006/relationships/font" Target="fonts/PoppinsMedium-regular.fntdata"/><Relationship Id="rId14" Type="http://schemas.openxmlformats.org/officeDocument/2006/relationships/font" Target="fonts/Lora-boldItalic.fntdata"/><Relationship Id="rId17" Type="http://schemas.openxmlformats.org/officeDocument/2006/relationships/font" Target="fonts/PoppinsMedium-italic.fntdata"/><Relationship Id="rId16" Type="http://schemas.openxmlformats.org/officeDocument/2006/relationships/font" Target="fonts/Poppins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PoppinsMedium-boldItalic.fntdata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flipH="1">
            <a:off x="0" y="0"/>
            <a:ext cx="7560000" cy="1069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237075" y="2043125"/>
            <a:ext cx="1854300" cy="133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241850" y="6313850"/>
            <a:ext cx="2016000" cy="133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237075" y="8608650"/>
            <a:ext cx="1854300" cy="133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716213" y="7735750"/>
            <a:ext cx="1660200" cy="133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717600" y="3499625"/>
            <a:ext cx="2109900" cy="133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714375" y="2043125"/>
            <a:ext cx="2109900" cy="133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0" y="0"/>
            <a:ext cx="7560000" cy="1705800"/>
          </a:xfrm>
          <a:prstGeom prst="rect">
            <a:avLst/>
          </a:prstGeom>
          <a:solidFill>
            <a:srgbClr val="2E35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2133600" y="400050"/>
            <a:ext cx="3752700" cy="358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13"/>
          <p:cNvGrpSpPr/>
          <p:nvPr/>
        </p:nvGrpSpPr>
        <p:grpSpPr>
          <a:xfrm>
            <a:off x="-50" y="1703345"/>
            <a:ext cx="7559950" cy="85001"/>
            <a:chOff x="-50" y="1619975"/>
            <a:chExt cx="7559950" cy="61200"/>
          </a:xfrm>
        </p:grpSpPr>
        <p:sp>
          <p:nvSpPr>
            <p:cNvPr id="64" name="Google Shape;64;p13"/>
            <p:cNvSpPr/>
            <p:nvPr/>
          </p:nvSpPr>
          <p:spPr>
            <a:xfrm rot="10800000">
              <a:off x="-50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 rot="10800000">
              <a:off x="193662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 rot="10800000">
              <a:off x="387559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 rot="10800000">
              <a:off x="581455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 rot="10800000">
              <a:off x="775318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 rot="10800000">
              <a:off x="969030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 rot="10800000">
              <a:off x="1162926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 rot="10800000">
              <a:off x="1356823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 rot="10800000">
              <a:off x="1550685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 rot="10800000">
              <a:off x="1744397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 rot="10800000">
              <a:off x="1938294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 rot="10800000">
              <a:off x="2132190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 rot="10800000">
              <a:off x="2326053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 rot="10800000">
              <a:off x="2519765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 rot="10800000">
              <a:off x="2713661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 rot="10800000">
              <a:off x="2907558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 rot="10800000">
              <a:off x="3101445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 rot="10800000">
              <a:off x="3295157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 rot="10800000">
              <a:off x="3489053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 rot="10800000">
              <a:off x="3682950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 rot="10800000">
              <a:off x="3876813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 rot="10800000">
              <a:off x="4070524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 rot="10800000">
              <a:off x="4264421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 rot="10800000">
              <a:off x="4458318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 rot="10800000">
              <a:off x="4652180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 rot="10800000">
              <a:off x="4845892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 rot="10800000">
              <a:off x="5039789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 rot="10800000">
              <a:off x="5233685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 rot="10800000">
              <a:off x="5427548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 rot="10800000">
              <a:off x="5621259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 rot="10800000">
              <a:off x="5815156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 rot="10800000">
              <a:off x="6009053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 rot="10800000">
              <a:off x="6202951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 rot="10800000">
              <a:off x="6396847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 rot="10800000">
              <a:off x="6590710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 rot="10800000">
              <a:off x="6784422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 rot="10800000">
              <a:off x="6978318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 rot="10800000">
              <a:off x="7172215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 rot="10800000">
              <a:off x="7366100" y="1619975"/>
              <a:ext cx="193800" cy="61200"/>
            </a:xfrm>
            <a:prstGeom prst="triangle">
              <a:avLst>
                <a:gd fmla="val 50000" name="adj"/>
              </a:avLst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3"/>
          <p:cNvSpPr txBox="1"/>
          <p:nvPr/>
        </p:nvSpPr>
        <p:spPr>
          <a:xfrm>
            <a:off x="2551200" y="1009650"/>
            <a:ext cx="2457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STORE MANAGER</a:t>
            </a:r>
            <a:endParaRPr sz="20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727400" y="173775"/>
            <a:ext cx="39780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80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Elvie Frami</a:t>
            </a:r>
            <a:endParaRPr sz="580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</p:txBody>
      </p:sp>
      <p:grpSp>
        <p:nvGrpSpPr>
          <p:cNvPr id="105" name="Google Shape;105;p13"/>
          <p:cNvGrpSpPr/>
          <p:nvPr/>
        </p:nvGrpSpPr>
        <p:grpSpPr>
          <a:xfrm>
            <a:off x="-50" y="10175763"/>
            <a:ext cx="7560050" cy="516462"/>
            <a:chOff x="-50" y="10180013"/>
            <a:chExt cx="7560050" cy="516462"/>
          </a:xfrm>
        </p:grpSpPr>
        <p:sp>
          <p:nvSpPr>
            <p:cNvPr id="106" name="Google Shape;106;p13"/>
            <p:cNvSpPr/>
            <p:nvPr/>
          </p:nvSpPr>
          <p:spPr>
            <a:xfrm rot="10800000">
              <a:off x="-50" y="10260275"/>
              <a:ext cx="7560000" cy="436200"/>
            </a:xfrm>
            <a:prstGeom prst="rect">
              <a:avLst/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7" name="Google Shape;107;p13"/>
            <p:cNvGrpSpPr/>
            <p:nvPr/>
          </p:nvGrpSpPr>
          <p:grpSpPr>
            <a:xfrm rot="10800000">
              <a:off x="50" y="10180013"/>
              <a:ext cx="7559950" cy="85001"/>
              <a:chOff x="-50" y="1619975"/>
              <a:chExt cx="7559950" cy="61200"/>
            </a:xfrm>
          </p:grpSpPr>
          <p:sp>
            <p:nvSpPr>
              <p:cNvPr id="108" name="Google Shape;108;p13"/>
              <p:cNvSpPr/>
              <p:nvPr/>
            </p:nvSpPr>
            <p:spPr>
              <a:xfrm rot="10800000">
                <a:off x="-50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 rot="10800000">
                <a:off x="193662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 rot="10800000">
                <a:off x="387559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 rot="10800000">
                <a:off x="581455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 rot="10800000">
                <a:off x="775318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 rot="10800000">
                <a:off x="969030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 rot="10800000">
                <a:off x="1162926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 rot="10800000">
                <a:off x="1356823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3"/>
              <p:cNvSpPr/>
              <p:nvPr/>
            </p:nvSpPr>
            <p:spPr>
              <a:xfrm rot="10800000">
                <a:off x="1550685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 rot="10800000">
                <a:off x="1744397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 rot="10800000">
                <a:off x="1938294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 rot="10800000">
                <a:off x="2132190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 rot="10800000">
                <a:off x="2326053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 rot="10800000">
                <a:off x="2519765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 rot="10800000">
                <a:off x="2713661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 rot="10800000">
                <a:off x="2907558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 rot="10800000">
                <a:off x="3101445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 rot="10800000">
                <a:off x="3295157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 rot="10800000">
                <a:off x="3489053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 rot="10800000">
                <a:off x="3682950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 rot="10800000">
                <a:off x="3876813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 rot="10800000">
                <a:off x="4070524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 rot="10800000">
                <a:off x="4264421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 rot="10800000">
                <a:off x="4458318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 rot="10800000">
                <a:off x="4652180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 rot="10800000">
                <a:off x="4845892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 rot="10800000">
                <a:off x="5039789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 rot="10800000">
                <a:off x="5233685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3"/>
              <p:cNvSpPr/>
              <p:nvPr/>
            </p:nvSpPr>
            <p:spPr>
              <a:xfrm rot="10800000">
                <a:off x="5427548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 rot="10800000">
                <a:off x="5621259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 rot="10800000">
                <a:off x="5815156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 rot="10800000">
                <a:off x="6009053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 rot="10800000">
                <a:off x="6202951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 rot="10800000">
                <a:off x="6396847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 rot="10800000">
                <a:off x="6590710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 rot="10800000">
                <a:off x="6784422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 rot="10800000">
                <a:off x="6978318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 rot="10800000">
                <a:off x="7172215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 rot="10800000">
                <a:off x="7366100" y="1619975"/>
                <a:ext cx="193800" cy="61200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47" name="Google Shape;147;p13"/>
          <p:cNvSpPr txBox="1"/>
          <p:nvPr/>
        </p:nvSpPr>
        <p:spPr>
          <a:xfrm>
            <a:off x="444750" y="2339575"/>
            <a:ext cx="33354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I'm an experienced store manager with a keen eye for trends and a passion for the retail industry. I put customer satisfaction first, always.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8" name="Google Shape;148;p13"/>
          <p:cNvSpPr txBox="1"/>
          <p:nvPr/>
        </p:nvSpPr>
        <p:spPr>
          <a:xfrm>
            <a:off x="444750" y="3786700"/>
            <a:ext cx="333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BAKS Clothing Company</a:t>
            </a:r>
            <a:endParaRPr b="1"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444750" y="4043875"/>
            <a:ext cx="333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solidFill>
                  <a:srgbClr val="2E355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Branch Manager | October 2015-present</a:t>
            </a:r>
            <a:endParaRPr i="1" sz="1200">
              <a:solidFill>
                <a:srgbClr val="2E355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444750" y="4291525"/>
            <a:ext cx="35151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Fully accountable for all in-store operations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Provides clear leadership to the sales team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Works hard to ensure that all store and company sales targets are met</a:t>
            </a:r>
            <a:endParaRPr sz="1200">
              <a:solidFill>
                <a:srgbClr val="2E355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444750" y="5646050"/>
            <a:ext cx="333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Cotton Cameras, Inc.</a:t>
            </a:r>
            <a:endParaRPr b="1"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2" name="Google Shape;152;p13"/>
          <p:cNvSpPr txBox="1"/>
          <p:nvPr/>
        </p:nvSpPr>
        <p:spPr>
          <a:xfrm>
            <a:off x="444750" y="5903225"/>
            <a:ext cx="3515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solidFill>
                  <a:srgbClr val="2E355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Store Manager | July</a:t>
            </a:r>
            <a:r>
              <a:rPr i="1" lang="ru" sz="1200">
                <a:solidFill>
                  <a:srgbClr val="2E355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i="1" lang="ru" sz="1200">
                <a:solidFill>
                  <a:srgbClr val="2E355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2014-September 2015</a:t>
            </a:r>
            <a:endParaRPr i="1" sz="1200">
              <a:solidFill>
                <a:srgbClr val="2E355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444750" y="6150575"/>
            <a:ext cx="35151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Ensured a high standard of customer service.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Analyzed sales figures and made inventory forecasts.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Planned marketing events and promotions for the store.</a:t>
            </a:r>
            <a:endParaRPr sz="1200">
              <a:solidFill>
                <a:srgbClr val="2E355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444750" y="8022800"/>
            <a:ext cx="3335400" cy="16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6619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Branch Manager of the Year, 2015 &amp; 2016.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Best Team Leader (peer reviewed), 2014 &amp; 2015.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Recognition for Initiative &amp; Foresight, 2014.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Most Promising Recruit, 2014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5" name="Google Shape;155;p13"/>
          <p:cNvSpPr txBox="1"/>
          <p:nvPr/>
        </p:nvSpPr>
        <p:spPr>
          <a:xfrm>
            <a:off x="3987600" y="2339575"/>
            <a:ext cx="333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Beechtown Central College</a:t>
            </a:r>
            <a:endParaRPr b="1"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6" name="Google Shape;156;p13"/>
          <p:cNvSpPr txBox="1"/>
          <p:nvPr/>
        </p:nvSpPr>
        <p:spPr>
          <a:xfrm>
            <a:off x="3987600" y="2596750"/>
            <a:ext cx="333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solidFill>
                  <a:srgbClr val="2E355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Bachelor's Degree in Hospitality | 2012</a:t>
            </a:r>
            <a:endParaRPr i="1" sz="1200">
              <a:solidFill>
                <a:srgbClr val="2E355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57" name="Google Shape;157;p13"/>
          <p:cNvSpPr txBox="1"/>
          <p:nvPr/>
        </p:nvSpPr>
        <p:spPr>
          <a:xfrm>
            <a:off x="3987600" y="2844400"/>
            <a:ext cx="30324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Graduated with a major in hospitality management and a minor in retail management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Final GPA: 3.02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Awardee for Best Intern and Outstanding Student Leader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8" name="Google Shape;158;p13"/>
          <p:cNvSpPr txBox="1"/>
          <p:nvPr/>
        </p:nvSpPr>
        <p:spPr>
          <a:xfrm>
            <a:off x="3987600" y="4213150"/>
            <a:ext cx="333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University of Menako</a:t>
            </a:r>
            <a:endParaRPr b="1"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9" name="Google Shape;159;p13"/>
          <p:cNvSpPr txBox="1"/>
          <p:nvPr/>
        </p:nvSpPr>
        <p:spPr>
          <a:xfrm>
            <a:off x="3987600" y="4470325"/>
            <a:ext cx="333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solidFill>
                  <a:srgbClr val="2E355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Diploma in Sales Management | 2014</a:t>
            </a:r>
            <a:endParaRPr i="1" sz="1200">
              <a:solidFill>
                <a:srgbClr val="2E355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3987600" y="4717975"/>
            <a:ext cx="30324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Completed a diploma course in sales management and operations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Interned at Cotton Cameras as part of the program and subsequently got hired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3987600" y="6226775"/>
            <a:ext cx="2436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FIELDS OF EXPERTISE</a:t>
            </a:r>
            <a:endParaRPr b="1" sz="16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3987600" y="6591200"/>
            <a:ext cx="3032400" cy="18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Merchandising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Customer Service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Leadership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Resolving Customer Complaints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Staff Management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Sales Development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Density Analysis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66199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55A"/>
              </a:buClr>
              <a:buSzPts val="1200"/>
              <a:buFont typeface="Poppins"/>
              <a:buChar char="●"/>
            </a:pP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Inventory Control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3" name="Google Shape;163;p13"/>
          <p:cNvSpPr txBox="1"/>
          <p:nvPr/>
        </p:nvSpPr>
        <p:spPr>
          <a:xfrm>
            <a:off x="3987600" y="8523800"/>
            <a:ext cx="3335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CONTACT DETAILS</a:t>
            </a:r>
            <a:endParaRPr b="1" sz="16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4" name="Google Shape;164;p13"/>
          <p:cNvSpPr txBox="1"/>
          <p:nvPr/>
        </p:nvSpPr>
        <p:spPr>
          <a:xfrm>
            <a:off x="3987600" y="8888225"/>
            <a:ext cx="28752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Address:</a:t>
            </a: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 123 Anywhere St., Any City, State, Country 12345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Phone:</a:t>
            </a: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 (123) 456-7890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Email:</a:t>
            </a: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 mail@domain.ltd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Website:</a:t>
            </a:r>
            <a:r>
              <a:rPr lang="ru" sz="12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 domain.ltd</a:t>
            </a:r>
            <a:endParaRPr sz="12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5" name="Google Shape;165;p13"/>
          <p:cNvSpPr txBox="1"/>
          <p:nvPr/>
        </p:nvSpPr>
        <p:spPr>
          <a:xfrm>
            <a:off x="3987600" y="1975150"/>
            <a:ext cx="3335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TRAINING HISTORY</a:t>
            </a:r>
            <a:endParaRPr b="1" sz="16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6" name="Google Shape;166;p13"/>
          <p:cNvSpPr txBox="1"/>
          <p:nvPr/>
        </p:nvSpPr>
        <p:spPr>
          <a:xfrm>
            <a:off x="444750" y="1975150"/>
            <a:ext cx="2350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PERSONAL SUMMARY</a:t>
            </a:r>
            <a:endParaRPr b="1" sz="16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" name="Google Shape;167;p13"/>
          <p:cNvSpPr txBox="1"/>
          <p:nvPr/>
        </p:nvSpPr>
        <p:spPr>
          <a:xfrm>
            <a:off x="444750" y="3422275"/>
            <a:ext cx="2457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WORK BACKGROUND</a:t>
            </a:r>
            <a:endParaRPr b="1" sz="16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8" name="Google Shape;168;p13"/>
          <p:cNvSpPr txBox="1"/>
          <p:nvPr/>
        </p:nvSpPr>
        <p:spPr>
          <a:xfrm>
            <a:off x="444750" y="7658375"/>
            <a:ext cx="2174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2E355A"/>
                </a:solidFill>
                <a:latin typeface="Poppins"/>
                <a:ea typeface="Poppins"/>
                <a:cs typeface="Poppins"/>
                <a:sym typeface="Poppins"/>
              </a:rPr>
              <a:t>ACHIEVEMENTS:</a:t>
            </a:r>
            <a:endParaRPr b="1" sz="1600">
              <a:solidFill>
                <a:srgbClr val="2E355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