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Playfair Display"/>
      <p:regular r:id="rId6"/>
      <p:bold r:id="rId7"/>
      <p:italic r:id="rId8"/>
      <p:boldItalic r:id="rId9"/>
    </p:embeddedFon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  <p:embeddedFont>
      <p:font typeface="Montserrat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italic.fntdata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21" Type="http://schemas.openxmlformats.org/officeDocument/2006/relationships/font" Target="fonts/MontserratLight-boldItalic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layfairDisplay-boldItalic.fntdata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Light-bold.fntdata"/><Relationship Id="rId6" Type="http://schemas.openxmlformats.org/officeDocument/2006/relationships/font" Target="fonts/PlayfairDisplay-regular.fntdata"/><Relationship Id="rId18" Type="http://schemas.openxmlformats.org/officeDocument/2006/relationships/font" Target="fonts/MontserratLight-regular.fntdata"/><Relationship Id="rId7" Type="http://schemas.openxmlformats.org/officeDocument/2006/relationships/font" Target="fonts/PlayfairDisplay-bold.fntdata"/><Relationship Id="rId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2340000" cy="10691875"/>
            <a:chOff x="-3119775" y="0"/>
            <a:chExt cx="2340000" cy="10691875"/>
          </a:xfrm>
        </p:grpSpPr>
        <p:sp>
          <p:nvSpPr>
            <p:cNvPr id="55" name="Google Shape;55;p13"/>
            <p:cNvSpPr/>
            <p:nvPr/>
          </p:nvSpPr>
          <p:spPr>
            <a:xfrm>
              <a:off x="-3119775" y="0"/>
              <a:ext cx="2340000" cy="3521400"/>
            </a:xfrm>
            <a:prstGeom prst="rect">
              <a:avLst/>
            </a:prstGeom>
            <a:solidFill>
              <a:srgbClr val="2244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3119775" y="3158275"/>
              <a:ext cx="2340000" cy="7533600"/>
            </a:xfrm>
            <a:prstGeom prst="rect">
              <a:avLst/>
            </a:prstGeom>
            <a:solidFill>
              <a:srgbClr val="3461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360000" y="482800"/>
            <a:ext cx="1887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DIANA SCHULTZ,</a:t>
            </a:r>
            <a:endParaRPr b="1" sz="1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LPN</a:t>
            </a:r>
            <a:endParaRPr b="1" sz="1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0000" y="1071429"/>
            <a:ext cx="1887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Licensed Practical </a:t>
            </a:r>
            <a:endParaRPr sz="11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Nurse</a:t>
            </a:r>
            <a:endParaRPr sz="11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0000" y="1678882"/>
            <a:ext cx="1887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diana.schultz@mail.ltd</a:t>
            </a:r>
            <a:endParaRPr sz="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60000" y="1985674"/>
            <a:ext cx="1887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(123) 654-3210;</a:t>
            </a:r>
            <a:r>
              <a:rPr lang="uk"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(987) 654-3210</a:t>
            </a:r>
            <a:endParaRPr sz="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60000" y="2292466"/>
            <a:ext cx="1887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St. Name, City, Philadelphia, PA</a:t>
            </a:r>
            <a:endParaRPr sz="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60000" y="2599257"/>
            <a:ext cx="1887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LinkedIn/dschultz.</a:t>
            </a:r>
            <a:r>
              <a:rPr lang="uk"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example</a:t>
            </a:r>
            <a:endParaRPr sz="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60000" y="3551732"/>
            <a:ext cx="1887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EDUCATION</a:t>
            </a:r>
            <a:endParaRPr b="1" sz="1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360000" y="3968747"/>
            <a:ext cx="1887000" cy="734295"/>
            <a:chOff x="360000" y="3968747"/>
            <a:chExt cx="1887000" cy="734295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360000" y="3968747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Associate of Science in Health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360000" y="4172512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East River Community College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60000" y="4376277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September 2008 – May 2010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60000" y="4580042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Trenton, NJ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360000" y="4985454"/>
            <a:ext cx="1887000" cy="734295"/>
            <a:chOff x="360000" y="3968747"/>
            <a:chExt cx="1887000" cy="734295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60000" y="3968747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Bachelor of Science in Nursing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360000" y="4172512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Brandenburg University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60000" y="4376277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August 2010 – May 2014</a:t>
              </a:r>
              <a:endPara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360000" y="4580042"/>
              <a:ext cx="1887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Philadelphia, PA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74" name="Google Shape;74;p13"/>
          <p:cNvSpPr txBox="1"/>
          <p:nvPr/>
        </p:nvSpPr>
        <p:spPr>
          <a:xfrm>
            <a:off x="360000" y="6080574"/>
            <a:ext cx="1887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SKILLS</a:t>
            </a:r>
            <a:endParaRPr b="1" sz="1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60100" y="6497600"/>
            <a:ext cx="18870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714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Care Plan Development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Patient &amp; Family Education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Wound Care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Geriatric Management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Quality Documentation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IV Therapy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Electronic Health Records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Team Collaboration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Patient Assessment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079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8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CDS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360000" y="8815575"/>
            <a:ext cx="1887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LICENSES</a:t>
            </a:r>
            <a:endParaRPr b="1" sz="1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60100" y="9232601"/>
            <a:ext cx="18870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714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LPN License</a:t>
            </a: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Pennsylvania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714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ACLS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714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ECG Technician Certification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714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PTA (Therapy Assistant)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7149" lvl="0" marL="179999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"/>
              <a:buChar char="●"/>
            </a:pPr>
            <a:r>
              <a:rPr lang="uk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CPR and First Aid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790000" y="482800"/>
            <a:ext cx="2945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rgbClr val="2344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 EXPERIENCE</a:t>
            </a:r>
            <a:endParaRPr b="1" sz="1500">
              <a:solidFill>
                <a:srgbClr val="2344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773924" y="1076931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LICENSED PRACTICAL NURSE </a:t>
            </a:r>
            <a:endParaRPr sz="1000">
              <a:solidFill>
                <a:srgbClr val="2344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5874186" y="1076931"/>
            <a:ext cx="115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2021 – Present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773924" y="1281431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Philadelphia Medical Center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773924" y="1485931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| Philadelphia, PA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790000" y="1894925"/>
            <a:ext cx="45096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Provided comprehensive nursing care for 65 adult and geriatric 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patients across inpatient, outpatient long-term care facilities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Collaborated with interdisciplinary teams to develop individual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ized treatment and rehabilitation plans, reducing hospital re   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admissions by 40%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Monitored and recorded patient vitals, medications, and treat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ment outcomes with a 95% accuracy rate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Educated patients and families on disease management and 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preventive healthcare, improving adherence care plans by 30%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Maintained and organized medical records, billing information, 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data entry for 50+ vendors and insurance providers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773924" y="4332344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LICENSED PRACTICAL NURSE</a:t>
            </a:r>
            <a:endParaRPr sz="1000">
              <a:solidFill>
                <a:srgbClr val="2344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874186" y="4332344"/>
            <a:ext cx="115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2017 – 2021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773924" y="4536844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Riverwood Senior Care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773924" y="4741344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| Conshohocken, PA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3924" y="7383169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LICENSED PRACTICAL NURSE</a:t>
            </a:r>
            <a:endParaRPr sz="1000">
              <a:solidFill>
                <a:srgbClr val="2344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874186" y="7383169"/>
            <a:ext cx="115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2015 – 2017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773924" y="7587669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Meridian Home Health Services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773924" y="7792169"/>
            <a:ext cx="2271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| Camden, NJ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790000" y="8201163"/>
            <a:ext cx="4509600" cy="19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Administered medications and performed wound care for 60+ homebound patients.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Documented patient progress in EHR systems, ensuring continuity of care.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Conducted in-home assessments for physical and occupational therapy needs.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Assisted with routine lab tests and notified patients of results within 24 hours.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214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9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Maintained strict compliance with HIPAA and confidentiality standards.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790000" y="5140913"/>
            <a:ext cx="4509600" cy="19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849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10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Delivered nursing care to over 80 long-term care residents under the supervision of RNs and physicians.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849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10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Assisted with patient rooming procedures and routine vital sign checks, increasing patient satisfaction scores by 28%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849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10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Prepared instruments and equipment for minor procedures, ensuring proper sterilization.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849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10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Performed daily triage of patient calls, prioritizing care for urgent cases and scheduling follow-up.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88499" lvl="0" marL="269999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234460"/>
              </a:buClr>
              <a:buSzPts val="1000"/>
              <a:buFont typeface="Montserrat Light"/>
              <a:buChar char="●"/>
            </a:pPr>
            <a:r>
              <a:rPr lang="uk" sz="1000">
                <a:solidFill>
                  <a:srgbClr val="2344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Honored as “Caregiver of the Year” in 2019 for exceptional empathy and dedication.</a:t>
            </a:r>
            <a:endParaRPr sz="1000">
              <a:solidFill>
                <a:srgbClr val="2344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