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Karla Medium"/>
      <p:regular r:id="rId6"/>
      <p:bold r:id="rId7"/>
      <p:italic r:id="rId8"/>
      <p:boldItalic r:id="rId9"/>
    </p:embeddedFont>
    <p:embeddedFont>
      <p:font typeface="Karla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Karla-bold.fntdata"/><Relationship Id="rId10" Type="http://schemas.openxmlformats.org/officeDocument/2006/relationships/font" Target="fonts/Karla-regular.fntdata"/><Relationship Id="rId13" Type="http://schemas.openxmlformats.org/officeDocument/2006/relationships/font" Target="fonts/Karla-boldItalic.fntdata"/><Relationship Id="rId12" Type="http://schemas.openxmlformats.org/officeDocument/2006/relationships/font" Target="fonts/Karla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KarlaMedium-boldItalic.fntdata"/><Relationship Id="rId5" Type="http://schemas.openxmlformats.org/officeDocument/2006/relationships/slide" Target="slides/slide1.xml"/><Relationship Id="rId6" Type="http://schemas.openxmlformats.org/officeDocument/2006/relationships/font" Target="fonts/KarlaMedium-regular.fntdata"/><Relationship Id="rId7" Type="http://schemas.openxmlformats.org/officeDocument/2006/relationships/font" Target="fonts/KarlaMedium-bold.fntdata"/><Relationship Id="rId8" Type="http://schemas.openxmlformats.org/officeDocument/2006/relationships/font" Target="fonts/Karla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7560000" cy="10692150"/>
            <a:chOff x="0" y="0"/>
            <a:chExt cx="7560000" cy="1069215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7560000" cy="10692000"/>
            </a:xfrm>
            <a:prstGeom prst="rect">
              <a:avLst/>
            </a:prstGeom>
            <a:solidFill>
              <a:srgbClr val="F4F4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>
              <a:off x="0" y="0"/>
              <a:ext cx="7559925" cy="1224900"/>
              <a:chOff x="0" y="0"/>
              <a:chExt cx="7559925" cy="1224900"/>
            </a:xfrm>
          </p:grpSpPr>
          <p:sp>
            <p:nvSpPr>
              <p:cNvPr id="57" name="Google Shape;57;p13"/>
              <p:cNvSpPr/>
              <p:nvPr/>
            </p:nvSpPr>
            <p:spPr>
              <a:xfrm>
                <a:off x="0" y="0"/>
                <a:ext cx="863100" cy="1224900"/>
              </a:xfrm>
              <a:prstGeom prst="rect">
                <a:avLst/>
              </a:prstGeom>
              <a:solidFill>
                <a:srgbClr val="5C9FD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3"/>
              <p:cNvSpPr/>
              <p:nvPr/>
            </p:nvSpPr>
            <p:spPr>
              <a:xfrm>
                <a:off x="363225" y="0"/>
                <a:ext cx="7196700" cy="1224900"/>
              </a:xfrm>
              <a:prstGeom prst="rect">
                <a:avLst/>
              </a:prstGeom>
              <a:solidFill>
                <a:srgbClr val="5D7B9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9" name="Google Shape;59;p13"/>
            <p:cNvSpPr/>
            <p:nvPr/>
          </p:nvSpPr>
          <p:spPr>
            <a:xfrm>
              <a:off x="0" y="10400250"/>
              <a:ext cx="7560000" cy="291900"/>
            </a:xfrm>
            <a:prstGeom prst="rect">
              <a:avLst/>
            </a:prstGeom>
            <a:solidFill>
              <a:srgbClr val="5C9FD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720000" y="277825"/>
            <a:ext cx="4855200" cy="769500"/>
            <a:chOff x="720000" y="277825"/>
            <a:chExt cx="4855200" cy="769500"/>
          </a:xfrm>
        </p:grpSpPr>
        <p:sp>
          <p:nvSpPr>
            <p:cNvPr id="61" name="Google Shape;61;p13"/>
            <p:cNvSpPr txBox="1"/>
            <p:nvPr/>
          </p:nvSpPr>
          <p:spPr>
            <a:xfrm>
              <a:off x="720000" y="277825"/>
              <a:ext cx="48552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chemeClr val="lt1"/>
                  </a:solidFill>
                  <a:latin typeface="Karla"/>
                  <a:ea typeface="Karla"/>
                  <a:cs typeface="Karla"/>
                  <a:sym typeface="Karla"/>
                </a:rPr>
                <a:t>Lucia Ganung</a:t>
              </a:r>
              <a:endParaRPr b="1" sz="3600">
                <a:solidFill>
                  <a:schemeClr val="lt1"/>
                </a:solidFill>
                <a:latin typeface="Karla"/>
                <a:ea typeface="Karla"/>
                <a:cs typeface="Karla"/>
                <a:sym typeface="Karla"/>
              </a:endParaRPr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720000" y="831925"/>
              <a:ext cx="48552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Karla"/>
                  <a:ea typeface="Karla"/>
                  <a:cs typeface="Karla"/>
                  <a:sym typeface="Karla"/>
                </a:rPr>
                <a:t>123 Main Street, Portland, OR 97201</a:t>
              </a:r>
              <a:endParaRPr>
                <a:solidFill>
                  <a:schemeClr val="lt1"/>
                </a:solidFill>
                <a:latin typeface="Karla"/>
                <a:ea typeface="Karla"/>
                <a:cs typeface="Karla"/>
                <a:sym typeface="Karla"/>
              </a:endParaRPr>
            </a:p>
          </p:txBody>
        </p:sp>
      </p:grpSp>
      <p:sp>
        <p:nvSpPr>
          <p:cNvPr id="63" name="Google Shape;63;p13"/>
          <p:cNvSpPr txBox="1"/>
          <p:nvPr/>
        </p:nvSpPr>
        <p:spPr>
          <a:xfrm>
            <a:off x="701076" y="1629916"/>
            <a:ext cx="4855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rPr>
              <a:t>March 5, 2026</a:t>
            </a:r>
            <a:endParaRPr>
              <a:solidFill>
                <a:schemeClr val="dk1"/>
              </a:solidFill>
              <a:latin typeface="Karla Medium"/>
              <a:ea typeface="Karla Medium"/>
              <a:cs typeface="Karla Medium"/>
              <a:sym typeface="Karla Medium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701076" y="2214458"/>
            <a:ext cx="4855200" cy="9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Clerk of the Court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Multnomah County Circuit Court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1200 SW 1st Ave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Portland, OR 97204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701075" y="3537899"/>
            <a:ext cx="6138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rPr>
              <a:t>Subject: Request for Jury Duty Deferral – Juror #45872</a:t>
            </a:r>
            <a:endParaRPr>
              <a:solidFill>
                <a:schemeClr val="dk1"/>
              </a:solidFill>
              <a:latin typeface="Karla Medium"/>
              <a:ea typeface="Karla Medium"/>
              <a:cs typeface="Karla Medium"/>
              <a:sym typeface="Karla Medium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701075" y="4122441"/>
            <a:ext cx="6138900" cy="41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Dear Clerk of the Court,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am writing this letter to respectfully request to be excused from jury duty on March 20, 2026, because I am a full-time mother of my infant son.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At this time, making babysitting arrangements is not possible, as I am unable to afford child care.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kindly ask that my name be placed back in the lottery, as I would be glad to serve on a jury at a future date when circumstances permit.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 sincerely appreciate your understanding of my situation. Please contact me at the phone number listed above if you need any further information.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Thank you for your time and consideration.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Sincerely,</a:t>
            </a:r>
            <a:endParaRPr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701075" y="9748925"/>
            <a:ext cx="2117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rPr>
              <a:t>Lucia Ganung</a:t>
            </a:r>
            <a:endParaRPr>
              <a:solidFill>
                <a:schemeClr val="dk1"/>
              </a:solidFill>
              <a:latin typeface="Karla Medium"/>
              <a:ea typeface="Karla Medium"/>
              <a:cs typeface="Karla Medium"/>
              <a:sym typeface="Karla Medium"/>
            </a:endParaRPr>
          </a:p>
        </p:txBody>
      </p:sp>
      <p:pic>
        <p:nvPicPr>
          <p:cNvPr id="68" name="Google Shape;68;p13" title="Снимок_экрана_2025-09-08_в_17.19.50-removebg-preview 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1075" y="8641183"/>
            <a:ext cx="1599418" cy="7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