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721">
          <p15:clr>
            <a:srgbClr val="A4A3A4"/>
          </p15:clr>
        </p15:guide>
        <p15:guide id="3" pos="340">
          <p15:clr>
            <a:srgbClr val="9AA0A6"/>
          </p15:clr>
        </p15:guide>
        <p15:guide id="4" pos="4422">
          <p15:clr>
            <a:srgbClr val="9AA0A6"/>
          </p15:clr>
        </p15:guide>
        <p15:guide id="5" orient="horz" pos="283">
          <p15:clr>
            <a:srgbClr val="9AA0A6"/>
          </p15:clr>
        </p15:guide>
        <p15:guide id="6" orient="horz" pos="6452">
          <p15:clr>
            <a:srgbClr val="9AA0A6"/>
          </p15:clr>
        </p15:guide>
        <p15:guide id="7" orient="horz" pos="790">
          <p15:clr>
            <a:srgbClr val="9AA0A6"/>
          </p15:clr>
        </p15:guide>
        <p15:guide id="8" orient="horz" pos="1987">
          <p15:clr>
            <a:srgbClr val="9AA0A6"/>
          </p15:clr>
        </p15:guide>
        <p15:guide id="9" pos="2608">
          <p15:clr>
            <a:srgbClr val="9AA0A6"/>
          </p15:clr>
        </p15:guide>
        <p15:guide id="10" orient="horz" pos="170">
          <p15:clr>
            <a:srgbClr val="9AA0A6"/>
          </p15:clr>
        </p15:guide>
        <p15:guide id="11" orient="horz">
          <p15:clr>
            <a:srgbClr val="9AA0A6"/>
          </p15:clr>
        </p15:guide>
        <p15:guide id="12" pos="283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721"/>
        <p:guide pos="340"/>
        <p:guide pos="4422"/>
        <p:guide pos="283" orient="horz"/>
        <p:guide pos="6452" orient="horz"/>
        <p:guide pos="790" orient="horz"/>
        <p:guide pos="1987" orient="horz"/>
        <p:guide pos="2608"/>
        <p:guide pos="170" orient="horz"/>
        <p:guide orient="horz"/>
        <p:guide pos="28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463"/>
          <a:stretch/>
        </p:blipFill>
        <p:spPr>
          <a:xfrm flipH="1">
            <a:off x="300" y="-1"/>
            <a:ext cx="7560000" cy="47142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300" y="247725"/>
            <a:ext cx="7560000" cy="978300"/>
          </a:xfrm>
          <a:prstGeom prst="rect">
            <a:avLst/>
          </a:prstGeom>
          <a:gradFill>
            <a:gsLst>
              <a:gs pos="0">
                <a:srgbClr val="2E355A">
                  <a:alpha val="92549"/>
                  <a:alpha val="73600"/>
                </a:srgbClr>
              </a:gs>
              <a:gs pos="100000">
                <a:srgbClr val="2E355A">
                  <a:alpha val="0"/>
                  <a:alpha val="736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54050"/>
            <a:ext cx="7560001" cy="753795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257700" y="3154050"/>
            <a:ext cx="2912100" cy="141600"/>
          </a:xfrm>
          <a:prstGeom prst="trapezoid">
            <a:avLst>
              <a:gd fmla="val 43715" name="adj"/>
            </a:avLst>
          </a:prstGeom>
          <a:solidFill>
            <a:srgbClr val="1317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324350" y="3154200"/>
            <a:ext cx="2781300" cy="7538100"/>
          </a:xfrm>
          <a:prstGeom prst="rect">
            <a:avLst/>
          </a:prstGeom>
          <a:solidFill>
            <a:srgbClr val="2E355A"/>
          </a:solidFill>
          <a:ln>
            <a:noFill/>
          </a:ln>
          <a:effectLst>
            <a:outerShdw blurRad="57150" rotWithShape="0" algn="bl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779100" y="247650"/>
            <a:ext cx="3355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ELVIE </a:t>
            </a:r>
            <a:r>
              <a:rPr b="1" lang="ru" sz="35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FRAMI</a:t>
            </a:r>
            <a:endParaRPr b="1" sz="3500">
              <a:solidFill>
                <a:srgbClr val="E45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79100" y="762000"/>
            <a:ext cx="335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STORE MANAGER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00550" y="3371850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PERSONAL</a:t>
            </a:r>
            <a:r>
              <a:rPr b="1" lang="ru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00550" y="3699925"/>
            <a:ext cx="26196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I'm an experienced store manager with a keen eye for trends and a passion for the retail industry. I put customer satisfaction first, always.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00550" y="4714225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FIELDS OF </a:t>
            </a:r>
            <a:r>
              <a:rPr b="1"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EXPERTISE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400550" y="5042300"/>
            <a:ext cx="26196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Merchandising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Service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Resolving Customer Complaints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Staff Management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Sales Development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Density Analysis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Inventory Control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00550" y="6835400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ACHIEV</a:t>
            </a:r>
            <a:r>
              <a:rPr b="1"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EMENTS: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400550" y="7163475"/>
            <a:ext cx="26196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Branch Manager of the Year, 2015 &amp; 2016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Best Team Leader (peer reviewed), 2014 &amp; 2015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Recognition for Initiative &amp; Foresight, 2014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Most Promising Recruit, 2014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400550" y="8761875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CONTACT </a:t>
            </a:r>
            <a:r>
              <a:rPr b="1"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DETAILS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400550" y="9089950"/>
            <a:ext cx="26196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4543D"/>
                </a:solidFill>
                <a:latin typeface="Montserrat"/>
                <a:ea typeface="Montserrat"/>
                <a:cs typeface="Montserrat"/>
                <a:sym typeface="Montserrat"/>
              </a:rPr>
              <a:t>Address: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123 Anywhere St., Any City, State, Country 12345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4543D"/>
                </a:solidFill>
                <a:latin typeface="Montserrat"/>
                <a:ea typeface="Montserrat"/>
                <a:cs typeface="Montserrat"/>
                <a:sym typeface="Montserrat"/>
              </a:rPr>
              <a:t>Phone: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(123) 456-7890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4543D"/>
                </a:solidFill>
                <a:latin typeface="Montserrat"/>
                <a:ea typeface="Montserrat"/>
                <a:cs typeface="Montserrat"/>
                <a:sym typeface="Montserrat"/>
              </a:rPr>
              <a:t>Email:</a:t>
            </a:r>
            <a:r>
              <a:rPr b="1"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mail@domain.ltd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4543D"/>
                </a:solidFill>
                <a:latin typeface="Montserrat"/>
                <a:ea typeface="Montserrat"/>
                <a:cs typeface="Montserrat"/>
                <a:sym typeface="Montserrat"/>
              </a:rPr>
              <a:t>Website: </a:t>
            </a: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domain.ltd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25700" y="3371850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E355A"/>
                </a:solidFill>
                <a:latin typeface="Open Sans"/>
                <a:ea typeface="Open Sans"/>
                <a:cs typeface="Open Sans"/>
                <a:sym typeface="Open Sans"/>
              </a:rPr>
              <a:t>WORK</a:t>
            </a: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 BACKGROUND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61979" y="3747550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BAKS Clothing Company</a:t>
            </a:r>
            <a:endParaRPr b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61979" y="4209400"/>
            <a:ext cx="36624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Fully accountable for all in-store operations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Provides clear leadership to the sales team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Works hard to ensure that all store and company sales targets are met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61979" y="3976813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Branch Manager | October 2015-present</a:t>
            </a:r>
            <a:endParaRPr i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542925" y="3752850"/>
            <a:ext cx="3597000" cy="0"/>
          </a:xfrm>
          <a:prstGeom prst="straightConnector1">
            <a:avLst/>
          </a:prstGeom>
          <a:noFill/>
          <a:ln cap="flat" cmpd="sng" w="19050">
            <a:solidFill>
              <a:srgbClr val="E4543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" name="Google Shape;7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2800" y="3483300"/>
            <a:ext cx="277200" cy="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2800" y="6851700"/>
            <a:ext cx="277200" cy="2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461979" y="5145325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Cotton Cameras, Inc.</a:t>
            </a:r>
            <a:endParaRPr b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61979" y="5607175"/>
            <a:ext cx="3662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Ensured a high standard of customer service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Analyzed sales figures and made inventory forecasts.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Planned marketing events and promotions for the store.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461979" y="5374588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Store Manager | July 2014-September 2015</a:t>
            </a:r>
            <a:endParaRPr i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425700" y="6739975"/>
            <a:ext cx="27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E355A"/>
                </a:solidFill>
                <a:latin typeface="Open Sans"/>
                <a:ea typeface="Open Sans"/>
                <a:cs typeface="Open Sans"/>
                <a:sym typeface="Open Sans"/>
              </a:rPr>
              <a:t>TRAINING </a:t>
            </a:r>
            <a:r>
              <a:rPr b="1" lang="ru" sz="1600">
                <a:solidFill>
                  <a:srgbClr val="E4543D"/>
                </a:solidFill>
                <a:latin typeface="Open Sans"/>
                <a:ea typeface="Open Sans"/>
                <a:cs typeface="Open Sans"/>
                <a:sym typeface="Open Sans"/>
              </a:rPr>
              <a:t>HISTORY</a:t>
            </a:r>
            <a:endParaRPr b="1" sz="1600">
              <a:solidFill>
                <a:srgbClr val="E45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461979" y="7115675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Beechtown Central College</a:t>
            </a:r>
            <a:endParaRPr b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61979" y="7577525"/>
            <a:ext cx="3662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- Graduated with a major in hospitality management and a minor in retail management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- Final GPA: 3.02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- Awardee for Best Intern and Outstanding Student Leader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61979" y="7344938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Bachelor's Degree in Hospitality | 2012</a:t>
            </a:r>
            <a:endParaRPr i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3" name="Google Shape;83;p13"/>
          <p:cNvCxnSpPr/>
          <p:nvPr/>
        </p:nvCxnSpPr>
        <p:spPr>
          <a:xfrm>
            <a:off x="542925" y="7120975"/>
            <a:ext cx="3597000" cy="0"/>
          </a:xfrm>
          <a:prstGeom prst="straightConnector1">
            <a:avLst/>
          </a:prstGeom>
          <a:noFill/>
          <a:ln cap="flat" cmpd="sng" w="19050">
            <a:solidFill>
              <a:srgbClr val="E45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3"/>
          <p:cNvSpPr txBox="1"/>
          <p:nvPr/>
        </p:nvSpPr>
        <p:spPr>
          <a:xfrm>
            <a:off x="461979" y="8670500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University of Menako</a:t>
            </a:r>
            <a:endParaRPr b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61979" y="9132350"/>
            <a:ext cx="36624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- Completed a diploma course in sales management and operations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- Interned at Cotton Cameras as part of the program and subsequently got hired</a:t>
            </a:r>
            <a:endParaRPr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61979" y="8899763"/>
            <a:ext cx="366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2E355A"/>
                </a:solidFill>
                <a:latin typeface="Montserrat"/>
                <a:ea typeface="Montserrat"/>
                <a:cs typeface="Montserrat"/>
                <a:sym typeface="Montserrat"/>
              </a:rPr>
              <a:t>Diploma in Sales Management | 2014</a:t>
            </a:r>
            <a:endParaRPr i="1" sz="1100">
              <a:solidFill>
                <a:srgbClr val="2E35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