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692000" cx="7560000"/>
  <p:notesSz cx="6858000" cy="9144000"/>
  <p:embeddedFontLst>
    <p:embeddedFont>
      <p:font typeface="Archivo Black"/>
      <p:regular r:id="rId7"/>
    </p:embeddedFont>
    <p:embeddedFont>
      <p:font typeface="DM Sans"/>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318">
          <p15:clr>
            <a:srgbClr val="747775"/>
          </p15:clr>
        </p15:guide>
        <p15:guide id="2" pos="4479">
          <p15:clr>
            <a:srgbClr val="747775"/>
          </p15:clr>
        </p15:guide>
        <p15:guide id="3" orient="horz" pos="283">
          <p15:clr>
            <a:srgbClr val="747775"/>
          </p15:clr>
        </p15:guide>
        <p15:guide id="4" orient="horz" pos="2041">
          <p15:clr>
            <a:srgbClr val="747775"/>
          </p15:clr>
        </p15:guide>
        <p15:guide id="5" orient="horz" pos="1736">
          <p15:clr>
            <a:srgbClr val="747775"/>
          </p15:clr>
        </p15:guide>
        <p15:guide id="6" orient="horz" pos="5783">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8"/>
        <p:guide pos="4479"/>
        <p:guide pos="283" orient="horz"/>
        <p:guide pos="2041" orient="horz"/>
        <p:guide pos="1736" orient="horz"/>
        <p:guide pos="5783"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DMSans-boldItalic.fntdata"/><Relationship Id="rId10" Type="http://schemas.openxmlformats.org/officeDocument/2006/relationships/font" Target="fonts/DMSans-italic.fntdata"/><Relationship Id="rId9" Type="http://schemas.openxmlformats.org/officeDocument/2006/relationships/font" Target="fonts/DMSans-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rchivoBlack-regular.fntdata"/><Relationship Id="rId8" Type="http://schemas.openxmlformats.org/officeDocument/2006/relationships/font" Target="fonts/DMSans-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450000"/>
            <a:ext cx="7560000" cy="2790000"/>
          </a:xfrm>
          <a:prstGeom prst="rect">
            <a:avLst/>
          </a:prstGeom>
          <a:solidFill>
            <a:srgbClr val="F3FAF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5" name="Google Shape;55;p13"/>
          <p:cNvSpPr txBox="1"/>
          <p:nvPr/>
        </p:nvSpPr>
        <p:spPr>
          <a:xfrm>
            <a:off x="457501" y="811116"/>
            <a:ext cx="5863800" cy="738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4800">
                <a:solidFill>
                  <a:srgbClr val="344599"/>
                </a:solidFill>
                <a:latin typeface="Archivo Black"/>
                <a:ea typeface="Archivo Black"/>
                <a:cs typeface="Archivo Black"/>
                <a:sym typeface="Archivo Black"/>
              </a:rPr>
              <a:t>Dianne</a:t>
            </a:r>
            <a:r>
              <a:rPr lang="uk" sz="4800">
                <a:solidFill>
                  <a:srgbClr val="344599"/>
                </a:solidFill>
                <a:latin typeface="Archivo Black"/>
                <a:ea typeface="Archivo Black"/>
                <a:cs typeface="Archivo Black"/>
                <a:sym typeface="Archivo Black"/>
              </a:rPr>
              <a:t> Chandter</a:t>
            </a:r>
            <a:endParaRPr sz="4800">
              <a:solidFill>
                <a:srgbClr val="344599"/>
              </a:solidFill>
              <a:latin typeface="Archivo Black"/>
              <a:ea typeface="Archivo Black"/>
              <a:cs typeface="Archivo Black"/>
              <a:sym typeface="Archivo Black"/>
            </a:endParaRPr>
          </a:p>
        </p:txBody>
      </p:sp>
      <p:sp>
        <p:nvSpPr>
          <p:cNvPr id="56" name="Google Shape;56;p13"/>
          <p:cNvSpPr txBox="1"/>
          <p:nvPr/>
        </p:nvSpPr>
        <p:spPr>
          <a:xfrm>
            <a:off x="490442" y="1780599"/>
            <a:ext cx="2143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231F20"/>
                </a:solidFill>
                <a:latin typeface="DM Sans"/>
                <a:ea typeface="DM Sans"/>
                <a:cs typeface="DM Sans"/>
                <a:sym typeface="DM Sans"/>
              </a:rPr>
              <a:t>January 25, 203</a:t>
            </a:r>
            <a:r>
              <a:rPr b="1" lang="uk" sz="1200">
                <a:solidFill>
                  <a:srgbClr val="231F20"/>
                </a:solidFill>
                <a:latin typeface="DM Sans"/>
                <a:ea typeface="DM Sans"/>
                <a:cs typeface="DM Sans"/>
                <a:sym typeface="DM Sans"/>
              </a:rPr>
              <a:t>0</a:t>
            </a:r>
            <a:endParaRPr b="1" sz="1200">
              <a:solidFill>
                <a:srgbClr val="231F20"/>
              </a:solidFill>
              <a:latin typeface="DM Sans"/>
              <a:ea typeface="DM Sans"/>
              <a:cs typeface="DM Sans"/>
              <a:sym typeface="DM Sans"/>
            </a:endParaRPr>
          </a:p>
        </p:txBody>
      </p:sp>
      <p:sp>
        <p:nvSpPr>
          <p:cNvPr id="57" name="Google Shape;57;p13"/>
          <p:cNvSpPr txBox="1"/>
          <p:nvPr/>
        </p:nvSpPr>
        <p:spPr>
          <a:xfrm>
            <a:off x="490442" y="2397811"/>
            <a:ext cx="2143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231F20"/>
                </a:solidFill>
                <a:latin typeface="DM Sans"/>
                <a:ea typeface="DM Sans"/>
                <a:cs typeface="DM Sans"/>
                <a:sym typeface="DM Sans"/>
              </a:rPr>
              <a:t>Blak Dodson</a:t>
            </a:r>
            <a:endParaRPr b="1" sz="1200">
              <a:solidFill>
                <a:srgbClr val="231F20"/>
              </a:solidFill>
              <a:latin typeface="DM Sans"/>
              <a:ea typeface="DM Sans"/>
              <a:cs typeface="DM Sans"/>
              <a:sym typeface="DM Sans"/>
            </a:endParaRPr>
          </a:p>
        </p:txBody>
      </p:sp>
      <p:sp>
        <p:nvSpPr>
          <p:cNvPr id="58" name="Google Shape;58;p13"/>
          <p:cNvSpPr txBox="1"/>
          <p:nvPr/>
        </p:nvSpPr>
        <p:spPr>
          <a:xfrm>
            <a:off x="490450" y="2620645"/>
            <a:ext cx="330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231F20"/>
                </a:solidFill>
                <a:latin typeface="DM Sans"/>
                <a:ea typeface="DM Sans"/>
                <a:cs typeface="DM Sans"/>
                <a:sym typeface="DM Sans"/>
              </a:rPr>
              <a:t>Recruitment Consult Any City, ST 12345</a:t>
            </a:r>
            <a:endParaRPr sz="1200">
              <a:solidFill>
                <a:srgbClr val="231F20"/>
              </a:solidFill>
              <a:latin typeface="DM Sans"/>
              <a:ea typeface="DM Sans"/>
              <a:cs typeface="DM Sans"/>
              <a:sym typeface="DM Sans"/>
            </a:endParaRPr>
          </a:p>
        </p:txBody>
      </p:sp>
      <p:sp>
        <p:nvSpPr>
          <p:cNvPr id="59" name="Google Shape;59;p13"/>
          <p:cNvSpPr txBox="1"/>
          <p:nvPr/>
        </p:nvSpPr>
        <p:spPr>
          <a:xfrm>
            <a:off x="4966792" y="1772727"/>
            <a:ext cx="2143200" cy="397200"/>
          </a:xfrm>
          <a:prstGeom prst="rect">
            <a:avLst/>
          </a:prstGeom>
          <a:noFill/>
          <a:ln>
            <a:noFill/>
          </a:ln>
        </p:spPr>
        <p:txBody>
          <a:bodyPr anchorCtr="0" anchor="t" bIns="0" lIns="0" spcFirstLastPara="1" rIns="0" wrap="square" tIns="0">
            <a:spAutoFit/>
          </a:bodyPr>
          <a:lstStyle/>
          <a:p>
            <a:pPr indent="0" lvl="0" marL="0" rtl="0" algn="r">
              <a:lnSpc>
                <a:spcPct val="115000"/>
              </a:lnSpc>
              <a:spcBef>
                <a:spcPts val="0"/>
              </a:spcBef>
              <a:spcAft>
                <a:spcPts val="0"/>
              </a:spcAft>
              <a:buNone/>
            </a:pPr>
            <a:r>
              <a:rPr lang="uk" sz="1200">
                <a:solidFill>
                  <a:srgbClr val="231F20"/>
                </a:solidFill>
                <a:latin typeface="DM Sans"/>
                <a:ea typeface="DM Sans"/>
                <a:cs typeface="DM Sans"/>
                <a:sym typeface="DM Sans"/>
              </a:rPr>
              <a:t>123 Anywhere St.,</a:t>
            </a:r>
            <a:endParaRPr sz="1200">
              <a:solidFill>
                <a:srgbClr val="231F20"/>
              </a:solidFill>
              <a:latin typeface="DM Sans"/>
              <a:ea typeface="DM Sans"/>
              <a:cs typeface="DM Sans"/>
              <a:sym typeface="DM Sans"/>
            </a:endParaRPr>
          </a:p>
          <a:p>
            <a:pPr indent="0" lvl="0" marL="0" rtl="0" algn="r">
              <a:lnSpc>
                <a:spcPct val="115000"/>
              </a:lnSpc>
              <a:spcBef>
                <a:spcPts val="0"/>
              </a:spcBef>
              <a:spcAft>
                <a:spcPts val="0"/>
              </a:spcAft>
              <a:buNone/>
            </a:pPr>
            <a:r>
              <a:rPr lang="uk" sz="1200">
                <a:solidFill>
                  <a:srgbClr val="231F20"/>
                </a:solidFill>
                <a:latin typeface="DM Sans"/>
                <a:ea typeface="DM Sans"/>
                <a:cs typeface="DM Sans"/>
                <a:sym typeface="DM Sans"/>
              </a:rPr>
              <a:t>Any City, ST 12345</a:t>
            </a:r>
            <a:endParaRPr sz="1200">
              <a:solidFill>
                <a:srgbClr val="231F20"/>
              </a:solidFill>
              <a:latin typeface="DM Sans"/>
              <a:ea typeface="DM Sans"/>
              <a:cs typeface="DM Sans"/>
              <a:sym typeface="DM Sans"/>
            </a:endParaRPr>
          </a:p>
        </p:txBody>
      </p:sp>
      <p:sp>
        <p:nvSpPr>
          <p:cNvPr id="60" name="Google Shape;60;p13"/>
          <p:cNvSpPr txBox="1"/>
          <p:nvPr/>
        </p:nvSpPr>
        <p:spPr>
          <a:xfrm>
            <a:off x="4966792" y="2204841"/>
            <a:ext cx="21432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200">
                <a:solidFill>
                  <a:srgbClr val="231F20"/>
                </a:solidFill>
                <a:latin typeface="DM Sans"/>
                <a:ea typeface="DM Sans"/>
                <a:cs typeface="DM Sans"/>
                <a:sym typeface="DM Sans"/>
              </a:rPr>
              <a:t>23-456-7890</a:t>
            </a:r>
            <a:endParaRPr sz="1200">
              <a:solidFill>
                <a:srgbClr val="231F20"/>
              </a:solidFill>
              <a:latin typeface="DM Sans"/>
              <a:ea typeface="DM Sans"/>
              <a:cs typeface="DM Sans"/>
              <a:sym typeface="DM Sans"/>
            </a:endParaRPr>
          </a:p>
        </p:txBody>
      </p:sp>
      <p:sp>
        <p:nvSpPr>
          <p:cNvPr id="61" name="Google Shape;61;p13"/>
          <p:cNvSpPr txBox="1"/>
          <p:nvPr/>
        </p:nvSpPr>
        <p:spPr>
          <a:xfrm>
            <a:off x="4966792" y="2408811"/>
            <a:ext cx="21432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200">
                <a:solidFill>
                  <a:srgbClr val="231F20"/>
                </a:solidFill>
                <a:latin typeface="DM Sans"/>
                <a:ea typeface="DM Sans"/>
                <a:cs typeface="DM Sans"/>
                <a:sym typeface="DM Sans"/>
              </a:rPr>
              <a:t>hello@domain.ltd</a:t>
            </a:r>
            <a:endParaRPr sz="1200">
              <a:solidFill>
                <a:srgbClr val="231F20"/>
              </a:solidFill>
              <a:latin typeface="DM Sans"/>
              <a:ea typeface="DM Sans"/>
              <a:cs typeface="DM Sans"/>
              <a:sym typeface="DM Sans"/>
            </a:endParaRPr>
          </a:p>
        </p:txBody>
      </p:sp>
      <p:sp>
        <p:nvSpPr>
          <p:cNvPr id="62" name="Google Shape;62;p13"/>
          <p:cNvSpPr txBox="1"/>
          <p:nvPr/>
        </p:nvSpPr>
        <p:spPr>
          <a:xfrm>
            <a:off x="4966792" y="2620652"/>
            <a:ext cx="2143200" cy="1848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200">
                <a:solidFill>
                  <a:srgbClr val="231F20"/>
                </a:solidFill>
                <a:latin typeface="DM Sans"/>
                <a:ea typeface="DM Sans"/>
                <a:cs typeface="DM Sans"/>
                <a:sym typeface="DM Sans"/>
              </a:rPr>
              <a:t>www.</a:t>
            </a:r>
            <a:r>
              <a:rPr lang="uk" sz="1200">
                <a:solidFill>
                  <a:srgbClr val="231F20"/>
                </a:solidFill>
                <a:latin typeface="DM Sans"/>
                <a:ea typeface="DM Sans"/>
                <a:cs typeface="DM Sans"/>
                <a:sym typeface="DM Sans"/>
              </a:rPr>
              <a:t>domain.ltd</a:t>
            </a:r>
            <a:endParaRPr sz="1200">
              <a:solidFill>
                <a:srgbClr val="231F20"/>
              </a:solidFill>
              <a:latin typeface="DM Sans"/>
              <a:ea typeface="DM Sans"/>
              <a:cs typeface="DM Sans"/>
              <a:sym typeface="DM Sans"/>
            </a:endParaRPr>
          </a:p>
        </p:txBody>
      </p:sp>
      <p:sp>
        <p:nvSpPr>
          <p:cNvPr id="63" name="Google Shape;63;p13"/>
          <p:cNvSpPr txBox="1"/>
          <p:nvPr/>
        </p:nvSpPr>
        <p:spPr>
          <a:xfrm>
            <a:off x="490442" y="3720791"/>
            <a:ext cx="2143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231F20"/>
                </a:solidFill>
                <a:latin typeface="DM Sans"/>
                <a:ea typeface="DM Sans"/>
                <a:cs typeface="DM Sans"/>
                <a:sym typeface="DM Sans"/>
              </a:rPr>
              <a:t>Dear Mr. Dodson:</a:t>
            </a:r>
            <a:endParaRPr b="1" sz="1200">
              <a:solidFill>
                <a:srgbClr val="231F20"/>
              </a:solidFill>
              <a:latin typeface="DM Sans"/>
              <a:ea typeface="DM Sans"/>
              <a:cs typeface="DM Sans"/>
              <a:sym typeface="DM Sans"/>
            </a:endParaRPr>
          </a:p>
        </p:txBody>
      </p:sp>
      <p:sp>
        <p:nvSpPr>
          <p:cNvPr id="64" name="Google Shape;64;p13"/>
          <p:cNvSpPr txBox="1"/>
          <p:nvPr/>
        </p:nvSpPr>
        <p:spPr>
          <a:xfrm>
            <a:off x="505325" y="4208875"/>
            <a:ext cx="6465000" cy="37251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Clr>
                <a:schemeClr val="dk1"/>
              </a:buClr>
              <a:buSzPts val="1100"/>
              <a:buFont typeface="Arial"/>
              <a:buNone/>
            </a:pPr>
            <a:r>
              <a:rPr lang="uk" sz="1100">
                <a:solidFill>
                  <a:srgbClr val="7A7173"/>
                </a:solidFill>
                <a:latin typeface="DM Sans"/>
                <a:ea typeface="DM Sans"/>
                <a:cs typeface="DM Sans"/>
                <a:sym typeface="DM Sans"/>
              </a:rPr>
              <a:t>I am writing to explain the concept of a cover letter, which is typically a concise document comprising three to four paragraphs directed towards a potential employer, aimed at conveying your keen interest in a specific job opportunity. It serves as a supplementary one-page document typically attached alongside your resume, with the primary goal of highlighting your suitability the advertised position.</a:t>
            </a:r>
            <a:endParaRPr sz="1100">
              <a:solidFill>
                <a:srgbClr val="7A7173"/>
              </a:solidFill>
              <a:latin typeface="DM Sans"/>
              <a:ea typeface="DM Sans"/>
              <a:cs typeface="DM Sans"/>
              <a:sym typeface="DM Sans"/>
            </a:endParaRPr>
          </a:p>
          <a:p>
            <a:pPr indent="0" lvl="0" marL="0" rtl="0" algn="l">
              <a:lnSpc>
                <a:spcPct val="150000"/>
              </a:lnSpc>
              <a:spcBef>
                <a:spcPts val="0"/>
              </a:spcBef>
              <a:spcAft>
                <a:spcPts val="0"/>
              </a:spcAft>
              <a:buClr>
                <a:schemeClr val="dk1"/>
              </a:buClr>
              <a:buSzPts val="1100"/>
              <a:buFont typeface="Arial"/>
              <a:buNone/>
            </a:pPr>
            <a:r>
              <a:t/>
            </a:r>
            <a:endParaRPr sz="1100">
              <a:solidFill>
                <a:srgbClr val="7A7173"/>
              </a:solidFill>
              <a:latin typeface="DM Sans"/>
              <a:ea typeface="DM Sans"/>
              <a:cs typeface="DM Sans"/>
              <a:sym typeface="DM Sans"/>
            </a:endParaRPr>
          </a:p>
          <a:p>
            <a:pPr indent="0" lvl="0" marL="0" rtl="0" algn="l">
              <a:lnSpc>
                <a:spcPct val="150000"/>
              </a:lnSpc>
              <a:spcBef>
                <a:spcPts val="0"/>
              </a:spcBef>
              <a:spcAft>
                <a:spcPts val="0"/>
              </a:spcAft>
              <a:buClr>
                <a:schemeClr val="dk1"/>
              </a:buClr>
              <a:buSzPts val="1100"/>
              <a:buFont typeface="Arial"/>
              <a:buNone/>
            </a:pPr>
            <a:r>
              <a:rPr lang="uk" sz="1100">
                <a:solidFill>
                  <a:srgbClr val="7A7173"/>
                </a:solidFill>
                <a:latin typeface="DM Sans"/>
                <a:ea typeface="DM Sans"/>
                <a:cs typeface="DM Sans"/>
                <a:sym typeface="DM Sans"/>
              </a:rPr>
              <a:t>When crafting a cover letter as a mid-career professional, it is essential to commence by indicating your source of awareness regarding the job opening and elaborating on the reasons behind your enthusiasm for the specific role. It is crucial to be explicit, utilizing the correct names and titles to exhibit your diligence and attention to detail.</a:t>
            </a:r>
            <a:endParaRPr sz="1100">
              <a:solidFill>
                <a:srgbClr val="7A7173"/>
              </a:solidFill>
              <a:latin typeface="DM Sans"/>
              <a:ea typeface="DM Sans"/>
              <a:cs typeface="DM Sans"/>
              <a:sym typeface="DM Sans"/>
            </a:endParaRPr>
          </a:p>
          <a:p>
            <a:pPr indent="0" lvl="0" marL="0" rtl="0" algn="l">
              <a:lnSpc>
                <a:spcPct val="150000"/>
              </a:lnSpc>
              <a:spcBef>
                <a:spcPts val="0"/>
              </a:spcBef>
              <a:spcAft>
                <a:spcPts val="0"/>
              </a:spcAft>
              <a:buClr>
                <a:schemeClr val="dk1"/>
              </a:buClr>
              <a:buSzPts val="1100"/>
              <a:buFont typeface="Arial"/>
              <a:buNone/>
            </a:pPr>
            <a:r>
              <a:t/>
            </a:r>
            <a:endParaRPr sz="1100">
              <a:solidFill>
                <a:srgbClr val="7A7173"/>
              </a:solidFill>
              <a:latin typeface="DM Sans"/>
              <a:ea typeface="DM Sans"/>
              <a:cs typeface="DM Sans"/>
              <a:sym typeface="DM Sans"/>
            </a:endParaRPr>
          </a:p>
          <a:p>
            <a:pPr indent="0" lvl="0" marL="0" rtl="0" algn="l">
              <a:lnSpc>
                <a:spcPct val="150000"/>
              </a:lnSpc>
              <a:spcBef>
                <a:spcPts val="0"/>
              </a:spcBef>
              <a:spcAft>
                <a:spcPts val="0"/>
              </a:spcAft>
              <a:buClr>
                <a:schemeClr val="dk1"/>
              </a:buClr>
              <a:buSzPts val="1100"/>
              <a:buFont typeface="Arial"/>
              <a:buNone/>
            </a:pPr>
            <a:r>
              <a:rPr lang="uk" sz="1100">
                <a:solidFill>
                  <a:srgbClr val="7A7173"/>
                </a:solidFill>
                <a:latin typeface="DM Sans"/>
                <a:ea typeface="DM Sans"/>
                <a:cs typeface="DM Sans"/>
                <a:sym typeface="DM Sans"/>
              </a:rPr>
              <a:t>Throughout the composition of this letter, it is imperative to employ clear and easily comprehensible language. Striking the balance between professionalism and approachability is key.</a:t>
            </a:r>
            <a:endParaRPr sz="1100">
              <a:solidFill>
                <a:srgbClr val="7A7173"/>
              </a:solidFill>
              <a:latin typeface="DM Sans"/>
              <a:ea typeface="DM Sans"/>
              <a:cs typeface="DM Sans"/>
              <a:sym typeface="DM Sans"/>
            </a:endParaRPr>
          </a:p>
          <a:p>
            <a:pPr indent="0" lvl="0" marL="0" rtl="0" algn="l">
              <a:lnSpc>
                <a:spcPct val="150000"/>
              </a:lnSpc>
              <a:spcBef>
                <a:spcPts val="0"/>
              </a:spcBef>
              <a:spcAft>
                <a:spcPts val="0"/>
              </a:spcAft>
              <a:buNone/>
            </a:pPr>
            <a:r>
              <a:rPr lang="uk" sz="1100">
                <a:solidFill>
                  <a:srgbClr val="7A7173"/>
                </a:solidFill>
                <a:latin typeface="DM Sans"/>
                <a:ea typeface="DM Sans"/>
                <a:cs typeface="DM Sans"/>
                <a:sym typeface="DM Sans"/>
              </a:rPr>
              <a:t>Subsequently, it is vital to furnish the document with examples showcasing your qualifications and why you are the ideal candidate for the job. The judicious use of bullet points and quantifiable. </a:t>
            </a:r>
            <a:endParaRPr sz="1100">
              <a:solidFill>
                <a:srgbClr val="7A7173"/>
              </a:solidFill>
              <a:latin typeface="DM Sans"/>
              <a:ea typeface="DM Sans"/>
              <a:cs typeface="DM Sans"/>
              <a:sym typeface="DM Sans"/>
            </a:endParaRPr>
          </a:p>
        </p:txBody>
      </p:sp>
      <p:pic>
        <p:nvPicPr>
          <p:cNvPr id="65" name="Google Shape;65;p13"/>
          <p:cNvPicPr preferRelativeResize="0"/>
          <p:nvPr/>
        </p:nvPicPr>
        <p:blipFill>
          <a:blip r:embed="rId3">
            <a:alphaModFix/>
          </a:blip>
          <a:stretch>
            <a:fillRect/>
          </a:stretch>
        </p:blipFill>
        <p:spPr>
          <a:xfrm>
            <a:off x="6321300" y="8499769"/>
            <a:ext cx="654263" cy="738900"/>
          </a:xfrm>
          <a:prstGeom prst="rect">
            <a:avLst/>
          </a:prstGeom>
          <a:noFill/>
          <a:ln>
            <a:noFill/>
          </a:ln>
        </p:spPr>
      </p:pic>
      <p:sp>
        <p:nvSpPr>
          <p:cNvPr id="66" name="Google Shape;66;p13"/>
          <p:cNvSpPr txBox="1"/>
          <p:nvPr/>
        </p:nvSpPr>
        <p:spPr>
          <a:xfrm>
            <a:off x="505317" y="8818874"/>
            <a:ext cx="2143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231F20"/>
                </a:solidFill>
                <a:latin typeface="DM Sans"/>
                <a:ea typeface="DM Sans"/>
                <a:cs typeface="DM Sans"/>
                <a:sym typeface="DM Sans"/>
              </a:rPr>
              <a:t>Sincerely,</a:t>
            </a:r>
            <a:endParaRPr sz="1200">
              <a:solidFill>
                <a:srgbClr val="231F20"/>
              </a:solidFill>
              <a:latin typeface="DM Sans"/>
              <a:ea typeface="DM Sans"/>
              <a:cs typeface="DM Sans"/>
              <a:sym typeface="DM Sans"/>
            </a:endParaRPr>
          </a:p>
        </p:txBody>
      </p:sp>
      <p:sp>
        <p:nvSpPr>
          <p:cNvPr id="67" name="Google Shape;67;p13"/>
          <p:cNvSpPr txBox="1"/>
          <p:nvPr/>
        </p:nvSpPr>
        <p:spPr>
          <a:xfrm>
            <a:off x="505323" y="9039132"/>
            <a:ext cx="1460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231F20"/>
                </a:solidFill>
                <a:latin typeface="DM Sans"/>
                <a:ea typeface="DM Sans"/>
                <a:cs typeface="DM Sans"/>
                <a:sym typeface="DM Sans"/>
              </a:rPr>
              <a:t>Dianne Chandter</a:t>
            </a:r>
            <a:endParaRPr b="1" sz="1200">
              <a:solidFill>
                <a:srgbClr val="231F20"/>
              </a:solidFill>
              <a:latin typeface="DM Sans"/>
              <a:ea typeface="DM Sans"/>
              <a:cs typeface="DM Sans"/>
              <a:sym typeface="DM Sans"/>
            </a:endParaRPr>
          </a:p>
        </p:txBody>
      </p:sp>
      <p:sp>
        <p:nvSpPr>
          <p:cNvPr id="68" name="Google Shape;68;p13"/>
          <p:cNvSpPr/>
          <p:nvPr/>
        </p:nvSpPr>
        <p:spPr>
          <a:xfrm>
            <a:off x="0" y="10512000"/>
            <a:ext cx="7560000" cy="180000"/>
          </a:xfrm>
          <a:prstGeom prst="rect">
            <a:avLst/>
          </a:prstGeom>
          <a:solidFill>
            <a:srgbClr val="F3FAF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