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Lst>
  <p:sldSz cy="10692000" cx="7560000"/>
  <p:notesSz cx="6858000" cy="9144000"/>
  <p:embeddedFontLst>
    <p:embeddedFont>
      <p:font typeface="Cinzel ExtraBold"/>
      <p:bold r:id="rId7"/>
    </p:embeddedFont>
    <p:embeddedFont>
      <p:font typeface="Jost"/>
      <p:regular r:id="rId8"/>
      <p:bold r:id="rId9"/>
      <p:italic r:id="rId10"/>
      <p:boldItalic r:id="rId11"/>
    </p:embeddedFont>
    <p:embeddedFont>
      <p:font typeface="Jost Medium"/>
      <p:regular r:id="rId12"/>
      <p:bold r:id="rId13"/>
      <p:italic r:id="rId14"/>
      <p:boldItalic r:id="rId1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pos="454">
          <p15:clr>
            <a:srgbClr val="747775"/>
          </p15:clr>
        </p15:guide>
        <p15:guide id="2" pos="432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454"/>
        <p:guide pos="432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Jost-boldItalic.fntdata"/><Relationship Id="rId10" Type="http://schemas.openxmlformats.org/officeDocument/2006/relationships/font" Target="fonts/Jost-italic.fntdata"/><Relationship Id="rId13" Type="http://schemas.openxmlformats.org/officeDocument/2006/relationships/font" Target="fonts/JostMedium-bold.fntdata"/><Relationship Id="rId12" Type="http://schemas.openxmlformats.org/officeDocument/2006/relationships/font" Target="fonts/JostMedium-regular.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font" Target="fonts/Jost-bold.fntdata"/><Relationship Id="rId15" Type="http://schemas.openxmlformats.org/officeDocument/2006/relationships/font" Target="fonts/JostMedium-boldItalic.fntdata"/><Relationship Id="rId14" Type="http://schemas.openxmlformats.org/officeDocument/2006/relationships/font" Target="fonts/JostMedium-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font" Target="fonts/CinzelExtraBold-bold.fntdata"/><Relationship Id="rId8" Type="http://schemas.openxmlformats.org/officeDocument/2006/relationships/font" Target="fonts/Jost-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57712" y="1547778"/>
            <a:ext cx="7044600" cy="42669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57705" y="5891409"/>
            <a:ext cx="7044600" cy="1647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57705" y="2299346"/>
            <a:ext cx="7044600" cy="4081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57705" y="6552657"/>
            <a:ext cx="7044600" cy="27039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57705" y="4471058"/>
            <a:ext cx="7044600" cy="17499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57705" y="2395696"/>
            <a:ext cx="7044600" cy="71019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57705" y="2395696"/>
            <a:ext cx="3306900" cy="7101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3995291" y="2395696"/>
            <a:ext cx="3306900" cy="7101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57705" y="1154948"/>
            <a:ext cx="2321700" cy="1570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57705" y="2888617"/>
            <a:ext cx="2321700" cy="66090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05325" y="935745"/>
            <a:ext cx="5264700" cy="8503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780000" y="-260"/>
            <a:ext cx="3780000" cy="106920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19508" y="2563450"/>
            <a:ext cx="3344400" cy="3081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19508" y="5826865"/>
            <a:ext cx="3344400" cy="25674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083839" y="1505164"/>
            <a:ext cx="3172200" cy="76812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57705" y="8794266"/>
            <a:ext cx="4959600" cy="12579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57705" y="925091"/>
            <a:ext cx="7044600" cy="11904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57705" y="2395696"/>
            <a:ext cx="7044600" cy="71019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ru"/>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grpSp>
        <p:nvGrpSpPr>
          <p:cNvPr id="54" name="Google Shape;54;p13"/>
          <p:cNvGrpSpPr/>
          <p:nvPr/>
        </p:nvGrpSpPr>
        <p:grpSpPr>
          <a:xfrm>
            <a:off x="-3500" y="-7398"/>
            <a:ext cx="7563325" cy="2904975"/>
            <a:chOff x="-3500" y="587450"/>
            <a:chExt cx="7563325" cy="2904975"/>
          </a:xfrm>
        </p:grpSpPr>
        <p:sp>
          <p:nvSpPr>
            <p:cNvPr id="55" name="Google Shape;55;p13"/>
            <p:cNvSpPr/>
            <p:nvPr/>
          </p:nvSpPr>
          <p:spPr>
            <a:xfrm rot="-5400000">
              <a:off x="2392475" y="-1781200"/>
              <a:ext cx="2798700" cy="7536000"/>
            </a:xfrm>
            <a:prstGeom prst="rtTriangle">
              <a:avLst/>
            </a:prstGeom>
            <a:solidFill>
              <a:srgbClr val="F9FCF5"/>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56" name="Google Shape;56;p13"/>
            <p:cNvSpPr/>
            <p:nvPr/>
          </p:nvSpPr>
          <p:spPr>
            <a:xfrm rot="5400000">
              <a:off x="2327950" y="-1736125"/>
              <a:ext cx="2897100" cy="7560000"/>
            </a:xfrm>
            <a:prstGeom prst="rtTriangle">
              <a:avLst/>
            </a:prstGeom>
            <a:solidFill>
              <a:srgbClr val="DFF3E8"/>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grpSp>
        <p:nvGrpSpPr>
          <p:cNvPr id="57" name="Google Shape;57;p13"/>
          <p:cNvGrpSpPr/>
          <p:nvPr/>
        </p:nvGrpSpPr>
        <p:grpSpPr>
          <a:xfrm>
            <a:off x="666763" y="398939"/>
            <a:ext cx="4595700" cy="991013"/>
            <a:chOff x="650888" y="917588"/>
            <a:chExt cx="4595700" cy="991013"/>
          </a:xfrm>
        </p:grpSpPr>
        <p:sp>
          <p:nvSpPr>
            <p:cNvPr id="58" name="Google Shape;58;p13"/>
            <p:cNvSpPr txBox="1"/>
            <p:nvPr/>
          </p:nvSpPr>
          <p:spPr>
            <a:xfrm>
              <a:off x="650888" y="917588"/>
              <a:ext cx="4595700" cy="569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3700">
                  <a:solidFill>
                    <a:srgbClr val="004822"/>
                  </a:solidFill>
                  <a:latin typeface="Cinzel ExtraBold"/>
                  <a:ea typeface="Cinzel ExtraBold"/>
                  <a:cs typeface="Cinzel ExtraBold"/>
                  <a:sym typeface="Cinzel ExtraBold"/>
                </a:rPr>
                <a:t>B</a:t>
              </a:r>
              <a:r>
                <a:rPr lang="ru" sz="3100">
                  <a:solidFill>
                    <a:srgbClr val="004822"/>
                  </a:solidFill>
                  <a:latin typeface="Cinzel ExtraBold"/>
                  <a:ea typeface="Cinzel ExtraBold"/>
                  <a:cs typeface="Cinzel ExtraBold"/>
                  <a:sym typeface="Cinzel ExtraBold"/>
                </a:rPr>
                <a:t>elinda</a:t>
              </a:r>
              <a:r>
                <a:rPr lang="ru" sz="3700">
                  <a:solidFill>
                    <a:srgbClr val="004822"/>
                  </a:solidFill>
                  <a:latin typeface="Cinzel ExtraBold"/>
                  <a:ea typeface="Cinzel ExtraBold"/>
                  <a:cs typeface="Cinzel ExtraBold"/>
                  <a:sym typeface="Cinzel ExtraBold"/>
                </a:rPr>
                <a:t> D</a:t>
              </a:r>
              <a:r>
                <a:rPr lang="ru" sz="3100">
                  <a:solidFill>
                    <a:srgbClr val="004822"/>
                  </a:solidFill>
                  <a:latin typeface="Cinzel ExtraBold"/>
                  <a:ea typeface="Cinzel ExtraBold"/>
                  <a:cs typeface="Cinzel ExtraBold"/>
                  <a:sym typeface="Cinzel ExtraBold"/>
                </a:rPr>
                <a:t>avidson</a:t>
              </a:r>
              <a:endParaRPr sz="3100">
                <a:solidFill>
                  <a:srgbClr val="004822"/>
                </a:solidFill>
                <a:latin typeface="Cinzel ExtraBold"/>
                <a:ea typeface="Cinzel ExtraBold"/>
                <a:cs typeface="Cinzel ExtraBold"/>
                <a:sym typeface="Cinzel ExtraBold"/>
              </a:endParaRPr>
            </a:p>
          </p:txBody>
        </p:sp>
        <p:sp>
          <p:nvSpPr>
            <p:cNvPr id="59" name="Google Shape;59;p13"/>
            <p:cNvSpPr txBox="1"/>
            <p:nvPr/>
          </p:nvSpPr>
          <p:spPr>
            <a:xfrm>
              <a:off x="696175" y="1616100"/>
              <a:ext cx="2804400" cy="2925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1900">
                  <a:solidFill>
                    <a:srgbClr val="231F20"/>
                  </a:solidFill>
                  <a:latin typeface="Jost Medium"/>
                  <a:ea typeface="Jost Medium"/>
                  <a:cs typeface="Jost Medium"/>
                  <a:sym typeface="Jost Medium"/>
                </a:rPr>
                <a:t>Marketing Manager</a:t>
              </a:r>
              <a:endParaRPr sz="1900">
                <a:solidFill>
                  <a:srgbClr val="231F20"/>
                </a:solidFill>
                <a:latin typeface="Jost Medium"/>
                <a:ea typeface="Jost Medium"/>
                <a:cs typeface="Jost Medium"/>
                <a:sym typeface="Jost Medium"/>
              </a:endParaRPr>
            </a:p>
          </p:txBody>
        </p:sp>
      </p:grpSp>
      <p:grpSp>
        <p:nvGrpSpPr>
          <p:cNvPr id="60" name="Google Shape;60;p13"/>
          <p:cNvGrpSpPr/>
          <p:nvPr/>
        </p:nvGrpSpPr>
        <p:grpSpPr>
          <a:xfrm>
            <a:off x="4053750" y="1426052"/>
            <a:ext cx="2804400" cy="1010300"/>
            <a:chOff x="4053750" y="1944700"/>
            <a:chExt cx="2804400" cy="1010300"/>
          </a:xfrm>
        </p:grpSpPr>
        <p:sp>
          <p:nvSpPr>
            <p:cNvPr id="61" name="Google Shape;61;p13"/>
            <p:cNvSpPr txBox="1"/>
            <p:nvPr/>
          </p:nvSpPr>
          <p:spPr>
            <a:xfrm>
              <a:off x="4053750" y="1944700"/>
              <a:ext cx="2804400" cy="184800"/>
            </a:xfrm>
            <a:prstGeom prst="rect">
              <a:avLst/>
            </a:prstGeom>
            <a:noFill/>
            <a:ln>
              <a:noFill/>
            </a:ln>
          </p:spPr>
          <p:txBody>
            <a:bodyPr anchorCtr="0" anchor="t" bIns="0" lIns="0" spcFirstLastPara="1" rIns="0" wrap="square" tIns="0">
              <a:spAutoFit/>
            </a:bodyPr>
            <a:lstStyle/>
            <a:p>
              <a:pPr indent="0" lvl="0" marL="0" rtl="0" algn="r">
                <a:spcBef>
                  <a:spcPts val="0"/>
                </a:spcBef>
                <a:spcAft>
                  <a:spcPts val="0"/>
                </a:spcAft>
                <a:buNone/>
              </a:pPr>
              <a:r>
                <a:rPr lang="ru" sz="1200">
                  <a:solidFill>
                    <a:srgbClr val="231F20"/>
                  </a:solidFill>
                  <a:latin typeface="Jost"/>
                  <a:ea typeface="Jost"/>
                  <a:cs typeface="Jost"/>
                  <a:sym typeface="Jost"/>
                </a:rPr>
                <a:t>+123-456-7890</a:t>
              </a:r>
              <a:endParaRPr sz="1200">
                <a:solidFill>
                  <a:srgbClr val="231F20"/>
                </a:solidFill>
                <a:latin typeface="Jost"/>
                <a:ea typeface="Jost"/>
                <a:cs typeface="Jost"/>
                <a:sym typeface="Jost"/>
              </a:endParaRPr>
            </a:p>
          </p:txBody>
        </p:sp>
        <p:sp>
          <p:nvSpPr>
            <p:cNvPr id="62" name="Google Shape;62;p13"/>
            <p:cNvSpPr txBox="1"/>
            <p:nvPr/>
          </p:nvSpPr>
          <p:spPr>
            <a:xfrm>
              <a:off x="4053750" y="2357450"/>
              <a:ext cx="2804400" cy="184800"/>
            </a:xfrm>
            <a:prstGeom prst="rect">
              <a:avLst/>
            </a:prstGeom>
            <a:noFill/>
            <a:ln>
              <a:noFill/>
            </a:ln>
          </p:spPr>
          <p:txBody>
            <a:bodyPr anchorCtr="0" anchor="t" bIns="0" lIns="0" spcFirstLastPara="1" rIns="0" wrap="square" tIns="0">
              <a:spAutoFit/>
            </a:bodyPr>
            <a:lstStyle/>
            <a:p>
              <a:pPr indent="0" lvl="0" marL="0" rtl="0" algn="r">
                <a:spcBef>
                  <a:spcPts val="0"/>
                </a:spcBef>
                <a:spcAft>
                  <a:spcPts val="0"/>
                </a:spcAft>
                <a:buNone/>
              </a:pPr>
              <a:r>
                <a:rPr lang="ru" sz="1200">
                  <a:solidFill>
                    <a:srgbClr val="231F20"/>
                  </a:solidFill>
                  <a:latin typeface="Jost"/>
                  <a:ea typeface="Jost"/>
                  <a:cs typeface="Jost"/>
                  <a:sym typeface="Jost"/>
                </a:rPr>
                <a:t>hello@reallygreatsite.com</a:t>
              </a:r>
              <a:endParaRPr sz="1200">
                <a:solidFill>
                  <a:srgbClr val="231F20"/>
                </a:solidFill>
                <a:latin typeface="Jost"/>
                <a:ea typeface="Jost"/>
                <a:cs typeface="Jost"/>
                <a:sym typeface="Jost"/>
              </a:endParaRPr>
            </a:p>
          </p:txBody>
        </p:sp>
        <p:sp>
          <p:nvSpPr>
            <p:cNvPr id="63" name="Google Shape;63;p13"/>
            <p:cNvSpPr txBox="1"/>
            <p:nvPr/>
          </p:nvSpPr>
          <p:spPr>
            <a:xfrm>
              <a:off x="4053750" y="2770200"/>
              <a:ext cx="2804400" cy="184800"/>
            </a:xfrm>
            <a:prstGeom prst="rect">
              <a:avLst/>
            </a:prstGeom>
            <a:noFill/>
            <a:ln>
              <a:noFill/>
            </a:ln>
          </p:spPr>
          <p:txBody>
            <a:bodyPr anchorCtr="0" anchor="t" bIns="0" lIns="0" spcFirstLastPara="1" rIns="0" wrap="square" tIns="0">
              <a:spAutoFit/>
            </a:bodyPr>
            <a:lstStyle/>
            <a:p>
              <a:pPr indent="0" lvl="0" marL="0" rtl="0" algn="r">
                <a:spcBef>
                  <a:spcPts val="0"/>
                </a:spcBef>
                <a:spcAft>
                  <a:spcPts val="0"/>
                </a:spcAft>
                <a:buNone/>
              </a:pPr>
              <a:r>
                <a:rPr lang="ru" sz="1200">
                  <a:solidFill>
                    <a:srgbClr val="231F20"/>
                  </a:solidFill>
                  <a:latin typeface="Jost"/>
                  <a:ea typeface="Jost"/>
                  <a:cs typeface="Jost"/>
                  <a:sym typeface="Jost"/>
                </a:rPr>
                <a:t>123 Anywhere St., Any City, ST 12345</a:t>
              </a:r>
              <a:endParaRPr sz="1200">
                <a:solidFill>
                  <a:srgbClr val="231F20"/>
                </a:solidFill>
                <a:latin typeface="Jost"/>
                <a:ea typeface="Jost"/>
                <a:cs typeface="Jost"/>
                <a:sym typeface="Jost"/>
              </a:endParaRPr>
            </a:p>
          </p:txBody>
        </p:sp>
      </p:grpSp>
      <p:sp>
        <p:nvSpPr>
          <p:cNvPr id="64" name="Google Shape;64;p13"/>
          <p:cNvSpPr txBox="1"/>
          <p:nvPr/>
        </p:nvSpPr>
        <p:spPr>
          <a:xfrm>
            <a:off x="5318125" y="3045302"/>
            <a:ext cx="1539900" cy="200100"/>
          </a:xfrm>
          <a:prstGeom prst="rect">
            <a:avLst/>
          </a:prstGeom>
          <a:noFill/>
          <a:ln>
            <a:noFill/>
          </a:ln>
        </p:spPr>
        <p:txBody>
          <a:bodyPr anchorCtr="0" anchor="t" bIns="0" lIns="0" spcFirstLastPara="1" rIns="0" wrap="square" tIns="0">
            <a:spAutoFit/>
          </a:bodyPr>
          <a:lstStyle/>
          <a:p>
            <a:pPr indent="0" lvl="0" marL="0" rtl="0" algn="r">
              <a:spcBef>
                <a:spcPts val="0"/>
              </a:spcBef>
              <a:spcAft>
                <a:spcPts val="0"/>
              </a:spcAft>
              <a:buNone/>
            </a:pPr>
            <a:r>
              <a:rPr lang="ru" sz="1300">
                <a:solidFill>
                  <a:srgbClr val="231F20"/>
                </a:solidFill>
                <a:latin typeface="Jost Medium"/>
                <a:ea typeface="Jost Medium"/>
                <a:cs typeface="Jost Medium"/>
                <a:sym typeface="Jost Medium"/>
              </a:rPr>
              <a:t>April 16, 2030</a:t>
            </a:r>
            <a:endParaRPr sz="1300">
              <a:solidFill>
                <a:srgbClr val="231F20"/>
              </a:solidFill>
              <a:latin typeface="Jost Medium"/>
              <a:ea typeface="Jost Medium"/>
              <a:cs typeface="Jost Medium"/>
              <a:sym typeface="Jost Medium"/>
            </a:endParaRPr>
          </a:p>
        </p:txBody>
      </p:sp>
      <p:grpSp>
        <p:nvGrpSpPr>
          <p:cNvPr id="65" name="Google Shape;65;p13"/>
          <p:cNvGrpSpPr/>
          <p:nvPr/>
        </p:nvGrpSpPr>
        <p:grpSpPr>
          <a:xfrm>
            <a:off x="720000" y="3045302"/>
            <a:ext cx="2883600" cy="708100"/>
            <a:chOff x="720000" y="3563950"/>
            <a:chExt cx="2883600" cy="708100"/>
          </a:xfrm>
        </p:grpSpPr>
        <p:sp>
          <p:nvSpPr>
            <p:cNvPr id="66" name="Google Shape;66;p13"/>
            <p:cNvSpPr txBox="1"/>
            <p:nvPr/>
          </p:nvSpPr>
          <p:spPr>
            <a:xfrm>
              <a:off x="720000" y="3563950"/>
              <a:ext cx="2883600" cy="2001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ru" sz="1300">
                  <a:solidFill>
                    <a:srgbClr val="231F20"/>
                  </a:solidFill>
                  <a:latin typeface="Jost"/>
                  <a:ea typeface="Jost"/>
                  <a:cs typeface="Jost"/>
                  <a:sym typeface="Jost"/>
                </a:rPr>
                <a:t>Jennifer Backer</a:t>
              </a:r>
              <a:endParaRPr b="1" sz="1300">
                <a:solidFill>
                  <a:srgbClr val="231F20"/>
                </a:solidFill>
                <a:latin typeface="Jost"/>
                <a:ea typeface="Jost"/>
                <a:cs typeface="Jost"/>
                <a:sym typeface="Jost"/>
              </a:endParaRPr>
            </a:p>
          </p:txBody>
        </p:sp>
        <p:sp>
          <p:nvSpPr>
            <p:cNvPr id="67" name="Google Shape;67;p13"/>
            <p:cNvSpPr txBox="1"/>
            <p:nvPr/>
          </p:nvSpPr>
          <p:spPr>
            <a:xfrm>
              <a:off x="720000" y="3817950"/>
              <a:ext cx="2566200" cy="2001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ru" sz="1300">
                  <a:solidFill>
                    <a:srgbClr val="231F20"/>
                  </a:solidFill>
                  <a:latin typeface="Jost"/>
                  <a:ea typeface="Jost"/>
                  <a:cs typeface="Jost"/>
                  <a:sym typeface="Jost"/>
                </a:rPr>
                <a:t>Digital Marketing Director</a:t>
              </a:r>
              <a:endParaRPr b="1" sz="1300">
                <a:solidFill>
                  <a:srgbClr val="231F20"/>
                </a:solidFill>
                <a:latin typeface="Jost"/>
                <a:ea typeface="Jost"/>
                <a:cs typeface="Jost"/>
                <a:sym typeface="Jost"/>
              </a:endParaRPr>
            </a:p>
          </p:txBody>
        </p:sp>
        <p:sp>
          <p:nvSpPr>
            <p:cNvPr id="68" name="Google Shape;68;p13"/>
            <p:cNvSpPr txBox="1"/>
            <p:nvPr/>
          </p:nvSpPr>
          <p:spPr>
            <a:xfrm>
              <a:off x="720000" y="4071950"/>
              <a:ext cx="2883600" cy="2001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1300">
                  <a:solidFill>
                    <a:srgbClr val="231F20"/>
                  </a:solidFill>
                  <a:latin typeface="Jost Medium"/>
                  <a:ea typeface="Jost Medium"/>
                  <a:cs typeface="Jost Medium"/>
                  <a:sym typeface="Jost Medium"/>
                </a:rPr>
                <a:t>23 Anywhere St., Any City, ST 12345</a:t>
              </a:r>
              <a:endParaRPr sz="1300">
                <a:solidFill>
                  <a:srgbClr val="231F20"/>
                </a:solidFill>
                <a:latin typeface="Jost Medium"/>
                <a:ea typeface="Jost Medium"/>
                <a:cs typeface="Jost Medium"/>
                <a:sym typeface="Jost Medium"/>
              </a:endParaRPr>
            </a:p>
          </p:txBody>
        </p:sp>
      </p:grpSp>
      <p:sp>
        <p:nvSpPr>
          <p:cNvPr id="69" name="Google Shape;69;p13"/>
          <p:cNvSpPr txBox="1"/>
          <p:nvPr/>
        </p:nvSpPr>
        <p:spPr>
          <a:xfrm>
            <a:off x="720000" y="4172427"/>
            <a:ext cx="2883600" cy="2001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1300">
                <a:solidFill>
                  <a:srgbClr val="231F20"/>
                </a:solidFill>
                <a:latin typeface="Jost"/>
                <a:ea typeface="Jost"/>
                <a:cs typeface="Jost"/>
                <a:sym typeface="Jost"/>
              </a:rPr>
              <a:t>Dear Ms. Backer,</a:t>
            </a:r>
            <a:endParaRPr sz="1300">
              <a:solidFill>
                <a:srgbClr val="231F20"/>
              </a:solidFill>
              <a:latin typeface="Jost"/>
              <a:ea typeface="Jost"/>
              <a:cs typeface="Jost"/>
              <a:sym typeface="Jost"/>
            </a:endParaRPr>
          </a:p>
        </p:txBody>
      </p:sp>
      <p:sp>
        <p:nvSpPr>
          <p:cNvPr id="70" name="Google Shape;70;p13"/>
          <p:cNvSpPr txBox="1"/>
          <p:nvPr/>
        </p:nvSpPr>
        <p:spPr>
          <a:xfrm>
            <a:off x="720000" y="4656602"/>
            <a:ext cx="6138000" cy="33216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Clr>
                <a:schemeClr val="dk1"/>
              </a:buClr>
              <a:buSzPts val="1100"/>
              <a:buFont typeface="Arial"/>
              <a:buNone/>
            </a:pPr>
            <a:r>
              <a:rPr lang="ru" sz="1300">
                <a:solidFill>
                  <a:srgbClr val="231F20"/>
                </a:solidFill>
                <a:latin typeface="Jost"/>
                <a:ea typeface="Jost"/>
                <a:cs typeface="Jost"/>
                <a:sym typeface="Jost"/>
              </a:rPr>
              <a:t>A cover letter allows you to professionally introduce yourself to a prospective employer. Your goal in writing your cover letter should be to encourage the employer to read your resume and consider you for a specific position.</a:t>
            </a:r>
            <a:endParaRPr sz="1300">
              <a:solidFill>
                <a:srgbClr val="231F20"/>
              </a:solidFill>
              <a:latin typeface="Jost"/>
              <a:ea typeface="Jost"/>
              <a:cs typeface="Jost"/>
              <a:sym typeface="Jost"/>
            </a:endParaRPr>
          </a:p>
          <a:p>
            <a:pPr indent="0" lvl="0" marL="0" rtl="0" algn="l">
              <a:lnSpc>
                <a:spcPct val="120000"/>
              </a:lnSpc>
              <a:spcBef>
                <a:spcPts val="0"/>
              </a:spcBef>
              <a:spcAft>
                <a:spcPts val="0"/>
              </a:spcAft>
              <a:buClr>
                <a:schemeClr val="dk1"/>
              </a:buClr>
              <a:buSzPts val="1100"/>
              <a:buFont typeface="Arial"/>
              <a:buNone/>
            </a:pPr>
            <a:r>
              <a:rPr lang="ru" sz="1300">
                <a:solidFill>
                  <a:srgbClr val="231F20"/>
                </a:solidFill>
                <a:latin typeface="Jost"/>
                <a:ea typeface="Jost"/>
                <a:cs typeface="Jost"/>
                <a:sym typeface="Jost"/>
              </a:rPr>
              <a:t>Highlight your achievements, skills, experiences, and training that are relevant to the position you want to get. However, avoid simply repeating the information you included in your resume. Tailor your cover letter to each employer and job. Since you are applying for specific roles, provide specific examples and events that demonstrate your ability to excel in the given position.</a:t>
            </a:r>
            <a:endParaRPr sz="1300">
              <a:solidFill>
                <a:srgbClr val="231F20"/>
              </a:solidFill>
              <a:latin typeface="Jost"/>
              <a:ea typeface="Jost"/>
              <a:cs typeface="Jost"/>
              <a:sym typeface="Jost"/>
            </a:endParaRPr>
          </a:p>
          <a:p>
            <a:pPr indent="0" lvl="0" marL="0" rtl="0" algn="l">
              <a:lnSpc>
                <a:spcPct val="120000"/>
              </a:lnSpc>
              <a:spcBef>
                <a:spcPts val="0"/>
              </a:spcBef>
              <a:spcAft>
                <a:spcPts val="0"/>
              </a:spcAft>
              <a:buClr>
                <a:schemeClr val="dk1"/>
              </a:buClr>
              <a:buSzPts val="1100"/>
              <a:buFont typeface="Arial"/>
              <a:buNone/>
            </a:pPr>
            <a:r>
              <a:t/>
            </a:r>
            <a:endParaRPr sz="1300">
              <a:solidFill>
                <a:srgbClr val="231F20"/>
              </a:solidFill>
              <a:latin typeface="Jost"/>
              <a:ea typeface="Jost"/>
              <a:cs typeface="Jost"/>
              <a:sym typeface="Jost"/>
            </a:endParaRPr>
          </a:p>
          <a:p>
            <a:pPr indent="0" lvl="0" marL="0" rtl="0" algn="l">
              <a:lnSpc>
                <a:spcPct val="120000"/>
              </a:lnSpc>
              <a:spcBef>
                <a:spcPts val="0"/>
              </a:spcBef>
              <a:spcAft>
                <a:spcPts val="0"/>
              </a:spcAft>
              <a:buNone/>
            </a:pPr>
            <a:r>
              <a:rPr lang="ru" sz="1300">
                <a:solidFill>
                  <a:srgbClr val="231F20"/>
                </a:solidFill>
                <a:latin typeface="Jost"/>
                <a:ea typeface="Jost"/>
                <a:cs typeface="Jost"/>
                <a:sym typeface="Jost"/>
              </a:rPr>
              <a:t>Make sure you proofread your cover letter before sending it. There are various online tools that can help you catch minor grammatical or typographical errors. Additionally, make sure your cover letter is easy to read. Use a simple font like the one used here. Avoid walls of text, too. Dividing your letter into paragraphs makes it easy on the eyes and organizes the information you provide.</a:t>
            </a:r>
            <a:endParaRPr sz="1300">
              <a:solidFill>
                <a:srgbClr val="231F20"/>
              </a:solidFill>
              <a:latin typeface="Jost"/>
              <a:ea typeface="Jost"/>
              <a:cs typeface="Jost"/>
              <a:sym typeface="Jost"/>
            </a:endParaRPr>
          </a:p>
        </p:txBody>
      </p:sp>
      <p:sp>
        <p:nvSpPr>
          <p:cNvPr id="71" name="Google Shape;71;p13"/>
          <p:cNvSpPr txBox="1"/>
          <p:nvPr/>
        </p:nvSpPr>
        <p:spPr>
          <a:xfrm>
            <a:off x="720000" y="8228477"/>
            <a:ext cx="2883600" cy="2001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1300">
                <a:solidFill>
                  <a:srgbClr val="231F20"/>
                </a:solidFill>
                <a:latin typeface="Jost"/>
                <a:ea typeface="Jost"/>
                <a:cs typeface="Jost"/>
                <a:sym typeface="Jost"/>
              </a:rPr>
              <a:t>Sincerely,</a:t>
            </a:r>
            <a:endParaRPr sz="1300">
              <a:solidFill>
                <a:srgbClr val="231F20"/>
              </a:solidFill>
              <a:latin typeface="Jost"/>
              <a:ea typeface="Jost"/>
              <a:cs typeface="Jost"/>
              <a:sym typeface="Jost"/>
            </a:endParaRPr>
          </a:p>
        </p:txBody>
      </p:sp>
      <p:sp>
        <p:nvSpPr>
          <p:cNvPr id="72" name="Google Shape;72;p13"/>
          <p:cNvSpPr txBox="1"/>
          <p:nvPr/>
        </p:nvSpPr>
        <p:spPr>
          <a:xfrm>
            <a:off x="720000" y="8522152"/>
            <a:ext cx="2883600" cy="2001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ru" sz="1300">
                <a:solidFill>
                  <a:srgbClr val="231F20"/>
                </a:solidFill>
                <a:latin typeface="Jost"/>
                <a:ea typeface="Jost"/>
                <a:cs typeface="Jost"/>
                <a:sym typeface="Jost"/>
              </a:rPr>
              <a:t>Belinda Davidson</a:t>
            </a:r>
            <a:endParaRPr b="1" sz="1300">
              <a:solidFill>
                <a:srgbClr val="231F20"/>
              </a:solidFill>
              <a:latin typeface="Jost"/>
              <a:ea typeface="Jost"/>
              <a:cs typeface="Jost"/>
              <a:sym typeface="Jost"/>
            </a:endParaRPr>
          </a:p>
        </p:txBody>
      </p:sp>
      <p:cxnSp>
        <p:nvCxnSpPr>
          <p:cNvPr id="73" name="Google Shape;73;p13"/>
          <p:cNvCxnSpPr/>
          <p:nvPr/>
        </p:nvCxnSpPr>
        <p:spPr>
          <a:xfrm>
            <a:off x="730250" y="9315927"/>
            <a:ext cx="1285800" cy="0"/>
          </a:xfrm>
          <a:prstGeom prst="straightConnector1">
            <a:avLst/>
          </a:prstGeom>
          <a:noFill/>
          <a:ln cap="flat" cmpd="sng" w="19050">
            <a:solidFill>
              <a:srgbClr val="004822"/>
            </a:solidFill>
            <a:prstDash val="solid"/>
            <a:round/>
            <a:headEnd len="med" w="med" type="none"/>
            <a:tailEnd len="med" w="med" type="none"/>
          </a:ln>
        </p:spPr>
      </p:cxnSp>
      <p:grpSp>
        <p:nvGrpSpPr>
          <p:cNvPr id="74" name="Google Shape;74;p13"/>
          <p:cNvGrpSpPr/>
          <p:nvPr/>
        </p:nvGrpSpPr>
        <p:grpSpPr>
          <a:xfrm>
            <a:off x="0" y="8556625"/>
            <a:ext cx="7560000" cy="2143200"/>
            <a:chOff x="0" y="8556625"/>
            <a:chExt cx="7560000" cy="2143200"/>
          </a:xfrm>
        </p:grpSpPr>
        <p:sp>
          <p:nvSpPr>
            <p:cNvPr id="75" name="Google Shape;75;p13"/>
            <p:cNvSpPr/>
            <p:nvPr/>
          </p:nvSpPr>
          <p:spPr>
            <a:xfrm flipH="1">
              <a:off x="2436900" y="8556625"/>
              <a:ext cx="5123100" cy="2135400"/>
            </a:xfrm>
            <a:prstGeom prst="rtTriangle">
              <a:avLst/>
            </a:prstGeom>
            <a:solidFill>
              <a:srgbClr val="F4FAEC"/>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76" name="Google Shape;76;p13"/>
            <p:cNvSpPr/>
            <p:nvPr/>
          </p:nvSpPr>
          <p:spPr>
            <a:xfrm>
              <a:off x="0" y="9834575"/>
              <a:ext cx="3333900" cy="865200"/>
            </a:xfrm>
            <a:prstGeom prst="rtTriangle">
              <a:avLst/>
            </a:prstGeom>
            <a:solidFill>
              <a:srgbClr val="F9FCF5"/>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77" name="Google Shape;77;p13"/>
            <p:cNvSpPr/>
            <p:nvPr/>
          </p:nvSpPr>
          <p:spPr>
            <a:xfrm flipH="1">
              <a:off x="3413050" y="8947225"/>
              <a:ext cx="4146900" cy="1752600"/>
            </a:xfrm>
            <a:prstGeom prst="rtTriangle">
              <a:avLst/>
            </a:prstGeom>
            <a:solidFill>
              <a:srgbClr val="E0F3E8"/>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