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</p:sldIdLst>
  <p:sldSz cy="10692000" cx="7560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  <p:embeddedFont>
      <p:font typeface="Montserrat Light"/>
      <p:regular r:id="rId20"/>
      <p:bold r:id="rId21"/>
      <p:italic r:id="rId22"/>
      <p:boldItalic r:id="rId23"/>
    </p:embeddedFont>
    <p:embeddedFont>
      <p:font typeface="Nanum Brush Script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5144753-D8AF-45E5-A223-CD5C459792EE}">
  <a:tblStyle styleId="{95144753-D8AF-45E5-A223-CD5C459792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regular.fntdata"/><Relationship Id="rId11" Type="http://schemas.openxmlformats.org/officeDocument/2006/relationships/font" Target="fonts/MontserratSemiBold-boldItalic.fntdata"/><Relationship Id="rId22" Type="http://schemas.openxmlformats.org/officeDocument/2006/relationships/font" Target="fonts/MontserratLight-italic.fntdata"/><Relationship Id="rId10" Type="http://schemas.openxmlformats.org/officeDocument/2006/relationships/font" Target="fonts/MontserratSemiBold-italic.fntdata"/><Relationship Id="rId21" Type="http://schemas.openxmlformats.org/officeDocument/2006/relationships/font" Target="fonts/MontserratLight-bold.fntdata"/><Relationship Id="rId13" Type="http://schemas.openxmlformats.org/officeDocument/2006/relationships/font" Target="fonts/Montserrat-bold.fntdata"/><Relationship Id="rId24" Type="http://schemas.openxmlformats.org/officeDocument/2006/relationships/font" Target="fonts/NanumBrushScript-regular.fntdata"/><Relationship Id="rId12" Type="http://schemas.openxmlformats.org/officeDocument/2006/relationships/font" Target="fonts/Montserrat-regular.fntdata"/><Relationship Id="rId23" Type="http://schemas.openxmlformats.org/officeDocument/2006/relationships/font" Target="fonts/Montserrat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1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679600" y="84600"/>
            <a:ext cx="44097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700">
                <a:solidFill>
                  <a:schemeClr val="dk1"/>
                </a:solidFill>
                <a:latin typeface="Nanum Brush Script"/>
                <a:ea typeface="Nanum Brush Script"/>
                <a:cs typeface="Nanum Brush Script"/>
                <a:sym typeface="Nanum Brush Script"/>
              </a:rPr>
              <a:t>Japan Itinerary</a:t>
            </a:r>
            <a:endParaRPr sz="5700">
              <a:solidFill>
                <a:schemeClr val="dk1"/>
              </a:solidFill>
              <a:latin typeface="Nanum Brush Script"/>
              <a:ea typeface="Nanum Brush Script"/>
              <a:cs typeface="Nanum Brush Script"/>
              <a:sym typeface="Nanum Brush Scrip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679600" y="998742"/>
            <a:ext cx="440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Mar 1 - Mar 14</a:t>
            </a:r>
            <a:endParaRPr sz="2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graphicFrame>
        <p:nvGraphicFramePr>
          <p:cNvPr id="56" name="Google Shape;56;p13"/>
          <p:cNvGraphicFramePr/>
          <p:nvPr/>
        </p:nvGraphicFramePr>
        <p:xfrm>
          <a:off x="2714000" y="149685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{95144753-D8AF-45E5-A223-CD5C459792EE}</a:tableStyleId>
              </a:tblPr>
              <a:tblGrid>
                <a:gridCol w="848125"/>
                <a:gridCol w="200000"/>
                <a:gridCol w="919300"/>
                <a:gridCol w="2560275"/>
              </a:tblGrid>
              <a:tr h="381000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Day 1</a:t>
                      </a:r>
                      <a:endParaRPr sz="1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Morning</a:t>
                      </a:r>
                      <a:endParaRPr sz="12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06:00 - 08:00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08:00 - 10:00  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10:00 - 12:00  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Breakfast at a local café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Visit</a:t>
                      </a: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Senso-ji Temple</a:t>
                      </a:r>
                      <a:endParaRPr sz="10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Asakusa &amp; Nakamise 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Street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Afternoon</a:t>
                      </a:r>
                      <a:endParaRPr sz="12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12:00 - 14:00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14:00 - 16:00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16:00 - 18:00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Lunch with traditional food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Explore </a:t>
                      </a: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Ueno Park</a:t>
                      </a:r>
                      <a:endParaRPr sz="10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Shopping in </a:t>
                      </a: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Akihabara</a:t>
                      </a:r>
                      <a:endParaRPr sz="10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Evening</a:t>
                      </a:r>
                      <a:endParaRPr sz="12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18:00 - 20:00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20:00 - 22:00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22:00 - 00:00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Dinner in </a:t>
                      </a: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Shibuya</a:t>
                      </a:r>
                      <a:endParaRPr sz="10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Shibuya Crossing &amp; Hachiko Statue</a:t>
                      </a:r>
                      <a:endParaRPr sz="10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Night walk &amp; city views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Google Shape;57;p13"/>
          <p:cNvGraphicFramePr/>
          <p:nvPr/>
        </p:nvGraphicFramePr>
        <p:xfrm>
          <a:off x="2714000" y="45143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{95144753-D8AF-45E5-A223-CD5C459792EE}</a:tableStyleId>
              </a:tblPr>
              <a:tblGrid>
                <a:gridCol w="848125"/>
                <a:gridCol w="200000"/>
                <a:gridCol w="919300"/>
                <a:gridCol w="2560275"/>
              </a:tblGrid>
              <a:tr h="381000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Day 2</a:t>
                      </a:r>
                      <a:endParaRPr sz="1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Morning</a:t>
                      </a:r>
                      <a:endParaRPr sz="12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06:00 - 08:00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08:00 - 10:00  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10:00 - 12:00  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Morning walk &amp; coffee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Visit</a:t>
                      </a: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 </a:t>
                      </a: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Meiji Shrine</a:t>
                      </a:r>
                      <a:endParaRPr sz="10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Explore </a:t>
                      </a: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Harajuku &amp; Takeshita Street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Afternoon</a:t>
                      </a:r>
                      <a:endParaRPr sz="12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12:00 - 14:00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14:00 - 16:00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16:00 - 18:00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Lunch in Harajuku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Walk along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Omotesando</a:t>
                      </a:r>
                      <a:endParaRPr sz="10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Relax in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Shinjuku Gyoen</a:t>
                      </a:r>
                      <a:endParaRPr sz="10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Evening</a:t>
                      </a:r>
                      <a:endParaRPr sz="12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18:00 - 20:00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20:00 - 22:00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22:00 - 00:00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Dinner in Shinjuku</a:t>
                      </a:r>
                      <a:endParaRPr sz="10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Tocho 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observation deck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Nightlife in </a:t>
                      </a:r>
                      <a:r>
                        <a:rPr lang="en" sz="10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Kabukicho</a:t>
                      </a:r>
                      <a:endParaRPr sz="10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Google Shape;58;p13"/>
          <p:cNvGraphicFramePr/>
          <p:nvPr/>
        </p:nvGraphicFramePr>
        <p:xfrm>
          <a:off x="2714000" y="75318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{95144753-D8AF-45E5-A223-CD5C459792EE}</a:tableStyleId>
              </a:tblPr>
              <a:tblGrid>
                <a:gridCol w="848125"/>
                <a:gridCol w="228050"/>
                <a:gridCol w="943900"/>
                <a:gridCol w="2507650"/>
              </a:tblGrid>
              <a:tr h="381000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Day 3</a:t>
                      </a:r>
                      <a:endParaRPr sz="18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Morning</a:t>
                      </a:r>
                      <a:endParaRPr sz="12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06:00 - 08:00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08:00 - 10:00  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10:00 - 12:00  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Travel to Hakone / Mt. Fuji area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Sightseeing at Lake Kawaguchi</a:t>
                      </a:r>
                      <a:endParaRPr sz="1000"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Mt. Fuji photo spots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Afternoon</a:t>
                      </a:r>
                      <a:endParaRPr sz="12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12:00 - 14:00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14:00 - 16:00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16:00 - 18:00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Lunch with a view of Mt. Fuji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Hakone Ropeway &amp; Owakudani</a:t>
                      </a:r>
                      <a:endParaRPr sz="10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Lake Ashi boat cruise</a:t>
                      </a:r>
                      <a:endParaRPr sz="1000">
                        <a:solidFill>
                          <a:schemeClr val="dk1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Montserrat SemiBold"/>
                          <a:ea typeface="Montserrat SemiBold"/>
                          <a:cs typeface="Montserrat SemiBold"/>
                          <a:sym typeface="Montserrat SemiBold"/>
                        </a:rPr>
                        <a:t>Evening</a:t>
                      </a:r>
                      <a:endParaRPr sz="1200">
                        <a:latin typeface="Montserrat SemiBold"/>
                        <a:ea typeface="Montserrat SemiBold"/>
                        <a:cs typeface="Montserrat SemiBold"/>
                        <a:sym typeface="Montserrat SemiBol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18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: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00 - 20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: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20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: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00 - 22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: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22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:</a:t>
                      </a: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00 - 00:00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Return to Tokyo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Dinner near hotel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  <a:p>
                      <a:pPr indent="0" lvl="0" marL="0" rtl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707070"/>
                          </a:solidFill>
                          <a:latin typeface="Montserrat Medium"/>
                          <a:ea typeface="Montserrat Medium"/>
                          <a:cs typeface="Montserrat Medium"/>
                          <a:sym typeface="Montserrat Medium"/>
                        </a:rPr>
                        <a:t>Rest / packing for next day</a:t>
                      </a:r>
                      <a:endParaRPr sz="1000">
                        <a:solidFill>
                          <a:srgbClr val="707070"/>
                        </a:solidFill>
                        <a:latin typeface="Montserrat Medium"/>
                        <a:ea typeface="Montserrat Medium"/>
                        <a:cs typeface="Montserrat Medium"/>
                        <a:sym typeface="Montserrat Medium"/>
                      </a:endParaRPr>
                    </a:p>
                  </a:txBody>
                  <a:tcPr marT="0" marB="0" marR="0" marL="0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59" name="Google Shape;59;p13"/>
          <p:cNvGrpSpPr/>
          <p:nvPr/>
        </p:nvGrpSpPr>
        <p:grpSpPr>
          <a:xfrm>
            <a:off x="0" y="0"/>
            <a:ext cx="2508525" cy="10691999"/>
            <a:chOff x="0" y="0"/>
            <a:chExt cx="2508525" cy="10691999"/>
          </a:xfrm>
        </p:grpSpPr>
        <p:pic>
          <p:nvPicPr>
            <p:cNvPr id="60" name="Google Shape;60;p13" title="Rectangle 122.png"/>
            <p:cNvPicPr preferRelativeResize="0"/>
            <p:nvPr/>
          </p:nvPicPr>
          <p:blipFill rotWithShape="1">
            <a:blip r:embed="rId3">
              <a:alphaModFix/>
            </a:blip>
            <a:srcRect b="278" l="5038" r="2180" t="278"/>
            <a:stretch/>
          </p:blipFill>
          <p:spPr>
            <a:xfrm>
              <a:off x="0" y="0"/>
              <a:ext cx="2508525" cy="10691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 title="富士山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4800" y="8623500"/>
              <a:ext cx="466185" cy="16971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