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Tenor Sans"/>
      <p:regular r:id="rId7"/>
    </p:embeddedFont>
    <p:embeddedFont>
      <p:font typeface="Abril Fatface"/>
      <p:regular r:id="rId8"/>
    </p:embeddedFont>
    <p:embeddedFont>
      <p:font typeface="Montserrat"/>
      <p:regular r:id="rId9"/>
      <p:bold r:id="rId10"/>
      <p:italic r:id="rId11"/>
      <p:boldItalic r:id="rId12"/>
    </p:embeddedFont>
    <p:embeddedFont>
      <p:font typeface="Montserrat Light"/>
      <p:regular r:id="rId13"/>
      <p:bold r:id="rId14"/>
      <p:italic r:id="rId15"/>
      <p:boldItalic r:id="rId16"/>
    </p:embeddedFont>
    <p:embeddedFont>
      <p:font typeface="Mr De Haviland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97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7" orient="horz"/>
        <p:guide pos="4422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ontserratLight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MontserratLight-italic.fntdata"/><Relationship Id="rId14" Type="http://schemas.openxmlformats.org/officeDocument/2006/relationships/font" Target="fonts/MontserratLight-bold.fntdata"/><Relationship Id="rId17" Type="http://schemas.openxmlformats.org/officeDocument/2006/relationships/font" Target="fonts/MrDeHaviland-regular.fntdata"/><Relationship Id="rId16" Type="http://schemas.openxmlformats.org/officeDocument/2006/relationships/font" Target="fonts/Montserrat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enorSans-regular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9964" y="1301725"/>
            <a:ext cx="1646100" cy="1646100"/>
          </a:xfrm>
          <a:prstGeom prst="ellipse">
            <a:avLst/>
          </a:prstGeom>
          <a:solidFill>
            <a:srgbClr val="FF99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29950" y="496850"/>
            <a:ext cx="249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Abril Fatface"/>
                <a:ea typeface="Abril Fatface"/>
                <a:cs typeface="Abril Fatface"/>
                <a:sym typeface="Abril Fatface"/>
              </a:rPr>
              <a:t>INVOICE</a:t>
            </a:r>
            <a:endParaRPr sz="40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600723" y="582950"/>
            <a:ext cx="1278600" cy="732588"/>
            <a:chOff x="4600723" y="582950"/>
            <a:chExt cx="1278600" cy="732588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4600723" y="582950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INVOICE #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600723" y="764438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DATE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600723" y="949250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TERMS 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4600723" y="1130738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DUE DATE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</p:grpSp>
      <p:cxnSp>
        <p:nvCxnSpPr>
          <p:cNvPr id="61" name="Google Shape;61;p13"/>
          <p:cNvCxnSpPr/>
          <p:nvPr/>
        </p:nvCxnSpPr>
        <p:spPr>
          <a:xfrm>
            <a:off x="6054838" y="632650"/>
            <a:ext cx="0" cy="649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6230374" y="582950"/>
            <a:ext cx="789600" cy="732597"/>
            <a:chOff x="6230374" y="582950"/>
            <a:chExt cx="789600" cy="732597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6230374" y="582950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 Light"/>
                  <a:ea typeface="Montserrat Light"/>
                  <a:cs typeface="Montserrat Light"/>
                  <a:sym typeface="Montserrat Light"/>
                </a:rPr>
                <a:t>001</a:t>
              </a:r>
              <a:endParaRPr sz="12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6230374" y="764441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 Light"/>
                  <a:ea typeface="Montserrat Light"/>
                  <a:cs typeface="Montserrat Light"/>
                  <a:sym typeface="Montserrat Light"/>
                </a:rPr>
                <a:t>01/01/22</a:t>
              </a:r>
              <a:endParaRPr sz="12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6230374" y="949256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 Light"/>
                  <a:ea typeface="Montserrat Light"/>
                  <a:cs typeface="Montserrat Light"/>
                  <a:sym typeface="Montserrat Light"/>
                </a:rPr>
                <a:t>30 Days</a:t>
              </a:r>
              <a:endParaRPr sz="12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6230374" y="1130747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 Light"/>
                  <a:ea typeface="Montserrat Light"/>
                  <a:cs typeface="Montserrat Light"/>
                  <a:sym typeface="Montserrat Light"/>
                </a:rPr>
                <a:t>02/01/22</a:t>
              </a:r>
              <a:endParaRPr sz="12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841291" y="1490564"/>
            <a:ext cx="10965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latin typeface="Mr De Haviland"/>
                <a:ea typeface="Mr De Haviland"/>
                <a:cs typeface="Mr De Haviland"/>
                <a:sym typeface="Mr De Haviland"/>
              </a:rPr>
              <a:t>Your</a:t>
            </a:r>
            <a:endParaRPr sz="4800">
              <a:latin typeface="Mr De Haviland"/>
              <a:ea typeface="Mr De Haviland"/>
              <a:cs typeface="Mr De Haviland"/>
              <a:sym typeface="Mr De Haviland"/>
            </a:endParaRPr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latin typeface="Mr De Haviland"/>
                <a:ea typeface="Mr De Haviland"/>
                <a:cs typeface="Mr De Haviland"/>
                <a:sym typeface="Mr De Haviland"/>
              </a:rPr>
              <a:t>Logo</a:t>
            </a:r>
            <a:endParaRPr sz="4800">
              <a:latin typeface="Mr De Haviland"/>
              <a:ea typeface="Mr De Haviland"/>
              <a:cs typeface="Mr De Haviland"/>
              <a:sym typeface="Mr De Havilan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33376" y="3335474"/>
            <a:ext cx="1728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123 Anywhere St.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Any City, ST 12345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90001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(000) 000-0000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00128" y="3335474"/>
            <a:ext cx="1728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Brand Name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Address #1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Address #2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(000) 000-0000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200128" y="3024097"/>
            <a:ext cx="1728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enor Sans"/>
                <a:ea typeface="Tenor Sans"/>
                <a:cs typeface="Tenor Sans"/>
                <a:sym typeface="Tenor Sans"/>
              </a:rPr>
              <a:t>CLIENT</a:t>
            </a:r>
            <a:endParaRPr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33378" y="4428496"/>
            <a:ext cx="1728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enor Sans"/>
                <a:ea typeface="Tenor Sans"/>
                <a:cs typeface="Tenor Sans"/>
                <a:sym typeface="Tenor Sans"/>
              </a:rPr>
              <a:t>ITEM</a:t>
            </a:r>
            <a:endParaRPr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726076" y="4428496"/>
            <a:ext cx="1728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enor Sans"/>
                <a:ea typeface="Tenor Sans"/>
                <a:cs typeface="Tenor Sans"/>
                <a:sym typeface="Tenor Sans"/>
              </a:rPr>
              <a:t>DESCRIPTION</a:t>
            </a:r>
            <a:endParaRPr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230401" y="4428500"/>
            <a:ext cx="789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enor Sans"/>
                <a:ea typeface="Tenor Sans"/>
                <a:cs typeface="Tenor Sans"/>
                <a:sym typeface="Tenor Sans"/>
              </a:rPr>
              <a:t>TOTAL</a:t>
            </a:r>
            <a:endParaRPr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549825" y="4736550"/>
            <a:ext cx="6498550" cy="0"/>
            <a:chOff x="549825" y="4736550"/>
            <a:chExt cx="6498550" cy="0"/>
          </a:xfrm>
        </p:grpSpPr>
        <p:cxnSp>
          <p:nvCxnSpPr>
            <p:cNvPr id="75" name="Google Shape;75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13"/>
          <p:cNvSpPr txBox="1"/>
          <p:nvPr/>
        </p:nvSpPr>
        <p:spPr>
          <a:xfrm>
            <a:off x="533378" y="4859071"/>
            <a:ext cx="1728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2 x Instagram Story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549825" y="5153900"/>
            <a:ext cx="6498550" cy="0"/>
            <a:chOff x="549825" y="4736550"/>
            <a:chExt cx="6498550" cy="0"/>
          </a:xfrm>
        </p:grpSpPr>
        <p:cxnSp>
          <p:nvCxnSpPr>
            <p:cNvPr id="80" name="Google Shape;80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2752599" y="4859075"/>
            <a:ext cx="264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2 x Instagram Story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6230377" y="4859075"/>
            <a:ext cx="7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$400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33378" y="5276421"/>
            <a:ext cx="1728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2 x Instagram Story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9825" y="5571250"/>
            <a:ext cx="6498550" cy="0"/>
            <a:chOff x="549825" y="4736550"/>
            <a:chExt cx="6498550" cy="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0" name="Google Shape;90;p13"/>
          <p:cNvSpPr txBox="1"/>
          <p:nvPr/>
        </p:nvSpPr>
        <p:spPr>
          <a:xfrm>
            <a:off x="2752599" y="5276425"/>
            <a:ext cx="264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$5.00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6230377" y="5276425"/>
            <a:ext cx="7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$1000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533378" y="5693771"/>
            <a:ext cx="1728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2 x Instagram Post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549825" y="5988600"/>
            <a:ext cx="6498550" cy="0"/>
            <a:chOff x="549825" y="4736550"/>
            <a:chExt cx="6498550" cy="0"/>
          </a:xfrm>
        </p:grpSpPr>
        <p:cxnSp>
          <p:nvCxnSpPr>
            <p:cNvPr id="94" name="Google Shape;94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7" name="Google Shape;97;p13"/>
          <p:cNvSpPr txBox="1"/>
          <p:nvPr/>
        </p:nvSpPr>
        <p:spPr>
          <a:xfrm>
            <a:off x="2752599" y="5693775"/>
            <a:ext cx="264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$10.00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230377" y="5693775"/>
            <a:ext cx="7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$800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33378" y="6111121"/>
            <a:ext cx="1728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1 x Instagram IGTV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100" name="Google Shape;100;p13"/>
          <p:cNvGrpSpPr/>
          <p:nvPr/>
        </p:nvGrpSpPr>
        <p:grpSpPr>
          <a:xfrm>
            <a:off x="549825" y="6405950"/>
            <a:ext cx="6498550" cy="0"/>
            <a:chOff x="549825" y="4736550"/>
            <a:chExt cx="6498550" cy="0"/>
          </a:xfrm>
        </p:grpSpPr>
        <p:cxnSp>
          <p:nvCxnSpPr>
            <p:cNvPr id="101" name="Google Shape;101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4" name="Google Shape;104;p13"/>
          <p:cNvSpPr txBox="1"/>
          <p:nvPr/>
        </p:nvSpPr>
        <p:spPr>
          <a:xfrm>
            <a:off x="2752599" y="6111125"/>
            <a:ext cx="264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$20.00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6230377" y="6111125"/>
            <a:ext cx="7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$600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33378" y="6528471"/>
            <a:ext cx="1728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1 x Instagram Reel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107" name="Google Shape;107;p13"/>
          <p:cNvGrpSpPr/>
          <p:nvPr/>
        </p:nvGrpSpPr>
        <p:grpSpPr>
          <a:xfrm>
            <a:off x="549825" y="6823300"/>
            <a:ext cx="6498550" cy="0"/>
            <a:chOff x="549825" y="4736550"/>
            <a:chExt cx="6498550" cy="0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1" name="Google Shape;111;p13"/>
          <p:cNvSpPr txBox="1"/>
          <p:nvPr/>
        </p:nvSpPr>
        <p:spPr>
          <a:xfrm>
            <a:off x="2752599" y="6528475"/>
            <a:ext cx="264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$5.00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6230377" y="6528475"/>
            <a:ext cx="7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$1000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533378" y="6945821"/>
            <a:ext cx="1728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2 x 30 Second TikTok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549825" y="7240650"/>
            <a:ext cx="6498550" cy="0"/>
            <a:chOff x="549825" y="4736550"/>
            <a:chExt cx="6498550" cy="0"/>
          </a:xfrm>
        </p:grpSpPr>
        <p:cxnSp>
          <p:nvCxnSpPr>
            <p:cNvPr id="115" name="Google Shape;115;p13"/>
            <p:cNvCxnSpPr/>
            <p:nvPr/>
          </p:nvCxnSpPr>
          <p:spPr>
            <a:xfrm>
              <a:off x="549825" y="4736550"/>
              <a:ext cx="20535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2769055" y="4736550"/>
              <a:ext cx="3424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6359575" y="4736550"/>
              <a:ext cx="6888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8" name="Google Shape;118;p13"/>
          <p:cNvSpPr txBox="1"/>
          <p:nvPr/>
        </p:nvSpPr>
        <p:spPr>
          <a:xfrm>
            <a:off x="2752599" y="6945825"/>
            <a:ext cx="2646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$15.00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6230377" y="6945825"/>
            <a:ext cx="789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$200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pSp>
        <p:nvGrpSpPr>
          <p:cNvPr id="120" name="Google Shape;120;p13"/>
          <p:cNvGrpSpPr/>
          <p:nvPr/>
        </p:nvGrpSpPr>
        <p:grpSpPr>
          <a:xfrm>
            <a:off x="4875575" y="7452625"/>
            <a:ext cx="2172800" cy="184800"/>
            <a:chOff x="4875575" y="7452625"/>
            <a:chExt cx="2172800" cy="1848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4875575" y="7452625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SUB TOTAL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6258775" y="7452625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 Light"/>
                  <a:ea typeface="Montserrat Light"/>
                  <a:cs typeface="Montserrat Light"/>
                  <a:sym typeface="Montserrat Light"/>
                </a:rPr>
                <a:t>$4000</a:t>
              </a:r>
              <a:endParaRPr sz="12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875575" y="7744098"/>
            <a:ext cx="2172800" cy="184800"/>
            <a:chOff x="4875575" y="7452625"/>
            <a:chExt cx="2172800" cy="1848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4875575" y="7452625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TAX (15%)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6258775" y="7452625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Montserrat Light"/>
                  <a:ea typeface="Montserrat Light"/>
                  <a:cs typeface="Montserrat Light"/>
                  <a:sym typeface="Montserrat Light"/>
                </a:rPr>
                <a:t>$0</a:t>
              </a:r>
              <a:endParaRPr sz="12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875575" y="8035573"/>
            <a:ext cx="2172800" cy="184800"/>
            <a:chOff x="4875575" y="7452625"/>
            <a:chExt cx="2172800" cy="1848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4875575" y="7452625"/>
              <a:ext cx="1278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Abril Fatface"/>
                  <a:ea typeface="Abril Fatface"/>
                  <a:cs typeface="Abril Fatface"/>
                  <a:sym typeface="Abril Fatface"/>
                </a:rPr>
                <a:t>TOTAL</a:t>
              </a:r>
              <a:endParaRPr sz="1200">
                <a:latin typeface="Abril Fatface"/>
                <a:ea typeface="Abril Fatface"/>
                <a:cs typeface="Abril Fatface"/>
                <a:sym typeface="Abril Fatface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6258775" y="7452625"/>
              <a:ext cx="78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latin typeface="Montserrat"/>
                  <a:ea typeface="Montserrat"/>
                  <a:cs typeface="Montserrat"/>
                  <a:sym typeface="Montserrat"/>
                </a:rPr>
                <a:t>$4000</a:t>
              </a:r>
              <a:endParaRPr b="1"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29" name="Google Shape;129;p13"/>
          <p:cNvSpPr txBox="1"/>
          <p:nvPr/>
        </p:nvSpPr>
        <p:spPr>
          <a:xfrm>
            <a:off x="533374" y="8447098"/>
            <a:ext cx="2374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enor Sans"/>
                <a:ea typeface="Tenor Sans"/>
                <a:cs typeface="Tenor Sans"/>
                <a:sym typeface="Tenor Sans"/>
              </a:rPr>
              <a:t>PAYMENT METHODS</a:t>
            </a:r>
            <a:endParaRPr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533375" y="8774251"/>
            <a:ext cx="4647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Payments can be made via paypal or Stripe Accounts.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latin typeface="Montserrat"/>
                <a:ea typeface="Montserrat"/>
                <a:cs typeface="Montserrat"/>
                <a:sym typeface="Montserrat"/>
              </a:rPr>
              <a:t>Payment Email:</a:t>
            </a:r>
            <a:r>
              <a:rPr lang="ru" sz="1200">
                <a:latin typeface="Montserrat Light"/>
                <a:ea typeface="Montserrat Light"/>
                <a:cs typeface="Montserrat Light"/>
                <a:sym typeface="Montserrat Light"/>
              </a:rPr>
              <a:t> samthompsoneemail.com</a:t>
            </a:r>
            <a:endParaRPr sz="12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