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692000" cx="7560000"/>
  <p:notesSz cx="6858000" cy="9144000"/>
  <p:embeddedFontLst>
    <p:embeddedFont>
      <p:font typeface="Oswald ExtraLight"/>
      <p:regular r:id="rId6"/>
      <p:bold r:id="rId7"/>
    </p:embeddedFont>
    <p:embeddedFont>
      <p:font typeface="Oswald Medium"/>
      <p:regular r:id="rId8"/>
      <p:bold r:id="rId9"/>
    </p:embeddedFont>
    <p:embeddedFont>
      <p:font typeface="Nunito"/>
      <p:regular r:id="rId10"/>
      <p:bold r:id="rId11"/>
      <p:italic r:id="rId12"/>
      <p:boldItalic r:id="rId13"/>
    </p:embeddedFont>
    <p:embeddedFont>
      <p:font typeface="Nunito Medium"/>
      <p:regular r:id="rId14"/>
      <p:bold r:id="rId15"/>
      <p:italic r:id="rId16"/>
      <p:boldItalic r:id="rId17"/>
    </p:embeddedFont>
    <p:embeddedFont>
      <p:font typeface="Oswald SemiBold"/>
      <p:regular r:id="rId18"/>
      <p:bold r:id="rId19"/>
    </p:embeddedFont>
    <p:embeddedFont>
      <p:font typeface="Nunito Light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Light-regular.fntdata"/><Relationship Id="rId11" Type="http://schemas.openxmlformats.org/officeDocument/2006/relationships/font" Target="fonts/Nunito-bold.fntdata"/><Relationship Id="rId22" Type="http://schemas.openxmlformats.org/officeDocument/2006/relationships/font" Target="fonts/NunitoLight-italic.fntdata"/><Relationship Id="rId10" Type="http://schemas.openxmlformats.org/officeDocument/2006/relationships/font" Target="fonts/Nunito-regular.fntdata"/><Relationship Id="rId21" Type="http://schemas.openxmlformats.org/officeDocument/2006/relationships/font" Target="fonts/NunitoLight-bold.fntdata"/><Relationship Id="rId13" Type="http://schemas.openxmlformats.org/officeDocument/2006/relationships/font" Target="fonts/Nunito-boldItalic.fntdata"/><Relationship Id="rId12" Type="http://schemas.openxmlformats.org/officeDocument/2006/relationships/font" Target="fonts/Nunito-italic.fntdata"/><Relationship Id="rId23" Type="http://schemas.openxmlformats.org/officeDocument/2006/relationships/font" Target="fonts/NunitoLight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OswaldMedium-bold.fntdata"/><Relationship Id="rId15" Type="http://schemas.openxmlformats.org/officeDocument/2006/relationships/font" Target="fonts/NunitoMedium-bold.fntdata"/><Relationship Id="rId14" Type="http://schemas.openxmlformats.org/officeDocument/2006/relationships/font" Target="fonts/NunitoMedium-regular.fntdata"/><Relationship Id="rId17" Type="http://schemas.openxmlformats.org/officeDocument/2006/relationships/font" Target="fonts/NunitoMedium-boldItalic.fntdata"/><Relationship Id="rId16" Type="http://schemas.openxmlformats.org/officeDocument/2006/relationships/font" Target="fonts/NunitoMedium-italic.fntdata"/><Relationship Id="rId5" Type="http://schemas.openxmlformats.org/officeDocument/2006/relationships/slide" Target="slides/slide1.xml"/><Relationship Id="rId19" Type="http://schemas.openxmlformats.org/officeDocument/2006/relationships/font" Target="fonts/OswaldSemiBold-bold.fntdata"/><Relationship Id="rId6" Type="http://schemas.openxmlformats.org/officeDocument/2006/relationships/font" Target="fonts/OswaldExtraLight-regular.fntdata"/><Relationship Id="rId18" Type="http://schemas.openxmlformats.org/officeDocument/2006/relationships/font" Target="fonts/OswaldSemiBold-regular.fntdata"/><Relationship Id="rId7" Type="http://schemas.openxmlformats.org/officeDocument/2006/relationships/font" Target="fonts/OswaldExtraLight-bold.fntdata"/><Relationship Id="rId8" Type="http://schemas.openxmlformats.org/officeDocument/2006/relationships/font" Target="fonts/Oswald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3.png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10414975"/>
            <a:ext cx="7560000" cy="277200"/>
          </a:xfrm>
          <a:prstGeom prst="rect">
            <a:avLst/>
          </a:prstGeom>
          <a:solidFill>
            <a:srgbClr val="C3D1D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" name="Google Shape;55;p13"/>
          <p:cNvGrpSpPr/>
          <p:nvPr/>
        </p:nvGrpSpPr>
        <p:grpSpPr>
          <a:xfrm>
            <a:off x="470100" y="523450"/>
            <a:ext cx="3982217" cy="1213175"/>
            <a:chOff x="470100" y="523450"/>
            <a:chExt cx="3982217" cy="1213175"/>
          </a:xfrm>
        </p:grpSpPr>
        <p:sp>
          <p:nvSpPr>
            <p:cNvPr id="56" name="Google Shape;56;p13"/>
            <p:cNvSpPr txBox="1"/>
            <p:nvPr/>
          </p:nvSpPr>
          <p:spPr>
            <a:xfrm>
              <a:off x="494117" y="523450"/>
              <a:ext cx="39582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4500">
                  <a:solidFill>
                    <a:srgbClr val="1D1D1D"/>
                  </a:solidFill>
                  <a:latin typeface="Oswald SemiBold"/>
                  <a:ea typeface="Oswald SemiBold"/>
                  <a:cs typeface="Oswald SemiBold"/>
                  <a:sym typeface="Oswald SemiBold"/>
                </a:rPr>
                <a:t>JASELLE LORNE</a:t>
              </a:r>
              <a:endParaRPr sz="4500">
                <a:solidFill>
                  <a:srgbClr val="1D1D1D"/>
                </a:solidFill>
                <a:latin typeface="Oswald SemiBold"/>
                <a:ea typeface="Oswald SemiBold"/>
                <a:cs typeface="Oswald SemiBold"/>
                <a:sym typeface="Oswald SemiBold"/>
              </a:endParaRPr>
            </a:p>
          </p:txBody>
        </p:sp>
        <p:sp>
          <p:nvSpPr>
            <p:cNvPr id="57" name="Google Shape;57;p13"/>
            <p:cNvSpPr txBox="1"/>
            <p:nvPr/>
          </p:nvSpPr>
          <p:spPr>
            <a:xfrm>
              <a:off x="470100" y="1290225"/>
              <a:ext cx="39822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900">
                  <a:solidFill>
                    <a:srgbClr val="1D1D1D"/>
                  </a:solidFill>
                  <a:latin typeface="Oswald ExtraLight"/>
                  <a:ea typeface="Oswald ExtraLight"/>
                  <a:cs typeface="Oswald ExtraLight"/>
                  <a:sym typeface="Oswald ExtraLight"/>
                </a:rPr>
                <a:t>INTERIOR DESIGNER</a:t>
              </a:r>
              <a:endParaRPr sz="2900">
                <a:solidFill>
                  <a:srgbClr val="1D1D1D"/>
                </a:solidFill>
                <a:latin typeface="Oswald ExtraLight"/>
                <a:ea typeface="Oswald ExtraLight"/>
                <a:cs typeface="Oswald ExtraLight"/>
                <a:sym typeface="Oswald ExtraLight"/>
              </a:endParaRPr>
            </a:p>
          </p:txBody>
        </p:sp>
      </p:grpSp>
      <p:pic>
        <p:nvPicPr>
          <p:cNvPr id="58" name="Google Shape;58;p13" title="Phot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3287" y="0"/>
            <a:ext cx="2086713" cy="2169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oogle Shape;59;p13"/>
          <p:cNvGrpSpPr/>
          <p:nvPr/>
        </p:nvGrpSpPr>
        <p:grpSpPr>
          <a:xfrm>
            <a:off x="0" y="2169425"/>
            <a:ext cx="7560000" cy="231900"/>
            <a:chOff x="0" y="2169425"/>
            <a:chExt cx="7560000" cy="231900"/>
          </a:xfrm>
        </p:grpSpPr>
        <p:sp>
          <p:nvSpPr>
            <p:cNvPr id="60" name="Google Shape;60;p13"/>
            <p:cNvSpPr/>
            <p:nvPr/>
          </p:nvSpPr>
          <p:spPr>
            <a:xfrm>
              <a:off x="0" y="2169425"/>
              <a:ext cx="7560000" cy="231900"/>
            </a:xfrm>
            <a:prstGeom prst="rect">
              <a:avLst/>
            </a:prstGeom>
            <a:solidFill>
              <a:srgbClr val="C3D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1" name="Google Shape;61;p13"/>
            <p:cNvCxnSpPr/>
            <p:nvPr/>
          </p:nvCxnSpPr>
          <p:spPr>
            <a:xfrm>
              <a:off x="450" y="2169425"/>
              <a:ext cx="7554900" cy="0"/>
            </a:xfrm>
            <a:prstGeom prst="straightConnector1">
              <a:avLst/>
            </a:prstGeom>
            <a:noFill/>
            <a:ln cap="flat" cmpd="sng" w="19050">
              <a:solidFill>
                <a:srgbClr val="1E1E1E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2" name="Google Shape;62;p13"/>
          <p:cNvCxnSpPr/>
          <p:nvPr/>
        </p:nvCxnSpPr>
        <p:spPr>
          <a:xfrm>
            <a:off x="2682384" y="2738425"/>
            <a:ext cx="0" cy="7370400"/>
          </a:xfrm>
          <a:prstGeom prst="straightConnector1">
            <a:avLst/>
          </a:prstGeom>
          <a:noFill/>
          <a:ln cap="flat" cmpd="sng" w="9525">
            <a:solidFill>
              <a:srgbClr val="1E1E1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" name="Google Shape;63;p13"/>
          <p:cNvSpPr txBox="1"/>
          <p:nvPr/>
        </p:nvSpPr>
        <p:spPr>
          <a:xfrm>
            <a:off x="497058" y="2712797"/>
            <a:ext cx="2013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>
                <a:solidFill>
                  <a:srgbClr val="1D1D1D"/>
                </a:solidFill>
                <a:latin typeface="Oswald Medium"/>
                <a:ea typeface="Oswald Medium"/>
                <a:cs typeface="Oswald Medium"/>
                <a:sym typeface="Oswald Medium"/>
              </a:rPr>
              <a:t>CONTACT</a:t>
            </a:r>
            <a:endParaRPr sz="1500">
              <a:solidFill>
                <a:srgbClr val="1D1D1D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3060008" y="2712797"/>
            <a:ext cx="2013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>
                <a:solidFill>
                  <a:srgbClr val="1D1D1D"/>
                </a:solidFill>
                <a:latin typeface="Oswald Medium"/>
                <a:ea typeface="Oswald Medium"/>
                <a:cs typeface="Oswald Medium"/>
                <a:sym typeface="Oswald Medium"/>
              </a:rPr>
              <a:t>WORK EXPERIENCE</a:t>
            </a:r>
            <a:endParaRPr sz="1500">
              <a:solidFill>
                <a:srgbClr val="1D1D1D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497058" y="5234109"/>
            <a:ext cx="2013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>
                <a:solidFill>
                  <a:srgbClr val="1D1D1D"/>
                </a:solidFill>
                <a:latin typeface="Oswald Medium"/>
                <a:ea typeface="Oswald Medium"/>
                <a:cs typeface="Oswald Medium"/>
                <a:sym typeface="Oswald Medium"/>
              </a:rPr>
              <a:t>HARD SKILLS</a:t>
            </a:r>
            <a:endParaRPr sz="1500">
              <a:solidFill>
                <a:srgbClr val="1D1D1D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grpSp>
        <p:nvGrpSpPr>
          <p:cNvPr id="66" name="Google Shape;66;p13"/>
          <p:cNvGrpSpPr/>
          <p:nvPr/>
        </p:nvGrpSpPr>
        <p:grpSpPr>
          <a:xfrm>
            <a:off x="747888" y="5695363"/>
            <a:ext cx="1810800" cy="1282412"/>
            <a:chOff x="771900" y="5695363"/>
            <a:chExt cx="1810800" cy="1282412"/>
          </a:xfrm>
        </p:grpSpPr>
        <p:sp>
          <p:nvSpPr>
            <p:cNvPr id="67" name="Google Shape;67;p13"/>
            <p:cNvSpPr txBox="1"/>
            <p:nvPr/>
          </p:nvSpPr>
          <p:spPr>
            <a:xfrm>
              <a:off x="771900" y="5695363"/>
              <a:ext cx="18108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1D1D1D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SketchUp, 3D Max</a:t>
              </a:r>
              <a:endParaRPr sz="1000">
                <a:solidFill>
                  <a:srgbClr val="1D1D1D"/>
                </a:solidFill>
                <a:latin typeface="Nunito Medium"/>
                <a:ea typeface="Nunito Medium"/>
                <a:cs typeface="Nunito Medium"/>
                <a:sym typeface="Nunito Medium"/>
              </a:endParaRPr>
            </a:p>
          </p:txBody>
        </p:sp>
        <p:sp>
          <p:nvSpPr>
            <p:cNvPr id="68" name="Google Shape;68;p13"/>
            <p:cNvSpPr txBox="1"/>
            <p:nvPr/>
          </p:nvSpPr>
          <p:spPr>
            <a:xfrm>
              <a:off x="771900" y="6071533"/>
              <a:ext cx="18108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1D1D1D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Adobe Illustrator, Photoshop</a:t>
              </a:r>
              <a:endParaRPr sz="1000">
                <a:solidFill>
                  <a:srgbClr val="1D1D1D"/>
                </a:solidFill>
                <a:latin typeface="Nunito Medium"/>
                <a:ea typeface="Nunito Medium"/>
                <a:cs typeface="Nunito Medium"/>
                <a:sym typeface="Nunito Medium"/>
              </a:endParaRPr>
            </a:p>
          </p:txBody>
        </p:sp>
        <p:sp>
          <p:nvSpPr>
            <p:cNvPr id="69" name="Google Shape;69;p13"/>
            <p:cNvSpPr txBox="1"/>
            <p:nvPr/>
          </p:nvSpPr>
          <p:spPr>
            <a:xfrm>
              <a:off x="771900" y="6447704"/>
              <a:ext cx="18108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1D1D1D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3D Visualization, Render</a:t>
              </a:r>
              <a:endParaRPr sz="1000">
                <a:solidFill>
                  <a:srgbClr val="1D1D1D"/>
                </a:solidFill>
                <a:latin typeface="Nunito Medium"/>
                <a:ea typeface="Nunito Medium"/>
                <a:cs typeface="Nunito Medium"/>
                <a:sym typeface="Nunito Medium"/>
              </a:endParaRPr>
            </a:p>
          </p:txBody>
        </p:sp>
        <p:sp>
          <p:nvSpPr>
            <p:cNvPr id="70" name="Google Shape;70;p13"/>
            <p:cNvSpPr txBox="1"/>
            <p:nvPr/>
          </p:nvSpPr>
          <p:spPr>
            <a:xfrm>
              <a:off x="771900" y="6823875"/>
              <a:ext cx="18108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1D1D1D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Space Planning, Material</a:t>
              </a:r>
              <a:endParaRPr sz="1000">
                <a:solidFill>
                  <a:srgbClr val="1D1D1D"/>
                </a:solidFill>
                <a:latin typeface="Nunito Medium"/>
                <a:ea typeface="Nunito Medium"/>
                <a:cs typeface="Nunito Medium"/>
                <a:sym typeface="Nunito Medium"/>
              </a:endParaRPr>
            </a:p>
          </p:txBody>
        </p:sp>
      </p:grpSp>
      <p:grpSp>
        <p:nvGrpSpPr>
          <p:cNvPr id="71" name="Google Shape;71;p13"/>
          <p:cNvGrpSpPr/>
          <p:nvPr/>
        </p:nvGrpSpPr>
        <p:grpSpPr>
          <a:xfrm>
            <a:off x="525875" y="5740663"/>
            <a:ext cx="63300" cy="1191812"/>
            <a:chOff x="525875" y="5740663"/>
            <a:chExt cx="63300" cy="1191812"/>
          </a:xfrm>
        </p:grpSpPr>
        <p:sp>
          <p:nvSpPr>
            <p:cNvPr id="72" name="Google Shape;72;p13"/>
            <p:cNvSpPr/>
            <p:nvPr/>
          </p:nvSpPr>
          <p:spPr>
            <a:xfrm>
              <a:off x="525875" y="5740663"/>
              <a:ext cx="63300" cy="63300"/>
            </a:xfrm>
            <a:prstGeom prst="ellipse">
              <a:avLst/>
            </a:prstGeom>
            <a:solidFill>
              <a:srgbClr val="C3D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525875" y="6116813"/>
              <a:ext cx="63300" cy="63300"/>
            </a:xfrm>
            <a:prstGeom prst="ellipse">
              <a:avLst/>
            </a:prstGeom>
            <a:solidFill>
              <a:srgbClr val="C3D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525875" y="6492963"/>
              <a:ext cx="63300" cy="63300"/>
            </a:xfrm>
            <a:prstGeom prst="ellipse">
              <a:avLst/>
            </a:prstGeom>
            <a:solidFill>
              <a:srgbClr val="C3D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525875" y="6869175"/>
              <a:ext cx="63300" cy="63300"/>
            </a:xfrm>
            <a:prstGeom prst="ellipse">
              <a:avLst/>
            </a:prstGeom>
            <a:solidFill>
              <a:srgbClr val="C3D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3"/>
          <p:cNvSpPr txBox="1"/>
          <p:nvPr/>
        </p:nvSpPr>
        <p:spPr>
          <a:xfrm>
            <a:off x="497058" y="7396713"/>
            <a:ext cx="2013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>
                <a:solidFill>
                  <a:srgbClr val="1D1D1D"/>
                </a:solidFill>
                <a:latin typeface="Oswald Medium"/>
                <a:ea typeface="Oswald Medium"/>
                <a:cs typeface="Oswald Medium"/>
                <a:sym typeface="Oswald Medium"/>
              </a:rPr>
              <a:t>SOFT SKILLS</a:t>
            </a:r>
            <a:endParaRPr sz="1500">
              <a:solidFill>
                <a:srgbClr val="1D1D1D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grpSp>
        <p:nvGrpSpPr>
          <p:cNvPr id="77" name="Google Shape;77;p13"/>
          <p:cNvGrpSpPr/>
          <p:nvPr/>
        </p:nvGrpSpPr>
        <p:grpSpPr>
          <a:xfrm>
            <a:off x="747888" y="7857966"/>
            <a:ext cx="1810800" cy="906242"/>
            <a:chOff x="771900" y="5695363"/>
            <a:chExt cx="1810800" cy="906242"/>
          </a:xfrm>
        </p:grpSpPr>
        <p:sp>
          <p:nvSpPr>
            <p:cNvPr id="78" name="Google Shape;78;p13"/>
            <p:cNvSpPr txBox="1"/>
            <p:nvPr/>
          </p:nvSpPr>
          <p:spPr>
            <a:xfrm>
              <a:off x="771900" y="5695363"/>
              <a:ext cx="18108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1D1D1D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Client Orientation</a:t>
              </a:r>
              <a:endParaRPr sz="1000">
                <a:solidFill>
                  <a:srgbClr val="1D1D1D"/>
                </a:solidFill>
                <a:latin typeface="Nunito Medium"/>
                <a:ea typeface="Nunito Medium"/>
                <a:cs typeface="Nunito Medium"/>
                <a:sym typeface="Nunito Medium"/>
              </a:endParaRPr>
            </a:p>
          </p:txBody>
        </p:sp>
        <p:sp>
          <p:nvSpPr>
            <p:cNvPr id="79" name="Google Shape;79;p13"/>
            <p:cNvSpPr txBox="1"/>
            <p:nvPr/>
          </p:nvSpPr>
          <p:spPr>
            <a:xfrm>
              <a:off x="771900" y="6071533"/>
              <a:ext cx="18108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1D1D1D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Conflict Resolution</a:t>
              </a:r>
              <a:endParaRPr sz="1000">
                <a:solidFill>
                  <a:srgbClr val="1D1D1D"/>
                </a:solidFill>
                <a:latin typeface="Nunito Medium"/>
                <a:ea typeface="Nunito Medium"/>
                <a:cs typeface="Nunito Medium"/>
                <a:sym typeface="Nunito Medium"/>
              </a:endParaRPr>
            </a:p>
          </p:txBody>
        </p:sp>
        <p:sp>
          <p:nvSpPr>
            <p:cNvPr id="80" name="Google Shape;80;p13"/>
            <p:cNvSpPr txBox="1"/>
            <p:nvPr/>
          </p:nvSpPr>
          <p:spPr>
            <a:xfrm>
              <a:off x="771900" y="6447704"/>
              <a:ext cx="18108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1D1D1D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Time Management</a:t>
              </a:r>
              <a:endParaRPr sz="1000">
                <a:solidFill>
                  <a:srgbClr val="1D1D1D"/>
                </a:solidFill>
                <a:latin typeface="Nunito Medium"/>
                <a:ea typeface="Nunito Medium"/>
                <a:cs typeface="Nunito Medium"/>
                <a:sym typeface="Nunito Medium"/>
              </a:endParaRPr>
            </a:p>
          </p:txBody>
        </p:sp>
      </p:grpSp>
      <p:grpSp>
        <p:nvGrpSpPr>
          <p:cNvPr id="81" name="Google Shape;81;p13"/>
          <p:cNvGrpSpPr/>
          <p:nvPr/>
        </p:nvGrpSpPr>
        <p:grpSpPr>
          <a:xfrm>
            <a:off x="525875" y="7903266"/>
            <a:ext cx="63300" cy="815600"/>
            <a:chOff x="525875" y="5740663"/>
            <a:chExt cx="63300" cy="815600"/>
          </a:xfrm>
        </p:grpSpPr>
        <p:sp>
          <p:nvSpPr>
            <p:cNvPr id="82" name="Google Shape;82;p13"/>
            <p:cNvSpPr/>
            <p:nvPr/>
          </p:nvSpPr>
          <p:spPr>
            <a:xfrm>
              <a:off x="525875" y="5740663"/>
              <a:ext cx="63300" cy="63300"/>
            </a:xfrm>
            <a:prstGeom prst="ellipse">
              <a:avLst/>
            </a:prstGeom>
            <a:solidFill>
              <a:srgbClr val="C3D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525875" y="6116813"/>
              <a:ext cx="63300" cy="63300"/>
            </a:xfrm>
            <a:prstGeom prst="ellipse">
              <a:avLst/>
            </a:prstGeom>
            <a:solidFill>
              <a:srgbClr val="C3D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525875" y="6492963"/>
              <a:ext cx="63300" cy="63300"/>
            </a:xfrm>
            <a:prstGeom prst="ellipse">
              <a:avLst/>
            </a:prstGeom>
            <a:solidFill>
              <a:srgbClr val="C3D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" name="Google Shape;85;p13"/>
          <p:cNvSpPr txBox="1"/>
          <p:nvPr/>
        </p:nvSpPr>
        <p:spPr>
          <a:xfrm>
            <a:off x="497058" y="9175133"/>
            <a:ext cx="2013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>
                <a:solidFill>
                  <a:srgbClr val="1D1D1D"/>
                </a:solidFill>
                <a:latin typeface="Oswald Medium"/>
                <a:ea typeface="Oswald Medium"/>
                <a:cs typeface="Oswald Medium"/>
                <a:sym typeface="Oswald Medium"/>
              </a:rPr>
              <a:t>LANGUAGES</a:t>
            </a:r>
            <a:endParaRPr sz="1500">
              <a:solidFill>
                <a:srgbClr val="1D1D1D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grpSp>
        <p:nvGrpSpPr>
          <p:cNvPr id="86" name="Google Shape;86;p13"/>
          <p:cNvGrpSpPr/>
          <p:nvPr/>
        </p:nvGrpSpPr>
        <p:grpSpPr>
          <a:xfrm>
            <a:off x="747888" y="9636387"/>
            <a:ext cx="1810800" cy="530071"/>
            <a:chOff x="771900" y="5695363"/>
            <a:chExt cx="1810800" cy="530071"/>
          </a:xfrm>
        </p:grpSpPr>
        <p:sp>
          <p:nvSpPr>
            <p:cNvPr id="87" name="Google Shape;87;p13"/>
            <p:cNvSpPr txBox="1"/>
            <p:nvPr/>
          </p:nvSpPr>
          <p:spPr>
            <a:xfrm>
              <a:off x="771900" y="5695363"/>
              <a:ext cx="18108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1D1D1D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English – Native</a:t>
              </a:r>
              <a:endParaRPr sz="1000">
                <a:solidFill>
                  <a:srgbClr val="1D1D1D"/>
                </a:solidFill>
                <a:latin typeface="Nunito Medium"/>
                <a:ea typeface="Nunito Medium"/>
                <a:cs typeface="Nunito Medium"/>
                <a:sym typeface="Nunito Medium"/>
              </a:endParaRPr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771900" y="6071533"/>
              <a:ext cx="18108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1D1D1D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Italian – Basic Proficiency</a:t>
              </a:r>
              <a:endParaRPr sz="1000">
                <a:solidFill>
                  <a:srgbClr val="1D1D1D"/>
                </a:solidFill>
                <a:latin typeface="Nunito Medium"/>
                <a:ea typeface="Nunito Medium"/>
                <a:cs typeface="Nunito Medium"/>
                <a:sym typeface="Nunito Medium"/>
              </a:endParaRPr>
            </a:p>
          </p:txBody>
        </p:sp>
      </p:grpSp>
      <p:grpSp>
        <p:nvGrpSpPr>
          <p:cNvPr id="89" name="Google Shape;89;p13"/>
          <p:cNvGrpSpPr/>
          <p:nvPr/>
        </p:nvGrpSpPr>
        <p:grpSpPr>
          <a:xfrm>
            <a:off x="525875" y="9681687"/>
            <a:ext cx="63300" cy="815600"/>
            <a:chOff x="525875" y="5740663"/>
            <a:chExt cx="63300" cy="815600"/>
          </a:xfrm>
        </p:grpSpPr>
        <p:sp>
          <p:nvSpPr>
            <p:cNvPr id="90" name="Google Shape;90;p13"/>
            <p:cNvSpPr/>
            <p:nvPr/>
          </p:nvSpPr>
          <p:spPr>
            <a:xfrm>
              <a:off x="525875" y="5740663"/>
              <a:ext cx="63300" cy="63300"/>
            </a:xfrm>
            <a:prstGeom prst="ellipse">
              <a:avLst/>
            </a:prstGeom>
            <a:solidFill>
              <a:srgbClr val="C3D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525875" y="6116813"/>
              <a:ext cx="63300" cy="63300"/>
            </a:xfrm>
            <a:prstGeom prst="ellipse">
              <a:avLst/>
            </a:prstGeom>
            <a:solidFill>
              <a:srgbClr val="C3D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525875" y="6492963"/>
              <a:ext cx="63300" cy="63300"/>
            </a:xfrm>
            <a:prstGeom prst="ellipse">
              <a:avLst/>
            </a:prstGeom>
            <a:solidFill>
              <a:srgbClr val="C3D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13"/>
          <p:cNvSpPr txBox="1"/>
          <p:nvPr/>
        </p:nvSpPr>
        <p:spPr>
          <a:xfrm>
            <a:off x="3060000" y="3174050"/>
            <a:ext cx="18108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00">
                <a:solidFill>
                  <a:srgbClr val="1D1D1D"/>
                </a:solidFill>
                <a:latin typeface="Nunito"/>
                <a:ea typeface="Nunito"/>
                <a:cs typeface="Nunito"/>
                <a:sym typeface="Nunito"/>
              </a:rPr>
              <a:t>Lead Interior Designer</a:t>
            </a:r>
            <a:endParaRPr b="1" sz="1000">
              <a:solidFill>
                <a:srgbClr val="1D1D1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5701800" y="3174050"/>
            <a:ext cx="1357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1D1D1D"/>
                </a:solidFill>
                <a:latin typeface="Nunito"/>
                <a:ea typeface="Nunito"/>
                <a:cs typeface="Nunito"/>
                <a:sym typeface="Nunito"/>
              </a:rPr>
              <a:t>05/2021 – Present</a:t>
            </a:r>
            <a:endParaRPr sz="1000">
              <a:solidFill>
                <a:srgbClr val="1D1D1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3060000" y="3351963"/>
            <a:ext cx="18108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1D1D1D"/>
                </a:solidFill>
                <a:latin typeface="Nunito Medium"/>
                <a:ea typeface="Nunito Medium"/>
                <a:cs typeface="Nunito Medium"/>
                <a:sym typeface="Nunito Medium"/>
              </a:rPr>
              <a:t>BrightHaus Interiors</a:t>
            </a:r>
            <a:endParaRPr sz="1000">
              <a:solidFill>
                <a:srgbClr val="1D1D1D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3278400" y="3712100"/>
            <a:ext cx="3777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1D1D1D"/>
                </a:solidFill>
                <a:latin typeface="Nunito Light"/>
                <a:ea typeface="Nunito Light"/>
                <a:cs typeface="Nunito Light"/>
                <a:sym typeface="Nunito Light"/>
              </a:rPr>
              <a:t>Designed and managed over 15 residential and commercial interiors with budgets up to $350,000.</a:t>
            </a:r>
            <a:endParaRPr sz="1000">
              <a:solidFill>
                <a:srgbClr val="1D1D1D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3278400" y="4095625"/>
            <a:ext cx="3777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1D1D1D"/>
                </a:solidFill>
                <a:latin typeface="Nunito Light"/>
                <a:ea typeface="Nunito Light"/>
                <a:cs typeface="Nunito Light"/>
                <a:sym typeface="Nunito Light"/>
              </a:rPr>
              <a:t>Reduced project turnaround times by 22% through streamlined </a:t>
            </a:r>
            <a:endParaRPr sz="1000">
              <a:solidFill>
                <a:srgbClr val="1D1D1D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1D1D1D"/>
                </a:solidFill>
                <a:latin typeface="Nunito Light"/>
                <a:ea typeface="Nunito Light"/>
                <a:cs typeface="Nunito Light"/>
                <a:sym typeface="Nunito Light"/>
              </a:rPr>
              <a:t>vendor coordination.</a:t>
            </a:r>
            <a:endParaRPr sz="1000">
              <a:solidFill>
                <a:srgbClr val="1D1D1D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3278400" y="4479149"/>
            <a:ext cx="3777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1D1D1D"/>
                </a:solidFill>
                <a:latin typeface="Nunito Light"/>
                <a:ea typeface="Nunito Light"/>
                <a:cs typeface="Nunito Light"/>
                <a:sym typeface="Nunito Light"/>
              </a:rPr>
              <a:t>Led material and furniture sourcing for large-scale redesigns, aligning with client branding and spatial goals.</a:t>
            </a:r>
            <a:endParaRPr sz="1000">
              <a:solidFill>
                <a:srgbClr val="1D1D1D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3278400" y="4862674"/>
            <a:ext cx="3777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1D1D1D"/>
                </a:solidFill>
                <a:latin typeface="Nunito Light"/>
                <a:ea typeface="Nunito Light"/>
                <a:cs typeface="Nunito Light"/>
                <a:sym typeface="Nunito Light"/>
              </a:rPr>
              <a:t>Produced full 3D visual walkthroughs to present design concepts to stakeholders.</a:t>
            </a:r>
            <a:endParaRPr sz="1000">
              <a:solidFill>
                <a:srgbClr val="1D1D1D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3278400" y="5246198"/>
            <a:ext cx="3777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1D1D1D"/>
                </a:solidFill>
                <a:latin typeface="Nunito Light"/>
                <a:ea typeface="Nunito Light"/>
                <a:cs typeface="Nunito Light"/>
                <a:sym typeface="Nunito Light"/>
              </a:rPr>
              <a:t>Maintained consistent client satisfaction ratings above 95% </a:t>
            </a:r>
            <a:endParaRPr sz="1000">
              <a:solidFill>
                <a:srgbClr val="1D1D1D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1D1D1D"/>
                </a:solidFill>
                <a:latin typeface="Nunito Light"/>
                <a:ea typeface="Nunito Light"/>
                <a:cs typeface="Nunito Light"/>
                <a:sym typeface="Nunito Light"/>
              </a:rPr>
              <a:t>post-project.</a:t>
            </a:r>
            <a:endParaRPr sz="1000">
              <a:solidFill>
                <a:srgbClr val="1D1D1D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grpSp>
        <p:nvGrpSpPr>
          <p:cNvPr id="101" name="Google Shape;101;p13"/>
          <p:cNvGrpSpPr/>
          <p:nvPr/>
        </p:nvGrpSpPr>
        <p:grpSpPr>
          <a:xfrm>
            <a:off x="3060000" y="3772713"/>
            <a:ext cx="63300" cy="1590650"/>
            <a:chOff x="3060000" y="3772713"/>
            <a:chExt cx="63300" cy="1590650"/>
          </a:xfrm>
        </p:grpSpPr>
        <p:sp>
          <p:nvSpPr>
            <p:cNvPr id="102" name="Google Shape;102;p13"/>
            <p:cNvSpPr/>
            <p:nvPr/>
          </p:nvSpPr>
          <p:spPr>
            <a:xfrm>
              <a:off x="3060000" y="3772713"/>
              <a:ext cx="63300" cy="63300"/>
            </a:xfrm>
            <a:prstGeom prst="ellipse">
              <a:avLst/>
            </a:prstGeom>
            <a:solidFill>
              <a:srgbClr val="C3D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3060000" y="4144613"/>
              <a:ext cx="63300" cy="63300"/>
            </a:xfrm>
            <a:prstGeom prst="ellipse">
              <a:avLst/>
            </a:prstGeom>
            <a:solidFill>
              <a:srgbClr val="C3D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3060000" y="4527863"/>
              <a:ext cx="63300" cy="63300"/>
            </a:xfrm>
            <a:prstGeom prst="ellipse">
              <a:avLst/>
            </a:prstGeom>
            <a:solidFill>
              <a:srgbClr val="C3D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3060000" y="4911113"/>
              <a:ext cx="63300" cy="63300"/>
            </a:xfrm>
            <a:prstGeom prst="ellipse">
              <a:avLst/>
            </a:prstGeom>
            <a:solidFill>
              <a:srgbClr val="C3D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3060000" y="5300063"/>
              <a:ext cx="63300" cy="63300"/>
            </a:xfrm>
            <a:prstGeom prst="ellipse">
              <a:avLst/>
            </a:prstGeom>
            <a:solidFill>
              <a:srgbClr val="C3D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" name="Google Shape;107;p13"/>
          <p:cNvSpPr txBox="1"/>
          <p:nvPr/>
        </p:nvSpPr>
        <p:spPr>
          <a:xfrm>
            <a:off x="3060000" y="5815150"/>
            <a:ext cx="18108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00">
                <a:solidFill>
                  <a:srgbClr val="1D1D1D"/>
                </a:solidFill>
                <a:latin typeface="Nunito"/>
                <a:ea typeface="Nunito"/>
                <a:cs typeface="Nunito"/>
                <a:sym typeface="Nunito"/>
              </a:rPr>
              <a:t>Junior Designer </a:t>
            </a:r>
            <a:endParaRPr b="1" sz="1000">
              <a:solidFill>
                <a:srgbClr val="1D1D1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5701800" y="5815150"/>
            <a:ext cx="1357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1D1D1D"/>
                </a:solidFill>
                <a:latin typeface="Nunito"/>
                <a:ea typeface="Nunito"/>
                <a:cs typeface="Nunito"/>
                <a:sym typeface="Nunito"/>
              </a:rPr>
              <a:t>01/2019 – 04/2021</a:t>
            </a:r>
            <a:endParaRPr sz="1000">
              <a:solidFill>
                <a:srgbClr val="1D1D1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3060000" y="5993063"/>
            <a:ext cx="18108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1D1D1D"/>
                </a:solidFill>
                <a:latin typeface="Nunito Medium"/>
                <a:ea typeface="Nunito Medium"/>
                <a:cs typeface="Nunito Medium"/>
                <a:sym typeface="Nunito Medium"/>
              </a:rPr>
              <a:t>NestForm Studio</a:t>
            </a:r>
            <a:endParaRPr sz="1000">
              <a:solidFill>
                <a:srgbClr val="1D1D1D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110" name="Google Shape;110;p13"/>
          <p:cNvSpPr txBox="1"/>
          <p:nvPr/>
        </p:nvSpPr>
        <p:spPr>
          <a:xfrm>
            <a:off x="3278275" y="6353200"/>
            <a:ext cx="3777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1D1D1D"/>
                </a:solidFill>
                <a:latin typeface="Nunito Light"/>
                <a:ea typeface="Nunito Light"/>
                <a:cs typeface="Nunito Light"/>
                <a:sym typeface="Nunito Light"/>
              </a:rPr>
              <a:t>Drafted floorplans and elevations using Revit and SketchUp for over 40 interior design proposals.</a:t>
            </a:r>
            <a:endParaRPr sz="1000">
              <a:solidFill>
                <a:srgbClr val="1D1D1D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111" name="Google Shape;111;p13"/>
          <p:cNvSpPr txBox="1"/>
          <p:nvPr/>
        </p:nvSpPr>
        <p:spPr>
          <a:xfrm>
            <a:off x="3278275" y="6736724"/>
            <a:ext cx="3777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1D1D1D"/>
                </a:solidFill>
                <a:latin typeface="Nunito Light"/>
                <a:ea typeface="Nunito Light"/>
                <a:cs typeface="Nunito Light"/>
                <a:sym typeface="Nunito Light"/>
              </a:rPr>
              <a:t>Selected finishes and materials in accordance with sustainability </a:t>
            </a:r>
            <a:endParaRPr sz="1000">
              <a:solidFill>
                <a:srgbClr val="1D1D1D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1D1D1D"/>
                </a:solidFill>
                <a:latin typeface="Nunito Light"/>
                <a:ea typeface="Nunito Light"/>
                <a:cs typeface="Nunito Light"/>
                <a:sym typeface="Nunito Light"/>
              </a:rPr>
              <a:t>goals and client budgets.</a:t>
            </a:r>
            <a:endParaRPr sz="1000">
              <a:solidFill>
                <a:srgbClr val="1D1D1D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3278275" y="7120249"/>
            <a:ext cx="3777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1D1D1D"/>
                </a:solidFill>
                <a:latin typeface="Nunito Light"/>
                <a:ea typeface="Nunito Light"/>
                <a:cs typeface="Nunito Light"/>
                <a:sym typeface="Nunito Light"/>
              </a:rPr>
              <a:t>Assisted in the installation and staging of residential interiors for  </a:t>
            </a:r>
            <a:endParaRPr sz="1000">
              <a:solidFill>
                <a:srgbClr val="1D1D1D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1D1D1D"/>
                </a:solidFill>
                <a:latin typeface="Nunito Light"/>
                <a:ea typeface="Nunito Light"/>
                <a:cs typeface="Nunito Light"/>
                <a:sym typeface="Nunito Light"/>
              </a:rPr>
              <a:t>photography and real estate use.</a:t>
            </a:r>
            <a:endParaRPr sz="1000">
              <a:solidFill>
                <a:srgbClr val="1D1D1D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113" name="Google Shape;113;p13"/>
          <p:cNvSpPr txBox="1"/>
          <p:nvPr/>
        </p:nvSpPr>
        <p:spPr>
          <a:xfrm>
            <a:off x="3278275" y="7503773"/>
            <a:ext cx="3777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1D1D1D"/>
                </a:solidFill>
                <a:latin typeface="Nunito Light"/>
                <a:ea typeface="Nunito Light"/>
                <a:cs typeface="Nunito Light"/>
                <a:sym typeface="Nunito Light"/>
              </a:rPr>
              <a:t>Participated in weekly client strategy meetings, offering design input and visual updates.</a:t>
            </a:r>
            <a:endParaRPr sz="1000">
              <a:solidFill>
                <a:srgbClr val="1D1D1D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grpSp>
        <p:nvGrpSpPr>
          <p:cNvPr id="114" name="Google Shape;114;p13"/>
          <p:cNvGrpSpPr/>
          <p:nvPr/>
        </p:nvGrpSpPr>
        <p:grpSpPr>
          <a:xfrm>
            <a:off x="3060000" y="6413813"/>
            <a:ext cx="63300" cy="1201700"/>
            <a:chOff x="3060000" y="3772713"/>
            <a:chExt cx="63300" cy="1201700"/>
          </a:xfrm>
        </p:grpSpPr>
        <p:sp>
          <p:nvSpPr>
            <p:cNvPr id="115" name="Google Shape;115;p13"/>
            <p:cNvSpPr/>
            <p:nvPr/>
          </p:nvSpPr>
          <p:spPr>
            <a:xfrm>
              <a:off x="3060000" y="3772713"/>
              <a:ext cx="63300" cy="63300"/>
            </a:xfrm>
            <a:prstGeom prst="ellipse">
              <a:avLst/>
            </a:prstGeom>
            <a:solidFill>
              <a:srgbClr val="C3D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3060000" y="4144613"/>
              <a:ext cx="63300" cy="63300"/>
            </a:xfrm>
            <a:prstGeom prst="ellipse">
              <a:avLst/>
            </a:prstGeom>
            <a:solidFill>
              <a:srgbClr val="C3D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3060000" y="4527863"/>
              <a:ext cx="63300" cy="63300"/>
            </a:xfrm>
            <a:prstGeom prst="ellipse">
              <a:avLst/>
            </a:prstGeom>
            <a:solidFill>
              <a:srgbClr val="C3D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3060000" y="4911113"/>
              <a:ext cx="63300" cy="63300"/>
            </a:xfrm>
            <a:prstGeom prst="ellipse">
              <a:avLst/>
            </a:prstGeom>
            <a:solidFill>
              <a:srgbClr val="C3D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3"/>
          <p:cNvSpPr txBox="1"/>
          <p:nvPr/>
        </p:nvSpPr>
        <p:spPr>
          <a:xfrm>
            <a:off x="3060008" y="8204372"/>
            <a:ext cx="2013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>
                <a:solidFill>
                  <a:srgbClr val="1D1D1D"/>
                </a:solidFill>
                <a:latin typeface="Oswald Medium"/>
                <a:ea typeface="Oswald Medium"/>
                <a:cs typeface="Oswald Medium"/>
                <a:sym typeface="Oswald Medium"/>
              </a:rPr>
              <a:t>EDUCATION</a:t>
            </a:r>
            <a:endParaRPr sz="1500">
              <a:solidFill>
                <a:srgbClr val="1D1D1D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20" name="Google Shape;120;p13"/>
          <p:cNvSpPr txBox="1"/>
          <p:nvPr/>
        </p:nvSpPr>
        <p:spPr>
          <a:xfrm>
            <a:off x="3060000" y="8665625"/>
            <a:ext cx="2759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00">
                <a:solidFill>
                  <a:srgbClr val="1D1D1D"/>
                </a:solidFill>
                <a:latin typeface="Nunito"/>
                <a:ea typeface="Nunito"/>
                <a:cs typeface="Nunito"/>
                <a:sym typeface="Nunito"/>
              </a:rPr>
              <a:t>Bachelor of Fine Arts in Interior Architecture</a:t>
            </a:r>
            <a:endParaRPr b="1" sz="1000">
              <a:solidFill>
                <a:srgbClr val="1D1D1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1" name="Google Shape;121;p13"/>
          <p:cNvSpPr txBox="1"/>
          <p:nvPr/>
        </p:nvSpPr>
        <p:spPr>
          <a:xfrm>
            <a:off x="5701800" y="8665625"/>
            <a:ext cx="1357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1D1D1D"/>
                </a:solidFill>
                <a:latin typeface="Nunito"/>
                <a:ea typeface="Nunito"/>
                <a:cs typeface="Nunito"/>
                <a:sym typeface="Nunito"/>
              </a:rPr>
              <a:t>2014 – 2018</a:t>
            </a:r>
            <a:endParaRPr sz="1000">
              <a:solidFill>
                <a:srgbClr val="1D1D1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2" name="Google Shape;122;p13"/>
          <p:cNvSpPr txBox="1"/>
          <p:nvPr/>
        </p:nvSpPr>
        <p:spPr>
          <a:xfrm>
            <a:off x="3060000" y="8843550"/>
            <a:ext cx="26418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1D1D1D"/>
                </a:solidFill>
                <a:latin typeface="Nunito Medium"/>
                <a:ea typeface="Nunito Medium"/>
                <a:cs typeface="Nunito Medium"/>
                <a:sym typeface="Nunito Medium"/>
              </a:rPr>
              <a:t>Savannah College of Art and Design</a:t>
            </a:r>
            <a:endParaRPr sz="1000">
              <a:solidFill>
                <a:srgbClr val="1D1D1D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123" name="Google Shape;123;p13"/>
          <p:cNvSpPr txBox="1"/>
          <p:nvPr/>
        </p:nvSpPr>
        <p:spPr>
          <a:xfrm>
            <a:off x="3278275" y="9203675"/>
            <a:ext cx="3777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00">
                <a:solidFill>
                  <a:srgbClr val="1D1D1D"/>
                </a:solidFill>
                <a:latin typeface="Nunito"/>
                <a:ea typeface="Nunito"/>
                <a:cs typeface="Nunito"/>
                <a:sym typeface="Nunito"/>
              </a:rPr>
              <a:t>Focus:</a:t>
            </a:r>
            <a:r>
              <a:rPr lang="uk" sz="1000">
                <a:solidFill>
                  <a:srgbClr val="1D1D1D"/>
                </a:solidFill>
                <a:latin typeface="Nunito Light"/>
                <a:ea typeface="Nunito Light"/>
                <a:cs typeface="Nunito Light"/>
                <a:sym typeface="Nunito Light"/>
              </a:rPr>
              <a:t> Human-centered design, Adaptive Reuse, and Wellness in</a:t>
            </a:r>
            <a:endParaRPr sz="1000">
              <a:solidFill>
                <a:srgbClr val="1D1D1D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1D1D1D"/>
                </a:solidFill>
                <a:latin typeface="Nunito Light"/>
                <a:ea typeface="Nunito Light"/>
                <a:cs typeface="Nunito Light"/>
                <a:sym typeface="Nunito Light"/>
              </a:rPr>
              <a:t>Interiors</a:t>
            </a:r>
            <a:endParaRPr sz="1000">
              <a:solidFill>
                <a:srgbClr val="1D1D1D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124" name="Google Shape;124;p13"/>
          <p:cNvSpPr txBox="1"/>
          <p:nvPr/>
        </p:nvSpPr>
        <p:spPr>
          <a:xfrm>
            <a:off x="3278275" y="9587198"/>
            <a:ext cx="3777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00">
                <a:solidFill>
                  <a:srgbClr val="1D1D1D"/>
                </a:solidFill>
                <a:latin typeface="Nunito"/>
                <a:ea typeface="Nunito"/>
                <a:cs typeface="Nunito"/>
                <a:sym typeface="Nunito"/>
              </a:rPr>
              <a:t>Capstone: </a:t>
            </a:r>
            <a:r>
              <a:rPr lang="uk" sz="1000">
                <a:solidFill>
                  <a:srgbClr val="1D1D1D"/>
                </a:solidFill>
                <a:latin typeface="Nunito Light"/>
                <a:ea typeface="Nunito Light"/>
                <a:cs typeface="Nunito Light"/>
                <a:sym typeface="Nunito Light"/>
              </a:rPr>
              <a:t>“Biophilic Spaces for Mental Wellness in Urban Apartments and the Impact of Nature-Inspired Design on City Living”</a:t>
            </a:r>
            <a:endParaRPr sz="1000">
              <a:solidFill>
                <a:srgbClr val="1D1D1D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grpSp>
        <p:nvGrpSpPr>
          <p:cNvPr id="125" name="Google Shape;125;p13"/>
          <p:cNvGrpSpPr/>
          <p:nvPr/>
        </p:nvGrpSpPr>
        <p:grpSpPr>
          <a:xfrm>
            <a:off x="3060000" y="9264288"/>
            <a:ext cx="63300" cy="435200"/>
            <a:chOff x="3060000" y="3772713"/>
            <a:chExt cx="63300" cy="435200"/>
          </a:xfrm>
        </p:grpSpPr>
        <p:sp>
          <p:nvSpPr>
            <p:cNvPr id="126" name="Google Shape;126;p13"/>
            <p:cNvSpPr/>
            <p:nvPr/>
          </p:nvSpPr>
          <p:spPr>
            <a:xfrm>
              <a:off x="3060000" y="3772713"/>
              <a:ext cx="63300" cy="63300"/>
            </a:xfrm>
            <a:prstGeom prst="ellipse">
              <a:avLst/>
            </a:prstGeom>
            <a:solidFill>
              <a:srgbClr val="C3D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3060000" y="4144613"/>
              <a:ext cx="63300" cy="63300"/>
            </a:xfrm>
            <a:prstGeom prst="ellipse">
              <a:avLst/>
            </a:prstGeom>
            <a:solidFill>
              <a:srgbClr val="C3D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8" name="Google Shape;128;p13"/>
          <p:cNvSpPr txBox="1"/>
          <p:nvPr/>
        </p:nvSpPr>
        <p:spPr>
          <a:xfrm>
            <a:off x="747933" y="3939988"/>
            <a:ext cx="18108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1D1D1D"/>
                </a:solidFill>
                <a:latin typeface="Nunito Medium"/>
                <a:ea typeface="Nunito Medium"/>
                <a:cs typeface="Nunito Medium"/>
                <a:sym typeface="Nunito Medium"/>
              </a:rPr>
              <a:t>San Diego, CA</a:t>
            </a:r>
            <a:endParaRPr sz="1000">
              <a:solidFill>
                <a:srgbClr val="1D1D1D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129" name="Google Shape;129;p13" title="Poin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475" y="3955163"/>
            <a:ext cx="91875" cy="123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13"/>
          <p:cNvGrpSpPr/>
          <p:nvPr/>
        </p:nvGrpSpPr>
        <p:grpSpPr>
          <a:xfrm>
            <a:off x="502175" y="3174050"/>
            <a:ext cx="2080525" cy="153900"/>
            <a:chOff x="502175" y="3174050"/>
            <a:chExt cx="2080525" cy="153900"/>
          </a:xfrm>
        </p:grpSpPr>
        <p:sp>
          <p:nvSpPr>
            <p:cNvPr id="131" name="Google Shape;131;p13"/>
            <p:cNvSpPr txBox="1"/>
            <p:nvPr/>
          </p:nvSpPr>
          <p:spPr>
            <a:xfrm>
              <a:off x="771900" y="3174050"/>
              <a:ext cx="18108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1D1D1D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jaselle.lorne@mail.ltd</a:t>
              </a:r>
              <a:endParaRPr sz="1000">
                <a:solidFill>
                  <a:srgbClr val="1D1D1D"/>
                </a:solidFill>
                <a:latin typeface="Nunito Medium"/>
                <a:ea typeface="Nunito Medium"/>
                <a:cs typeface="Nunito Medium"/>
                <a:sym typeface="Nunito Medium"/>
              </a:endParaRPr>
            </a:p>
          </p:txBody>
        </p:sp>
        <p:pic>
          <p:nvPicPr>
            <p:cNvPr id="132" name="Google Shape;132;p13" title="Mail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02175" y="3209500"/>
              <a:ext cx="124475" cy="83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3" name="Google Shape;133;p13"/>
          <p:cNvSpPr txBox="1"/>
          <p:nvPr/>
        </p:nvSpPr>
        <p:spPr>
          <a:xfrm>
            <a:off x="747933" y="3562693"/>
            <a:ext cx="18108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1D1D1D"/>
                </a:solidFill>
                <a:latin typeface="Nunito Medium"/>
                <a:ea typeface="Nunito Medium"/>
                <a:cs typeface="Nunito Medium"/>
                <a:sym typeface="Nunito Medium"/>
              </a:rPr>
              <a:t>123 456 7890</a:t>
            </a:r>
            <a:endParaRPr sz="1000">
              <a:solidFill>
                <a:srgbClr val="1D1D1D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134" name="Google Shape;134;p13" title="Phon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6630" y="3582325"/>
            <a:ext cx="115566" cy="10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3"/>
          <p:cNvSpPr txBox="1"/>
          <p:nvPr/>
        </p:nvSpPr>
        <p:spPr>
          <a:xfrm>
            <a:off x="747933" y="4322007"/>
            <a:ext cx="18108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1D1D1D"/>
                </a:solidFill>
                <a:latin typeface="Nunito Medium"/>
                <a:ea typeface="Nunito Medium"/>
                <a:cs typeface="Nunito Medium"/>
                <a:sym typeface="Nunito Medium"/>
              </a:rPr>
              <a:t>jasellelorne-designs.ltd</a:t>
            </a:r>
            <a:endParaRPr sz="1000">
              <a:solidFill>
                <a:srgbClr val="1D1D1D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136" name="Google Shape;136;p13" title="Web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1588" y="4350625"/>
            <a:ext cx="105650" cy="10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3"/>
          <p:cNvSpPr txBox="1"/>
          <p:nvPr/>
        </p:nvSpPr>
        <p:spPr>
          <a:xfrm>
            <a:off x="747933" y="4711520"/>
            <a:ext cx="18108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1D1D1D"/>
                </a:solidFill>
                <a:latin typeface="Nunito Medium"/>
                <a:ea typeface="Nunito Medium"/>
                <a:cs typeface="Nunito Medium"/>
                <a:sym typeface="Nunito Medium"/>
              </a:rPr>
              <a:t>linkedin.com/in/your-name</a:t>
            </a:r>
            <a:endParaRPr sz="1000">
              <a:solidFill>
                <a:srgbClr val="1D1D1D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138" name="Google Shape;138;p13" title="Linkedin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1588" y="4726676"/>
            <a:ext cx="105650" cy="105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