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Lilita One"/>
      <p:regular r:id="rId16"/>
    </p:embeddedFont>
    <p:embeddedFont>
      <p:font typeface="Kalam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Kalam-regular.fntdata"/><Relationship Id="rId16" Type="http://schemas.openxmlformats.org/officeDocument/2006/relationships/font" Target="fonts/Lilita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Kala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72b86684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72b86684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72b86684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72b86684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72b86684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72b86684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72b86684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72b86684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72b86684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72b86684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72b86684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72b86684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 rot="1521327">
            <a:off x="6425758" y="2670364"/>
            <a:ext cx="538809" cy="136365"/>
          </a:xfrm>
          <a:custGeom>
            <a:rect b="b" l="l" r="r" t="t"/>
            <a:pathLst>
              <a:path extrusionOk="0" h="5455" w="21554">
                <a:moveTo>
                  <a:pt x="0" y="0"/>
                </a:moveTo>
                <a:cubicBezTo>
                  <a:pt x="7311" y="1213"/>
                  <a:pt x="14614" y="2854"/>
                  <a:pt x="21554" y="545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079" y="3822750"/>
            <a:ext cx="2271841" cy="10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9946" y="3131100"/>
            <a:ext cx="1293828" cy="17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525" y="681806"/>
            <a:ext cx="1200517" cy="170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049949" y="742634"/>
            <a:ext cx="1115765" cy="157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846864" y="3116080"/>
            <a:ext cx="1115775" cy="166022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2736450" y="3402225"/>
            <a:ext cx="36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Join the Fun and Test Your Knowledge</a:t>
            </a:r>
            <a:endParaRPr b="1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66200" y="620375"/>
            <a:ext cx="4011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rPr>
              <a:t>Interactive </a:t>
            </a:r>
            <a:endParaRPr sz="6100">
              <a:solidFill>
                <a:srgbClr val="343B3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960052" y="1211700"/>
            <a:ext cx="52239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900">
                <a:solidFill>
                  <a:srgbClr val="DF7E4C"/>
                </a:solidFill>
                <a:latin typeface="Lilita One"/>
                <a:ea typeface="Lilita One"/>
                <a:cs typeface="Lilita One"/>
                <a:sym typeface="Lilita One"/>
              </a:rPr>
              <a:t>SLIDES</a:t>
            </a:r>
            <a:endParaRPr sz="12900">
              <a:solidFill>
                <a:srgbClr val="DF7E4C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6050150" y="2561580"/>
            <a:ext cx="433330" cy="642491"/>
          </a:xfrm>
          <a:custGeom>
            <a:rect b="b" l="l" r="r" t="t"/>
            <a:pathLst>
              <a:path extrusionOk="0" h="17576" w="10643">
                <a:moveTo>
                  <a:pt x="10643" y="47"/>
                </a:moveTo>
                <a:cubicBezTo>
                  <a:pt x="3850" y="-713"/>
                  <a:pt x="3054" y="11460"/>
                  <a:pt x="0" y="1757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67" name="Google Shape;67;p13"/>
          <p:cNvGrpSpPr/>
          <p:nvPr/>
        </p:nvGrpSpPr>
        <p:grpSpPr>
          <a:xfrm rot="-1146168">
            <a:off x="6004532" y="3034532"/>
            <a:ext cx="1002094" cy="293847"/>
            <a:chOff x="3477061" y="3719816"/>
            <a:chExt cx="2798202" cy="820525"/>
          </a:xfrm>
        </p:grpSpPr>
        <p:sp>
          <p:nvSpPr>
            <p:cNvPr id="68" name="Google Shape;68;p13"/>
            <p:cNvSpPr/>
            <p:nvPr/>
          </p:nvSpPr>
          <p:spPr>
            <a:xfrm>
              <a:off x="3477061" y="3719816"/>
              <a:ext cx="2798202" cy="820525"/>
            </a:xfrm>
            <a:custGeom>
              <a:rect b="b" l="l" r="r" t="t"/>
              <a:pathLst>
                <a:path extrusionOk="0" h="32821" w="82397">
                  <a:moveTo>
                    <a:pt x="1377" y="2295"/>
                  </a:moveTo>
                  <a:lnTo>
                    <a:pt x="0" y="32821"/>
                  </a:lnTo>
                  <a:lnTo>
                    <a:pt x="81249" y="31444"/>
                  </a:lnTo>
                  <a:lnTo>
                    <a:pt x="82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9" name="Google Shape;69;p13"/>
            <p:cNvSpPr/>
            <p:nvPr/>
          </p:nvSpPr>
          <p:spPr>
            <a:xfrm>
              <a:off x="4143035" y="3883704"/>
              <a:ext cx="1589050" cy="492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343B3E"/>
                  </a:solidFill>
                  <a:latin typeface="Caveat Brush"/>
                </a:rPr>
                <a:t>Game</a:t>
              </a:r>
            </a:p>
          </p:txBody>
        </p:sp>
      </p:grpSp>
      <p:sp>
        <p:nvSpPr>
          <p:cNvPr id="70" name="Google Shape;70;p13"/>
          <p:cNvSpPr/>
          <p:nvPr/>
        </p:nvSpPr>
        <p:spPr>
          <a:xfrm>
            <a:off x="2122846" y="1704688"/>
            <a:ext cx="4898312" cy="1184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dot"/>
                  <a:round/>
                  <a:headEnd len="sm" w="sm" type="none"/>
                  <a:tailEnd len="sm" w="sm" type="none"/>
                </a:ln>
                <a:noFill/>
                <a:latin typeface="Lilita One"/>
              </a:rPr>
              <a:t>SLIDES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76" name="Google Shape;76;p1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7" name="Google Shape;77;p1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/>
          <p:nvPr/>
        </p:nvSpPr>
        <p:spPr>
          <a:xfrm>
            <a:off x="449475" y="450000"/>
            <a:ext cx="8244600" cy="515400"/>
          </a:xfrm>
          <a:prstGeom prst="rect">
            <a:avLst/>
          </a:prstGeom>
          <a:solidFill>
            <a:srgbClr val="DF7E4C"/>
          </a:solidFill>
          <a:ln cap="flat" cmpd="sng" w="9525">
            <a:solidFill>
              <a:srgbClr val="343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449475" y="546150"/>
            <a:ext cx="401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Game Rules</a:t>
            </a:r>
            <a:endParaRPr b="1" sz="21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50000" y="1273479"/>
            <a:ext cx="77451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ABeeZee"/>
              <a:buAutoNum type="arabicPeriod"/>
            </a:pPr>
            <a:r>
              <a:rPr b="1"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Form Two Teams:</a:t>
            </a: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 Divide into two teams. Each team will compete to guess the most popular answers to survey questions.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ABeeZee"/>
              <a:buAutoNum type="arabicPeriod"/>
            </a:pPr>
            <a:r>
              <a:rPr b="1"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Game Rounds:</a:t>
            </a: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 In each round, the host will ask a question that was previously asked to a group of people. 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Your goal is to guess the most popular responses given by the survey participants.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Lato"/>
              <a:buAutoNum type="arabicPeriod"/>
            </a:pPr>
            <a:r>
              <a:rPr b="1"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Answering: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Lato"/>
              <a:buChar char="●"/>
            </a:pP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One player from each team will go head-to-head to answer the question first. 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Lato"/>
              <a:buChar char="●"/>
            </a:pP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The player who gives the highest-ranking answer wins control for their team.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Lato"/>
              <a:buChar char="●"/>
            </a:pP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The team with control can continue guessing answers to complete the board.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ABeeZee"/>
              <a:buAutoNum type="arabicPeriod"/>
            </a:pPr>
            <a:r>
              <a:rPr b="1"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Strikes:</a:t>
            </a: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 Each team has three strikes per round. If a team guesses incorrectly three times, control passes to the other team, which gets one chance to guess a remaining answer and steal the points.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ABeeZee"/>
              <a:buAutoNum type="arabicPeriod"/>
            </a:pPr>
            <a:r>
              <a:rPr b="1"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Scoring:</a:t>
            </a: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 Points are based on the popularity of the answers. The more popular the answer, the more points it’s worth.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B3E"/>
              </a:buClr>
              <a:buSzPts val="1100"/>
              <a:buFont typeface="ABeeZee"/>
              <a:buAutoNum type="arabicPeriod"/>
            </a:pPr>
            <a:r>
              <a:rPr b="1"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Fast Money Round:</a:t>
            </a:r>
            <a:r>
              <a:rPr lang="ru" sz="11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 The team with the highest score goes to the Fast Money Round. Two players from the winning team will answer five questions. The goal is to reach a combined total of 200 points to win the game!</a:t>
            </a:r>
            <a:endParaRPr sz="11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2674" y="1692825"/>
            <a:ext cx="12321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5976825" y="-67850"/>
            <a:ext cx="2367023" cy="857132"/>
          </a:xfrm>
          <a:custGeom>
            <a:rect b="b" l="l" r="r" t="t"/>
            <a:pathLst>
              <a:path extrusionOk="0" h="38881" w="113991">
                <a:moveTo>
                  <a:pt x="0" y="1239"/>
                </a:moveTo>
                <a:cubicBezTo>
                  <a:pt x="5727" y="1239"/>
                  <a:pt x="12312" y="3908"/>
                  <a:pt x="15488" y="8673"/>
                </a:cubicBezTo>
                <a:cubicBezTo>
                  <a:pt x="18817" y="13668"/>
                  <a:pt x="14828" y="20944"/>
                  <a:pt x="16727" y="26639"/>
                </a:cubicBezTo>
                <a:cubicBezTo>
                  <a:pt x="17865" y="30050"/>
                  <a:pt x="21531" y="32944"/>
                  <a:pt x="25091" y="33453"/>
                </a:cubicBezTo>
                <a:cubicBezTo>
                  <a:pt x="32926" y="34573"/>
                  <a:pt x="40825" y="29058"/>
                  <a:pt x="48632" y="30356"/>
                </a:cubicBezTo>
                <a:cubicBezTo>
                  <a:pt x="54156" y="31275"/>
                  <a:pt x="58877" y="34895"/>
                  <a:pt x="64120" y="36861"/>
                </a:cubicBezTo>
                <a:cubicBezTo>
                  <a:pt x="72559" y="40025"/>
                  <a:pt x="83342" y="39330"/>
                  <a:pt x="91069" y="34692"/>
                </a:cubicBezTo>
                <a:cubicBezTo>
                  <a:pt x="94952" y="32361"/>
                  <a:pt x="99118" y="29135"/>
                  <a:pt x="100361" y="24780"/>
                </a:cubicBezTo>
                <a:cubicBezTo>
                  <a:pt x="102062" y="18821"/>
                  <a:pt x="99801" y="11264"/>
                  <a:pt x="103769" y="6504"/>
                </a:cubicBezTo>
                <a:cubicBezTo>
                  <a:pt x="106355" y="3402"/>
                  <a:pt x="111133" y="2853"/>
                  <a:pt x="11399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88" name="Google Shape;88;p1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" name="Google Shape;89;p1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5"/>
          <p:cNvSpPr/>
          <p:nvPr/>
        </p:nvSpPr>
        <p:spPr>
          <a:xfrm>
            <a:off x="449475" y="450000"/>
            <a:ext cx="8244600" cy="515400"/>
          </a:xfrm>
          <a:prstGeom prst="rect">
            <a:avLst/>
          </a:prstGeom>
          <a:solidFill>
            <a:srgbClr val="DF7E4C"/>
          </a:solidFill>
          <a:ln cap="flat" cmpd="sng" w="9525">
            <a:solidFill>
              <a:srgbClr val="343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449475" y="546150"/>
            <a:ext cx="401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Scoreboard</a:t>
            </a:r>
            <a:endParaRPr b="1" sz="21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92" name="Google Shape;92;p15"/>
          <p:cNvGrpSpPr/>
          <p:nvPr/>
        </p:nvGrpSpPr>
        <p:grpSpPr>
          <a:xfrm>
            <a:off x="449313" y="1228814"/>
            <a:ext cx="8245158" cy="3028919"/>
            <a:chOff x="449313" y="1228814"/>
            <a:chExt cx="8245158" cy="3028919"/>
          </a:xfrm>
        </p:grpSpPr>
        <p:sp>
          <p:nvSpPr>
            <p:cNvPr id="93" name="Google Shape;93;p15"/>
            <p:cNvSpPr/>
            <p:nvPr/>
          </p:nvSpPr>
          <p:spPr>
            <a:xfrm>
              <a:off x="449313" y="1228814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Round</a:t>
              </a:r>
              <a:endParaRPr b="1"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197636" y="1228814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Team 1</a:t>
              </a:r>
              <a:endParaRPr b="1"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945959" y="1228814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Team 2</a:t>
              </a:r>
              <a:endParaRPr b="1"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49313" y="1661480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Round 1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197636" y="1661480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945959" y="1661480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49526" y="2094210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Round 2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197848" y="2094210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5946171" y="2094210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49313" y="2526723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Round 3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197636" y="2526723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945959" y="2526723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49526" y="2959671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Round 4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197848" y="2959671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946171" y="2959671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49313" y="3391966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Round 5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197636" y="3391966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945959" y="3391966"/>
              <a:ext cx="2748300" cy="4326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49313" y="3825132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Total</a:t>
              </a:r>
              <a:endParaRPr b="1"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197636" y="3825132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945959" y="3825132"/>
              <a:ext cx="2748300" cy="432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sz="16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4" name="Google Shape;114;p15"/>
          <p:cNvSpPr txBox="1"/>
          <p:nvPr/>
        </p:nvSpPr>
        <p:spPr>
          <a:xfrm>
            <a:off x="450000" y="4639635"/>
            <a:ext cx="66111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5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rPr>
              <a:t>Add the points each team earns per round into the table.</a:t>
            </a:r>
            <a:endParaRPr sz="950">
              <a:solidFill>
                <a:srgbClr val="3E3B4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776" y="4131802"/>
            <a:ext cx="1957801" cy="9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5059125" y="-63500"/>
            <a:ext cx="1939800" cy="848625"/>
          </a:xfrm>
          <a:custGeom>
            <a:rect b="b" l="l" r="r" t="t"/>
            <a:pathLst>
              <a:path extrusionOk="0" h="33945" w="77592">
                <a:moveTo>
                  <a:pt x="0" y="0"/>
                </a:moveTo>
                <a:cubicBezTo>
                  <a:pt x="3372" y="0"/>
                  <a:pt x="8444" y="1206"/>
                  <a:pt x="9047" y="4523"/>
                </a:cubicBezTo>
                <a:cubicBezTo>
                  <a:pt x="10085" y="10233"/>
                  <a:pt x="4013" y="18065"/>
                  <a:pt x="8351" y="21921"/>
                </a:cubicBezTo>
                <a:cubicBezTo>
                  <a:pt x="15168" y="27980"/>
                  <a:pt x="26547" y="23610"/>
                  <a:pt x="35490" y="25400"/>
                </a:cubicBezTo>
                <a:cubicBezTo>
                  <a:pt x="43051" y="26913"/>
                  <a:pt x="49476" y="35130"/>
                  <a:pt x="57063" y="33751"/>
                </a:cubicBezTo>
                <a:cubicBezTo>
                  <a:pt x="63978" y="32494"/>
                  <a:pt x="69713" y="23137"/>
                  <a:pt x="68719" y="16179"/>
                </a:cubicBezTo>
                <a:cubicBezTo>
                  <a:pt x="68133" y="12076"/>
                  <a:pt x="59820" y="9421"/>
                  <a:pt x="56889" y="12352"/>
                </a:cubicBezTo>
                <a:cubicBezTo>
                  <a:pt x="54731" y="14510"/>
                  <a:pt x="56362" y="19985"/>
                  <a:pt x="59151" y="21225"/>
                </a:cubicBezTo>
                <a:cubicBezTo>
                  <a:pt x="63385" y="23108"/>
                  <a:pt x="69188" y="21918"/>
                  <a:pt x="72894" y="19137"/>
                </a:cubicBezTo>
                <a:cubicBezTo>
                  <a:pt x="77833" y="15430"/>
                  <a:pt x="72652" y="4923"/>
                  <a:pt x="77592" y="121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122" name="Google Shape;122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" name="Google Shape;123;p1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6"/>
          <p:cNvSpPr/>
          <p:nvPr/>
        </p:nvSpPr>
        <p:spPr>
          <a:xfrm>
            <a:off x="449475" y="450000"/>
            <a:ext cx="8244600" cy="515400"/>
          </a:xfrm>
          <a:prstGeom prst="rect">
            <a:avLst/>
          </a:prstGeom>
          <a:solidFill>
            <a:srgbClr val="DF7E4C"/>
          </a:solidFill>
          <a:ln cap="flat" cmpd="sng" w="9525">
            <a:solidFill>
              <a:srgbClr val="343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49475" y="546150"/>
            <a:ext cx="824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Question 1 (or 2, 3, etc.)</a:t>
            </a:r>
            <a:endParaRPr b="1" sz="21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1252800" y="1499075"/>
            <a:ext cx="6637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343B3E"/>
                </a:solidFill>
                <a:latin typeface="Lilita One"/>
                <a:ea typeface="Lilita One"/>
                <a:cs typeface="Lilita One"/>
                <a:sym typeface="Lilita One"/>
              </a:rPr>
              <a:t>"What do people usually buy during the holiday season?"</a:t>
            </a:r>
            <a:endParaRPr sz="5100">
              <a:solidFill>
                <a:srgbClr val="343B3E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1550" y="3128950"/>
            <a:ext cx="816900" cy="16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49471" y="3084725"/>
            <a:ext cx="1293828" cy="17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134" name="Google Shape;134;p1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" name="Google Shape;135;p1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17"/>
          <p:cNvSpPr/>
          <p:nvPr/>
        </p:nvSpPr>
        <p:spPr>
          <a:xfrm>
            <a:off x="449475" y="450000"/>
            <a:ext cx="8244600" cy="515400"/>
          </a:xfrm>
          <a:prstGeom prst="rect">
            <a:avLst/>
          </a:prstGeom>
          <a:solidFill>
            <a:srgbClr val="DF7E4C"/>
          </a:solidFill>
          <a:ln cap="flat" cmpd="sng" w="9525">
            <a:solidFill>
              <a:srgbClr val="343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449475" y="546150"/>
            <a:ext cx="768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Answer Question 1 (or 2, 3, etc.)</a:t>
            </a:r>
            <a:endParaRPr b="1" sz="21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38" name="Google Shape;138;p17"/>
          <p:cNvGrpSpPr/>
          <p:nvPr/>
        </p:nvGrpSpPr>
        <p:grpSpPr>
          <a:xfrm>
            <a:off x="450000" y="1501450"/>
            <a:ext cx="4014150" cy="801300"/>
            <a:chOff x="450000" y="2016025"/>
            <a:chExt cx="4014150" cy="801300"/>
          </a:xfrm>
        </p:grpSpPr>
        <p:sp>
          <p:nvSpPr>
            <p:cNvPr id="139" name="Google Shape;139;p17"/>
            <p:cNvSpPr/>
            <p:nvPr/>
          </p:nvSpPr>
          <p:spPr>
            <a:xfrm>
              <a:off x="3661050" y="2016025"/>
              <a:ext cx="803100" cy="801300"/>
            </a:xfrm>
            <a:prstGeom prst="rect">
              <a:avLst/>
            </a:prstGeom>
            <a:solidFill>
              <a:srgbClr val="343B3E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50</a:t>
              </a:r>
              <a:endParaRPr b="1" sz="25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450000" y="2016025"/>
              <a:ext cx="3211200" cy="8013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Answer 1 (most popular answer)</a:t>
              </a:r>
              <a:endParaRPr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450000" y="2627125"/>
            <a:ext cx="4014150" cy="801300"/>
            <a:chOff x="450000" y="2016025"/>
            <a:chExt cx="4014150" cy="801300"/>
          </a:xfrm>
        </p:grpSpPr>
        <p:sp>
          <p:nvSpPr>
            <p:cNvPr id="142" name="Google Shape;142;p17"/>
            <p:cNvSpPr/>
            <p:nvPr/>
          </p:nvSpPr>
          <p:spPr>
            <a:xfrm>
              <a:off x="3661050" y="2016025"/>
              <a:ext cx="803100" cy="801300"/>
            </a:xfrm>
            <a:prstGeom prst="rect">
              <a:avLst/>
            </a:prstGeom>
            <a:solidFill>
              <a:srgbClr val="343B3E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30</a:t>
              </a:r>
              <a:endParaRPr b="1" sz="25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50000" y="2016025"/>
              <a:ext cx="3211200" cy="8013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Answer 2</a:t>
              </a:r>
              <a:endParaRPr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4679850" y="1501450"/>
            <a:ext cx="4014150" cy="801300"/>
            <a:chOff x="450000" y="2016025"/>
            <a:chExt cx="4014150" cy="801300"/>
          </a:xfrm>
        </p:grpSpPr>
        <p:sp>
          <p:nvSpPr>
            <p:cNvPr id="145" name="Google Shape;145;p17"/>
            <p:cNvSpPr/>
            <p:nvPr/>
          </p:nvSpPr>
          <p:spPr>
            <a:xfrm>
              <a:off x="3661050" y="2016025"/>
              <a:ext cx="803100" cy="801300"/>
            </a:xfrm>
            <a:prstGeom prst="rect">
              <a:avLst/>
            </a:prstGeom>
            <a:solidFill>
              <a:srgbClr val="343B3E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15</a:t>
              </a:r>
              <a:endParaRPr b="1" sz="25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50000" y="2016025"/>
              <a:ext cx="3211200" cy="8013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Answer 4</a:t>
              </a:r>
              <a:endParaRPr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4679850" y="2627125"/>
            <a:ext cx="4014150" cy="801300"/>
            <a:chOff x="450000" y="2016025"/>
            <a:chExt cx="4014150" cy="801300"/>
          </a:xfrm>
        </p:grpSpPr>
        <p:sp>
          <p:nvSpPr>
            <p:cNvPr id="148" name="Google Shape;148;p17"/>
            <p:cNvSpPr/>
            <p:nvPr/>
          </p:nvSpPr>
          <p:spPr>
            <a:xfrm>
              <a:off x="3661050" y="2016025"/>
              <a:ext cx="803100" cy="801300"/>
            </a:xfrm>
            <a:prstGeom prst="rect">
              <a:avLst/>
            </a:prstGeom>
            <a:solidFill>
              <a:srgbClr val="343B3E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10</a:t>
              </a:r>
              <a:endParaRPr b="1" sz="25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450000" y="2016025"/>
              <a:ext cx="3211200" cy="8013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Answer 5</a:t>
              </a:r>
              <a:endParaRPr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450000" y="3698700"/>
            <a:ext cx="4014150" cy="801300"/>
            <a:chOff x="450000" y="2016025"/>
            <a:chExt cx="4014150" cy="801300"/>
          </a:xfrm>
        </p:grpSpPr>
        <p:sp>
          <p:nvSpPr>
            <p:cNvPr id="151" name="Google Shape;151;p17"/>
            <p:cNvSpPr/>
            <p:nvPr/>
          </p:nvSpPr>
          <p:spPr>
            <a:xfrm>
              <a:off x="3661050" y="2016025"/>
              <a:ext cx="803100" cy="801300"/>
            </a:xfrm>
            <a:prstGeom prst="rect">
              <a:avLst/>
            </a:prstGeom>
            <a:solidFill>
              <a:srgbClr val="343B3E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20</a:t>
              </a:r>
              <a:endParaRPr b="1" sz="25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450000" y="2016025"/>
              <a:ext cx="3211200" cy="8013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Answer 3</a:t>
              </a:r>
              <a:endParaRPr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4679850" y="3698700"/>
            <a:ext cx="4014150" cy="801300"/>
            <a:chOff x="450000" y="2016025"/>
            <a:chExt cx="4014150" cy="801300"/>
          </a:xfrm>
        </p:grpSpPr>
        <p:sp>
          <p:nvSpPr>
            <p:cNvPr id="154" name="Google Shape;154;p17"/>
            <p:cNvSpPr/>
            <p:nvPr/>
          </p:nvSpPr>
          <p:spPr>
            <a:xfrm>
              <a:off x="3661050" y="2016025"/>
              <a:ext cx="803100" cy="801300"/>
            </a:xfrm>
            <a:prstGeom prst="rect">
              <a:avLst/>
            </a:prstGeom>
            <a:solidFill>
              <a:srgbClr val="343B3E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5</a:t>
              </a:r>
              <a:endParaRPr b="1" sz="25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450000" y="2016025"/>
              <a:ext cx="3211200" cy="8013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Answer 6</a:t>
              </a:r>
              <a:endParaRPr sz="18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6764">
            <a:off x="581814" y="3486790"/>
            <a:ext cx="755223" cy="146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9512">
            <a:off x="7566007" y="289590"/>
            <a:ext cx="769943" cy="83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8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163" name="Google Shape;163;p1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1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18"/>
          <p:cNvSpPr/>
          <p:nvPr/>
        </p:nvSpPr>
        <p:spPr>
          <a:xfrm>
            <a:off x="449475" y="450000"/>
            <a:ext cx="8244600" cy="515400"/>
          </a:xfrm>
          <a:prstGeom prst="rect">
            <a:avLst/>
          </a:prstGeom>
          <a:solidFill>
            <a:srgbClr val="DF7E4C"/>
          </a:solidFill>
          <a:ln cap="flat" cmpd="sng" w="9525">
            <a:solidFill>
              <a:srgbClr val="343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449475" y="546150"/>
            <a:ext cx="768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Fast Money Round</a:t>
            </a:r>
            <a:endParaRPr b="1" sz="21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67" name="Google Shape;167;p18"/>
          <p:cNvGrpSpPr/>
          <p:nvPr/>
        </p:nvGrpSpPr>
        <p:grpSpPr>
          <a:xfrm>
            <a:off x="449300" y="1228858"/>
            <a:ext cx="8244943" cy="3361294"/>
            <a:chOff x="550775" y="1047800"/>
            <a:chExt cx="8053275" cy="3808400"/>
          </a:xfrm>
        </p:grpSpPr>
        <p:sp>
          <p:nvSpPr>
            <p:cNvPr id="168" name="Google Shape;168;p18"/>
            <p:cNvSpPr/>
            <p:nvPr/>
          </p:nvSpPr>
          <p:spPr>
            <a:xfrm>
              <a:off x="550775" y="1047800"/>
              <a:ext cx="24462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Question</a:t>
              </a:r>
              <a:endParaRPr b="1" sz="16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550775" y="1546550"/>
              <a:ext cx="24462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43B3E"/>
                  </a:solidFill>
                  <a:latin typeface="Lato"/>
                  <a:ea typeface="Lato"/>
                  <a:cs typeface="Lato"/>
                  <a:sym typeface="Lato"/>
                </a:rPr>
                <a:t>What do you do to relax</a:t>
              </a:r>
              <a:endParaRPr b="1" sz="12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550775" y="2116100"/>
              <a:ext cx="24462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43B3E"/>
                  </a:solidFill>
                  <a:latin typeface="Lato"/>
                  <a:ea typeface="Lato"/>
                  <a:cs typeface="Lato"/>
                  <a:sym typeface="Lato"/>
                </a:rPr>
                <a:t>Name a popular sport.</a:t>
              </a:r>
              <a:endParaRPr b="1" sz="12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50775" y="2685363"/>
              <a:ext cx="24462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43B3E"/>
                  </a:solidFill>
                  <a:latin typeface="Lato"/>
                  <a:ea typeface="Lato"/>
                  <a:cs typeface="Lato"/>
                  <a:sym typeface="Lato"/>
                </a:rPr>
                <a:t>What do people buy for </a:t>
              </a:r>
              <a:endParaRPr b="1" sz="12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43B3E"/>
                  </a:solidFill>
                  <a:latin typeface="Lato"/>
                  <a:ea typeface="Lato"/>
                  <a:cs typeface="Lato"/>
                  <a:sym typeface="Lato"/>
                </a:rPr>
                <a:t>their pets?</a:t>
              </a:r>
              <a:endParaRPr b="1" sz="12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550775" y="3255200"/>
              <a:ext cx="24462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43B3E"/>
                  </a:solidFill>
                  <a:latin typeface="Lato"/>
                  <a:ea typeface="Lato"/>
                  <a:cs typeface="Lato"/>
                  <a:sym typeface="Lato"/>
                </a:rPr>
                <a:t>Name a common evening activity.</a:t>
              </a:r>
              <a:endParaRPr b="1" sz="12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550775" y="3824176"/>
              <a:ext cx="24462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43B3E"/>
                  </a:solidFill>
                  <a:latin typeface="Lato"/>
                  <a:ea typeface="Lato"/>
                  <a:cs typeface="Lato"/>
                  <a:sym typeface="Lato"/>
                </a:rPr>
                <a:t>What do you do before bed?</a:t>
              </a:r>
              <a:endParaRPr b="1" sz="12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2996942" y="1047800"/>
              <a:ext cx="20151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Player 1 Answer</a:t>
              </a:r>
              <a:endParaRPr b="1" sz="16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996944" y="1546550"/>
              <a:ext cx="20151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2996944" y="211610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996944" y="2685363"/>
              <a:ext cx="20151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996944" y="325520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2996944" y="3824176"/>
              <a:ext cx="20151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012079" y="1047850"/>
              <a:ext cx="788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Points</a:t>
              </a:r>
              <a:endParaRPr b="1" sz="16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5012084" y="1546593"/>
              <a:ext cx="7884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012084" y="2116143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5012084" y="2685363"/>
              <a:ext cx="7884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5012084" y="3255200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5012084" y="3824176"/>
              <a:ext cx="7884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5800465" y="1047800"/>
              <a:ext cx="20151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Player 2 Answer</a:t>
              </a:r>
              <a:endParaRPr b="1" sz="16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5800470" y="1546550"/>
              <a:ext cx="20151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5800470" y="211610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5800470" y="2685363"/>
              <a:ext cx="20151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5800470" y="325520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5800470" y="3824176"/>
              <a:ext cx="20151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7815567" y="1047850"/>
              <a:ext cx="788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Points</a:t>
              </a:r>
              <a:endParaRPr b="1" sz="16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7815574" y="1546593"/>
              <a:ext cx="7884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815574" y="2116143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815574" y="2685363"/>
              <a:ext cx="7884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7815574" y="3255200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7815574" y="3824176"/>
              <a:ext cx="788400" cy="569100"/>
            </a:xfrm>
            <a:prstGeom prst="rect">
              <a:avLst/>
            </a:prstGeom>
            <a:noFill/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1200">
                <a:solidFill>
                  <a:srgbClr val="3E3B4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550775" y="4394300"/>
              <a:ext cx="2446200" cy="461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Total</a:t>
              </a:r>
              <a:endParaRPr sz="1600">
                <a:solidFill>
                  <a:srgbClr val="FD8A88"/>
                </a:solidFill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2996975" y="4394300"/>
              <a:ext cx="2803500" cy="461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b="1" sz="1600">
                <a:solidFill>
                  <a:srgbClr val="3E3B46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5800550" y="4394500"/>
              <a:ext cx="2803500" cy="461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9525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b="1" sz="1600">
                <a:solidFill>
                  <a:srgbClr val="3E3B46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01" name="Google Shape;201;p18"/>
          <p:cNvSpPr/>
          <p:nvPr/>
        </p:nvSpPr>
        <p:spPr>
          <a:xfrm>
            <a:off x="5996600" y="-69825"/>
            <a:ext cx="2940325" cy="1118720"/>
          </a:xfrm>
          <a:custGeom>
            <a:rect b="b" l="l" r="r" t="t"/>
            <a:pathLst>
              <a:path extrusionOk="0" h="37563" w="117613">
                <a:moveTo>
                  <a:pt x="0" y="3313"/>
                </a:moveTo>
                <a:cubicBezTo>
                  <a:pt x="13606" y="5580"/>
                  <a:pt x="31006" y="7634"/>
                  <a:pt x="38100" y="19464"/>
                </a:cubicBezTo>
                <a:cubicBezTo>
                  <a:pt x="40913" y="24155"/>
                  <a:pt x="39576" y="32332"/>
                  <a:pt x="35201" y="35616"/>
                </a:cubicBezTo>
                <a:cubicBezTo>
                  <a:pt x="32542" y="37612"/>
                  <a:pt x="28029" y="38287"/>
                  <a:pt x="25262" y="36444"/>
                </a:cubicBezTo>
                <a:cubicBezTo>
                  <a:pt x="23143" y="35033"/>
                  <a:pt x="22468" y="31266"/>
                  <a:pt x="23606" y="28989"/>
                </a:cubicBezTo>
                <a:cubicBezTo>
                  <a:pt x="30963" y="14270"/>
                  <a:pt x="56559" y="24046"/>
                  <a:pt x="72887" y="26091"/>
                </a:cubicBezTo>
                <a:cubicBezTo>
                  <a:pt x="81465" y="27166"/>
                  <a:pt x="90570" y="22795"/>
                  <a:pt x="97321" y="17394"/>
                </a:cubicBezTo>
                <a:cubicBezTo>
                  <a:pt x="104278" y="11829"/>
                  <a:pt x="113633" y="7970"/>
                  <a:pt x="11761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873" y="-412"/>
            <a:ext cx="9145748" cy="5144324"/>
            <a:chOff x="-523" y="0"/>
            <a:chExt cx="9145748" cy="5144324"/>
          </a:xfrm>
        </p:grpSpPr>
        <p:sp>
          <p:nvSpPr>
            <p:cNvPr id="207" name="Google Shape;207;p1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EBE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8" name="Google Shape;208;p19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 rot="5400000">
              <a:off x="2000689" y="-2000212"/>
              <a:ext cx="5143324" cy="9145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19"/>
          <p:cNvSpPr txBox="1"/>
          <p:nvPr/>
        </p:nvSpPr>
        <p:spPr>
          <a:xfrm>
            <a:off x="2343413" y="435163"/>
            <a:ext cx="439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9"/>
          <p:cNvGrpSpPr/>
          <p:nvPr/>
        </p:nvGrpSpPr>
        <p:grpSpPr>
          <a:xfrm>
            <a:off x="1983863" y="1030538"/>
            <a:ext cx="5112905" cy="2852312"/>
            <a:chOff x="2118275" y="1413325"/>
            <a:chExt cx="4864800" cy="1287900"/>
          </a:xfrm>
        </p:grpSpPr>
        <p:sp>
          <p:nvSpPr>
            <p:cNvPr id="211" name="Google Shape;211;p19"/>
            <p:cNvSpPr/>
            <p:nvPr/>
          </p:nvSpPr>
          <p:spPr>
            <a:xfrm>
              <a:off x="2118275" y="1413325"/>
              <a:ext cx="4864800" cy="1287900"/>
            </a:xfrm>
            <a:prstGeom prst="rect">
              <a:avLst/>
            </a:prstGeom>
            <a:solidFill>
              <a:srgbClr val="FBFBFB"/>
            </a:solidFill>
            <a:ln cap="flat" cmpd="sng" w="19050">
              <a:solidFill>
                <a:srgbClr val="343B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 txBox="1"/>
            <p:nvPr/>
          </p:nvSpPr>
          <p:spPr>
            <a:xfrm>
              <a:off x="2353925" y="1680185"/>
              <a:ext cx="4393500" cy="4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62000" spcFirstLastPara="1" rIns="91425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7100">
                  <a:solidFill>
                    <a:srgbClr val="343B3E"/>
                  </a:solidFill>
                  <a:latin typeface="Kalam"/>
                  <a:ea typeface="Kalam"/>
                  <a:cs typeface="Kalam"/>
                  <a:sym typeface="Kalam"/>
                </a:rPr>
                <a:t>Team 1</a:t>
              </a:r>
              <a:endParaRPr b="1" sz="7100">
                <a:solidFill>
                  <a:srgbClr val="343B3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pic>
        <p:nvPicPr>
          <p:cNvPr id="213" name="Google Shape;2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661750" y="519212"/>
            <a:ext cx="1076850" cy="152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479588" y="550176"/>
            <a:ext cx="982586" cy="14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/>
          <p:nvPr/>
        </p:nvSpPr>
        <p:spPr>
          <a:xfrm rot="-276544">
            <a:off x="3387828" y="730862"/>
            <a:ext cx="2456544" cy="574859"/>
          </a:xfrm>
          <a:prstGeom prst="rect">
            <a:avLst/>
          </a:prstGeom>
          <a:solidFill>
            <a:srgbClr val="DF7E4C"/>
          </a:solidFill>
          <a:ln cap="flat" cmpd="sng" w="19050">
            <a:solidFill>
              <a:srgbClr val="343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WINNER IS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2729100" y="2932575"/>
            <a:ext cx="36222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91425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Congratulations to the </a:t>
            </a:r>
            <a:endParaRPr sz="18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3B3E"/>
                </a:solidFill>
                <a:latin typeface="Lato"/>
                <a:ea typeface="Lato"/>
                <a:cs typeface="Lato"/>
                <a:sym typeface="Lato"/>
              </a:rPr>
              <a:t>winning team!</a:t>
            </a:r>
            <a:endParaRPr sz="1800">
              <a:solidFill>
                <a:srgbClr val="343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7300" y="3661235"/>
            <a:ext cx="2618400" cy="122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584750" y="2704225"/>
            <a:ext cx="1076855" cy="18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13091">
            <a:off x="1370625" y="2770056"/>
            <a:ext cx="1200518" cy="1700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19"/>
          <p:cNvGrpSpPr/>
          <p:nvPr/>
        </p:nvGrpSpPr>
        <p:grpSpPr>
          <a:xfrm>
            <a:off x="-243362" y="2107091"/>
            <a:ext cx="9568036" cy="2307774"/>
            <a:chOff x="-243362" y="2107091"/>
            <a:chExt cx="9568036" cy="2307774"/>
          </a:xfrm>
        </p:grpSpPr>
        <p:sp>
          <p:nvSpPr>
            <p:cNvPr id="221" name="Google Shape;221;p19"/>
            <p:cNvSpPr/>
            <p:nvPr/>
          </p:nvSpPr>
          <p:spPr>
            <a:xfrm>
              <a:off x="8559974" y="2305714"/>
              <a:ext cx="764700" cy="2109150"/>
            </a:xfrm>
            <a:custGeom>
              <a:rect b="b" l="l" r="r" t="t"/>
              <a:pathLst>
                <a:path extrusionOk="0" h="84366" w="30588">
                  <a:moveTo>
                    <a:pt x="28232" y="54514"/>
                  </a:moveTo>
                  <a:cubicBezTo>
                    <a:pt x="28232" y="38605"/>
                    <a:pt x="25024" y="21809"/>
                    <a:pt x="16841" y="8166"/>
                  </a:cubicBezTo>
                  <a:cubicBezTo>
                    <a:pt x="14839" y="4828"/>
                    <a:pt x="11681" y="-1432"/>
                    <a:pt x="8200" y="310"/>
                  </a:cubicBezTo>
                  <a:cubicBezTo>
                    <a:pt x="4679" y="2071"/>
                    <a:pt x="6459" y="8275"/>
                    <a:pt x="7414" y="12094"/>
                  </a:cubicBezTo>
                  <a:cubicBezTo>
                    <a:pt x="10369" y="23907"/>
                    <a:pt x="12570" y="36162"/>
                    <a:pt x="18019" y="47052"/>
                  </a:cubicBezTo>
                  <a:cubicBezTo>
                    <a:pt x="20167" y="51346"/>
                    <a:pt x="22156" y="55719"/>
                    <a:pt x="24304" y="60013"/>
                  </a:cubicBezTo>
                  <a:cubicBezTo>
                    <a:pt x="25327" y="62058"/>
                    <a:pt x="25434" y="67913"/>
                    <a:pt x="27053" y="66298"/>
                  </a:cubicBezTo>
                  <a:cubicBezTo>
                    <a:pt x="30042" y="63316"/>
                    <a:pt x="23753" y="58287"/>
                    <a:pt x="20769" y="55300"/>
                  </a:cubicBezTo>
                  <a:cubicBezTo>
                    <a:pt x="16058" y="50585"/>
                    <a:pt x="13095" y="42778"/>
                    <a:pt x="6629" y="41160"/>
                  </a:cubicBezTo>
                  <a:cubicBezTo>
                    <a:pt x="5084" y="40773"/>
                    <a:pt x="2799" y="39049"/>
                    <a:pt x="1915" y="40374"/>
                  </a:cubicBezTo>
                  <a:cubicBezTo>
                    <a:pt x="-7794" y="54938"/>
                    <a:pt x="22776" y="68702"/>
                    <a:pt x="30588" y="84366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222" name="Google Shape;222;p19"/>
            <p:cNvSpPr/>
            <p:nvPr/>
          </p:nvSpPr>
          <p:spPr>
            <a:xfrm>
              <a:off x="-243362" y="2107091"/>
              <a:ext cx="1161750" cy="1997500"/>
            </a:xfrm>
            <a:custGeom>
              <a:rect b="b" l="l" r="r" t="t"/>
              <a:pathLst>
                <a:path extrusionOk="0" h="79900" w="46470">
                  <a:moveTo>
                    <a:pt x="8634" y="79900"/>
                  </a:moveTo>
                  <a:cubicBezTo>
                    <a:pt x="21322" y="70378"/>
                    <a:pt x="31258" y="57357"/>
                    <a:pt x="40057" y="44156"/>
                  </a:cubicBezTo>
                  <a:cubicBezTo>
                    <a:pt x="43272" y="39333"/>
                    <a:pt x="48539" y="32629"/>
                    <a:pt x="45556" y="27659"/>
                  </a:cubicBezTo>
                  <a:cubicBezTo>
                    <a:pt x="44410" y="25751"/>
                    <a:pt x="40870" y="26664"/>
                    <a:pt x="38879" y="27659"/>
                  </a:cubicBezTo>
                  <a:cubicBezTo>
                    <a:pt x="27001" y="33594"/>
                    <a:pt x="19003" y="45289"/>
                    <a:pt x="8634" y="53583"/>
                  </a:cubicBezTo>
                  <a:cubicBezTo>
                    <a:pt x="5518" y="56076"/>
                    <a:pt x="4769" y="62617"/>
                    <a:pt x="779" y="62617"/>
                  </a:cubicBezTo>
                  <a:cubicBezTo>
                    <a:pt x="-943" y="62617"/>
                    <a:pt x="794" y="59051"/>
                    <a:pt x="1564" y="57511"/>
                  </a:cubicBezTo>
                  <a:cubicBezTo>
                    <a:pt x="3425" y="53792"/>
                    <a:pt x="5736" y="50300"/>
                    <a:pt x="7456" y="46513"/>
                  </a:cubicBezTo>
                  <a:cubicBezTo>
                    <a:pt x="13172" y="33931"/>
                    <a:pt x="23598" y="23141"/>
                    <a:pt x="26309" y="9591"/>
                  </a:cubicBezTo>
                  <a:cubicBezTo>
                    <a:pt x="26900" y="6635"/>
                    <a:pt x="29209" y="2230"/>
                    <a:pt x="26702" y="557"/>
                  </a:cubicBezTo>
                  <a:cubicBezTo>
                    <a:pt x="23017" y="-1902"/>
                    <a:pt x="18837" y="4887"/>
                    <a:pt x="15704" y="8020"/>
                  </a:cubicBezTo>
                  <a:cubicBezTo>
                    <a:pt x="10683" y="13041"/>
                    <a:pt x="10094" y="21067"/>
                    <a:pt x="7456" y="27659"/>
                  </a:cubicBezTo>
                  <a:cubicBezTo>
                    <a:pt x="5256" y="33156"/>
                    <a:pt x="1957" y="38628"/>
                    <a:pt x="1957" y="4454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