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</p:sldIdLst>
  <p:sldSz cy="10692000" cx="7560000"/>
  <p:notesSz cx="6858000" cy="9144000"/>
  <p:embeddedFontLst>
    <p:embeddedFont>
      <p:font typeface="Raleway SemiBold"/>
      <p:regular r:id="rId9"/>
      <p:bold r:id="rId10"/>
      <p:italic r:id="rId11"/>
      <p:boldItalic r:id="rId12"/>
    </p:embeddedFont>
    <p:embeddedFont>
      <p:font typeface="Poppins"/>
      <p:regular r:id="rId13"/>
      <p:bold r:id="rId14"/>
      <p:italic r:id="rId15"/>
      <p:boldItalic r:id="rId16"/>
    </p:embeddedFont>
    <p:embeddedFont>
      <p:font typeface="Poppins Light"/>
      <p:regular r:id="rId17"/>
      <p:bold r:id="rId18"/>
      <p:italic r:id="rId19"/>
      <p:boldItalic r:id="rId20"/>
    </p:embeddedFont>
    <p:embeddedFont>
      <p:font typeface="Poppins Medium"/>
      <p:regular r:id="rId21"/>
      <p:bold r:id="rId22"/>
      <p:italic r:id="rId23"/>
      <p:boldItalic r:id="rId24"/>
    </p:embeddedFont>
    <p:embeddedFont>
      <p:font typeface="Quicksand SemiBold"/>
      <p:regular r:id="rId25"/>
      <p:bold r:id="rId26"/>
    </p:embeddedFont>
    <p:embeddedFont>
      <p:font typeface="Poppins SemiBold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227">
          <p15:clr>
            <a:srgbClr val="747775"/>
          </p15:clr>
        </p15:guide>
        <p15:guide id="2" pos="454">
          <p15:clr>
            <a:srgbClr val="747775"/>
          </p15:clr>
        </p15:guide>
        <p15:guide id="3" pos="4365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27"/>
        <p:guide pos="454"/>
        <p:guide pos="4365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oppinsLight-boldItalic.fntdata"/><Relationship Id="rId22" Type="http://schemas.openxmlformats.org/officeDocument/2006/relationships/font" Target="fonts/PoppinsMedium-bold.fntdata"/><Relationship Id="rId21" Type="http://schemas.openxmlformats.org/officeDocument/2006/relationships/font" Target="fonts/PoppinsMedium-regular.fntdata"/><Relationship Id="rId24" Type="http://schemas.openxmlformats.org/officeDocument/2006/relationships/font" Target="fonts/PoppinsMedium-boldItalic.fntdata"/><Relationship Id="rId23" Type="http://schemas.openxmlformats.org/officeDocument/2006/relationships/font" Target="fonts/PoppinsMedium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RalewaySemiBold-regular.fntdata"/><Relationship Id="rId26" Type="http://schemas.openxmlformats.org/officeDocument/2006/relationships/font" Target="fonts/QuicksandSemiBold-bold.fntdata"/><Relationship Id="rId25" Type="http://schemas.openxmlformats.org/officeDocument/2006/relationships/font" Target="fonts/QuicksandSemiBold-regular.fntdata"/><Relationship Id="rId28" Type="http://schemas.openxmlformats.org/officeDocument/2006/relationships/font" Target="fonts/PoppinsSemiBold-bold.fntdata"/><Relationship Id="rId27" Type="http://schemas.openxmlformats.org/officeDocument/2006/relationships/font" Target="fonts/PoppinsSemiBold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PoppinsSemiBold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0" Type="http://schemas.openxmlformats.org/officeDocument/2006/relationships/font" Target="fonts/PoppinsSemiBold-boldItalic.fntdata"/><Relationship Id="rId11" Type="http://schemas.openxmlformats.org/officeDocument/2006/relationships/font" Target="fonts/RalewaySemiBold-italic.fntdata"/><Relationship Id="rId10" Type="http://schemas.openxmlformats.org/officeDocument/2006/relationships/font" Target="fonts/RalewaySemiBold-bold.fntdata"/><Relationship Id="rId13" Type="http://schemas.openxmlformats.org/officeDocument/2006/relationships/font" Target="fonts/Poppins-regular.fntdata"/><Relationship Id="rId12" Type="http://schemas.openxmlformats.org/officeDocument/2006/relationships/font" Target="fonts/RalewaySemiBold-boldItalic.fntdata"/><Relationship Id="rId15" Type="http://schemas.openxmlformats.org/officeDocument/2006/relationships/font" Target="fonts/Poppins-italic.fntdata"/><Relationship Id="rId14" Type="http://schemas.openxmlformats.org/officeDocument/2006/relationships/font" Target="fonts/Poppins-bold.fntdata"/><Relationship Id="rId17" Type="http://schemas.openxmlformats.org/officeDocument/2006/relationships/font" Target="fonts/PoppinsLight-regular.fntdata"/><Relationship Id="rId16" Type="http://schemas.openxmlformats.org/officeDocument/2006/relationships/font" Target="fonts/Poppins-boldItalic.fntdata"/><Relationship Id="rId19" Type="http://schemas.openxmlformats.org/officeDocument/2006/relationships/font" Target="fonts/PoppinsLight-italic.fntdata"/><Relationship Id="rId18" Type="http://schemas.openxmlformats.org/officeDocument/2006/relationships/font" Target="fonts/PoppinsLight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2932d171c2f_0_18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2932d171c2f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932d171c2f_0_87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2932d171c2f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7560001" cy="1069258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5" name="Google Shape;55;p13"/>
          <p:cNvGrpSpPr/>
          <p:nvPr/>
        </p:nvGrpSpPr>
        <p:grpSpPr>
          <a:xfrm>
            <a:off x="656875" y="511725"/>
            <a:ext cx="5725455" cy="4320450"/>
            <a:chOff x="656875" y="511725"/>
            <a:chExt cx="5725455" cy="4320450"/>
          </a:xfrm>
        </p:grpSpPr>
        <p:grpSp>
          <p:nvGrpSpPr>
            <p:cNvPr id="56" name="Google Shape;56;p13"/>
            <p:cNvGrpSpPr/>
            <p:nvPr/>
          </p:nvGrpSpPr>
          <p:grpSpPr>
            <a:xfrm>
              <a:off x="740775" y="511725"/>
              <a:ext cx="1805775" cy="431650"/>
              <a:chOff x="740775" y="511725"/>
              <a:chExt cx="1805775" cy="431650"/>
            </a:xfrm>
          </p:grpSpPr>
          <p:pic>
            <p:nvPicPr>
              <p:cNvPr id="57" name="Google Shape;57;p13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21807" t="0"/>
              <a:stretch/>
            </p:blipFill>
            <p:spPr>
              <a:xfrm>
                <a:off x="740775" y="511725"/>
                <a:ext cx="360075" cy="39342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58" name="Google Shape;58;p13"/>
              <p:cNvSpPr txBox="1"/>
              <p:nvPr/>
            </p:nvSpPr>
            <p:spPr>
              <a:xfrm>
                <a:off x="1125450" y="598675"/>
                <a:ext cx="1421100" cy="344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chemeClr val="lt1"/>
                    </a:solidFill>
                    <a:latin typeface="Raleway SemiBold"/>
                    <a:ea typeface="Raleway SemiBold"/>
                    <a:cs typeface="Raleway SemiBold"/>
                    <a:sym typeface="Raleway SemiBold"/>
                  </a:rPr>
                  <a:t>Shine Bright</a:t>
                </a:r>
                <a:endParaRPr>
                  <a:solidFill>
                    <a:schemeClr val="lt1"/>
                  </a:solidFill>
                  <a:latin typeface="Raleway SemiBold"/>
                  <a:ea typeface="Raleway SemiBold"/>
                  <a:cs typeface="Raleway SemiBold"/>
                  <a:sym typeface="Raleway SemiBold"/>
                </a:endParaRPr>
              </a:p>
              <a:p>
                <a:pPr indent="0" lvl="0" marL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chemeClr val="lt1"/>
                    </a:solidFill>
                    <a:latin typeface="Raleway SemiBold"/>
                    <a:ea typeface="Raleway SemiBold"/>
                    <a:cs typeface="Raleway SemiBold"/>
                    <a:sym typeface="Raleway SemiBold"/>
                  </a:rPr>
                  <a:t>Cleaning Co.</a:t>
                </a:r>
                <a:endParaRPr>
                  <a:solidFill>
                    <a:schemeClr val="lt1"/>
                  </a:solidFill>
                  <a:latin typeface="Raleway SemiBold"/>
                  <a:ea typeface="Raleway SemiBold"/>
                  <a:cs typeface="Raleway SemiBold"/>
                  <a:sym typeface="Raleway SemiBold"/>
                </a:endParaRPr>
              </a:p>
            </p:txBody>
          </p:sp>
        </p:grpSp>
        <p:grpSp>
          <p:nvGrpSpPr>
            <p:cNvPr id="59" name="Google Shape;59;p13"/>
            <p:cNvGrpSpPr/>
            <p:nvPr/>
          </p:nvGrpSpPr>
          <p:grpSpPr>
            <a:xfrm>
              <a:off x="656875" y="1416025"/>
              <a:ext cx="5725455" cy="2307526"/>
              <a:chOff x="656875" y="1416025"/>
              <a:chExt cx="5725455" cy="2307526"/>
            </a:xfrm>
          </p:grpSpPr>
          <p:sp>
            <p:nvSpPr>
              <p:cNvPr id="60" name="Google Shape;60;p13"/>
              <p:cNvSpPr txBox="1"/>
              <p:nvPr/>
            </p:nvSpPr>
            <p:spPr>
              <a:xfrm>
                <a:off x="656875" y="1416025"/>
                <a:ext cx="3973200" cy="1146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8600">
                    <a:solidFill>
                      <a:schemeClr val="lt1"/>
                    </a:solidFill>
                    <a:latin typeface="Quicksand SemiBold"/>
                    <a:ea typeface="Quicksand SemiBold"/>
                    <a:cs typeface="Quicksand SemiBold"/>
                    <a:sym typeface="Quicksand SemiBold"/>
                  </a:rPr>
                  <a:t>HOUSE</a:t>
                </a:r>
                <a:endParaRPr sz="8600">
                  <a:solidFill>
                    <a:schemeClr val="lt1"/>
                  </a:solidFill>
                  <a:latin typeface="Quicksand SemiBold"/>
                  <a:ea typeface="Quicksand SemiBold"/>
                  <a:cs typeface="Quicksand SemiBold"/>
                  <a:sym typeface="Quicksand SemiBold"/>
                </a:endParaRPr>
              </a:p>
            </p:txBody>
          </p:sp>
          <p:sp>
            <p:nvSpPr>
              <p:cNvPr id="61" name="Google Shape;61;p13"/>
              <p:cNvSpPr txBox="1"/>
              <p:nvPr/>
            </p:nvSpPr>
            <p:spPr>
              <a:xfrm>
                <a:off x="692530" y="2577551"/>
                <a:ext cx="5689800" cy="1146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8600">
                    <a:solidFill>
                      <a:schemeClr val="lt1"/>
                    </a:solidFill>
                    <a:latin typeface="Quicksand SemiBold"/>
                    <a:ea typeface="Quicksand SemiBold"/>
                    <a:cs typeface="Quicksand SemiBold"/>
                    <a:sym typeface="Quicksand SemiBold"/>
                  </a:rPr>
                  <a:t>CLEANING</a:t>
                </a:r>
                <a:endParaRPr sz="8600">
                  <a:solidFill>
                    <a:schemeClr val="lt1"/>
                  </a:solidFill>
                  <a:latin typeface="Quicksand SemiBold"/>
                  <a:ea typeface="Quicksand SemiBold"/>
                  <a:cs typeface="Quicksand SemiBold"/>
                  <a:sym typeface="Quicksand SemiBold"/>
                </a:endParaRPr>
              </a:p>
            </p:txBody>
          </p:sp>
        </p:grpSp>
        <p:sp>
          <p:nvSpPr>
            <p:cNvPr id="62" name="Google Shape;62;p13"/>
            <p:cNvSpPr txBox="1"/>
            <p:nvPr/>
          </p:nvSpPr>
          <p:spPr>
            <a:xfrm>
              <a:off x="714903" y="4324275"/>
              <a:ext cx="2152800" cy="507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3300">
                  <a:solidFill>
                    <a:schemeClr val="lt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Price List</a:t>
              </a:r>
              <a:endParaRPr sz="33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grpSp>
        <p:nvGrpSpPr>
          <p:cNvPr id="63" name="Google Shape;63;p13"/>
          <p:cNvGrpSpPr/>
          <p:nvPr/>
        </p:nvGrpSpPr>
        <p:grpSpPr>
          <a:xfrm>
            <a:off x="714898" y="7396256"/>
            <a:ext cx="6845099" cy="3295749"/>
            <a:chOff x="714898" y="7396256"/>
            <a:chExt cx="6845099" cy="3295749"/>
          </a:xfrm>
        </p:grpSpPr>
        <p:pic>
          <p:nvPicPr>
            <p:cNvPr id="64" name="Google Shape;64;p13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4839147" y="7396256"/>
              <a:ext cx="2720851" cy="329574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5" name="Google Shape;65;p13"/>
            <p:cNvSpPr txBox="1"/>
            <p:nvPr/>
          </p:nvSpPr>
          <p:spPr>
            <a:xfrm>
              <a:off x="714898" y="10177213"/>
              <a:ext cx="3864300" cy="20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300">
                  <a:solidFill>
                    <a:schemeClr val="lt1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shine.com | +56789098756 | </a:t>
              </a:r>
              <a:r>
                <a:rPr lang="ru" sz="1300">
                  <a:solidFill>
                    <a:schemeClr val="lt1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shine</a:t>
              </a:r>
              <a:r>
                <a:rPr lang="ru" sz="1300">
                  <a:solidFill>
                    <a:schemeClr val="lt1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@mail.com</a:t>
              </a:r>
              <a:endParaRPr sz="1300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/>
          <p:nvPr/>
        </p:nvSpPr>
        <p:spPr>
          <a:xfrm>
            <a:off x="0" y="875"/>
            <a:ext cx="7560000" cy="10692000"/>
          </a:xfrm>
          <a:prstGeom prst="rect">
            <a:avLst/>
          </a:prstGeom>
          <a:gradFill>
            <a:gsLst>
              <a:gs pos="0">
                <a:srgbClr val="88BDD3"/>
              </a:gs>
              <a:gs pos="100000">
                <a:srgbClr val="68A0BC"/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1" name="Google Shape;71;p14"/>
          <p:cNvPicPr preferRelativeResize="0"/>
          <p:nvPr/>
        </p:nvPicPr>
        <p:blipFill rotWithShape="1">
          <a:blip r:embed="rId3">
            <a:alphaModFix amt="70000"/>
          </a:blip>
          <a:srcRect b="1029" l="0" r="6437" t="0"/>
          <a:stretch/>
        </p:blipFill>
        <p:spPr>
          <a:xfrm>
            <a:off x="5014225" y="7430275"/>
            <a:ext cx="2545776" cy="3261726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4"/>
          <p:cNvSpPr/>
          <p:nvPr/>
        </p:nvSpPr>
        <p:spPr>
          <a:xfrm>
            <a:off x="0" y="0"/>
            <a:ext cx="360000" cy="10692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3" name="Google Shape;73;p14"/>
          <p:cNvGrpSpPr/>
          <p:nvPr/>
        </p:nvGrpSpPr>
        <p:grpSpPr>
          <a:xfrm>
            <a:off x="691700" y="810075"/>
            <a:ext cx="6272343" cy="2008112"/>
            <a:chOff x="691700" y="810075"/>
            <a:chExt cx="6272343" cy="2008112"/>
          </a:xfrm>
        </p:grpSpPr>
        <p:sp>
          <p:nvSpPr>
            <p:cNvPr id="74" name="Google Shape;74;p14"/>
            <p:cNvSpPr txBox="1"/>
            <p:nvPr/>
          </p:nvSpPr>
          <p:spPr>
            <a:xfrm>
              <a:off x="691700" y="810075"/>
              <a:ext cx="3492600" cy="32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21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REGULAR CLEANING:</a:t>
              </a:r>
              <a:endParaRPr sz="21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5" name="Google Shape;75;p14"/>
            <p:cNvSpPr txBox="1"/>
            <p:nvPr/>
          </p:nvSpPr>
          <p:spPr>
            <a:xfrm>
              <a:off x="5048243" y="810075"/>
              <a:ext cx="1915800" cy="32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21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P</a:t>
              </a:r>
              <a:r>
                <a:rPr lang="ru" sz="21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rice: 500$</a:t>
              </a:r>
              <a:endParaRPr sz="21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grpSp>
          <p:nvGrpSpPr>
            <p:cNvPr id="76" name="Google Shape;76;p14"/>
            <p:cNvGrpSpPr/>
            <p:nvPr/>
          </p:nvGrpSpPr>
          <p:grpSpPr>
            <a:xfrm>
              <a:off x="691700" y="1532612"/>
              <a:ext cx="5576100" cy="1285575"/>
              <a:chOff x="691700" y="1532612"/>
              <a:chExt cx="5576100" cy="1285575"/>
            </a:xfrm>
          </p:grpSpPr>
          <p:sp>
            <p:nvSpPr>
              <p:cNvPr id="77" name="Google Shape;77;p14"/>
              <p:cNvSpPr txBox="1"/>
              <p:nvPr/>
            </p:nvSpPr>
            <p:spPr>
              <a:xfrm>
                <a:off x="691700" y="1532612"/>
                <a:ext cx="4275000" cy="231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500">
                    <a:solidFill>
                      <a:schemeClr val="lt1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- Vacuuming and dusting all surfaces</a:t>
                </a:r>
                <a:endParaRPr sz="15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78" name="Google Shape;78;p14"/>
              <p:cNvSpPr txBox="1"/>
              <p:nvPr/>
            </p:nvSpPr>
            <p:spPr>
              <a:xfrm>
                <a:off x="691700" y="1881312"/>
                <a:ext cx="4275000" cy="231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500">
                    <a:solidFill>
                      <a:schemeClr val="lt1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- Mopping the floors</a:t>
                </a:r>
                <a:endParaRPr sz="15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79" name="Google Shape;79;p14"/>
              <p:cNvSpPr txBox="1"/>
              <p:nvPr/>
            </p:nvSpPr>
            <p:spPr>
              <a:xfrm>
                <a:off x="691700" y="2238475"/>
                <a:ext cx="5576100" cy="231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500">
                    <a:solidFill>
                      <a:schemeClr val="lt1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- Cleaning bathrooms (including toilets, sinks, showers)</a:t>
                </a:r>
                <a:endParaRPr sz="15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80" name="Google Shape;80;p14"/>
              <p:cNvSpPr txBox="1"/>
              <p:nvPr/>
            </p:nvSpPr>
            <p:spPr>
              <a:xfrm>
                <a:off x="691700" y="2587187"/>
                <a:ext cx="4275000" cy="231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500">
                    <a:solidFill>
                      <a:schemeClr val="lt1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- Trash removal and bin replacement</a:t>
                </a:r>
                <a:endParaRPr sz="15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</p:grpSp>
      <p:sp>
        <p:nvSpPr>
          <p:cNvPr id="81" name="Google Shape;81;p14"/>
          <p:cNvSpPr txBox="1"/>
          <p:nvPr/>
        </p:nvSpPr>
        <p:spPr>
          <a:xfrm>
            <a:off x="691700" y="3395425"/>
            <a:ext cx="34926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DEEP CLEANING:</a:t>
            </a:r>
            <a:endParaRPr sz="21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2" name="Google Shape;82;p14"/>
          <p:cNvSpPr txBox="1"/>
          <p:nvPr/>
        </p:nvSpPr>
        <p:spPr>
          <a:xfrm>
            <a:off x="5048243" y="3395425"/>
            <a:ext cx="19158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Price: 1000$</a:t>
            </a:r>
            <a:endParaRPr sz="21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83" name="Google Shape;83;p14"/>
          <p:cNvGrpSpPr/>
          <p:nvPr/>
        </p:nvGrpSpPr>
        <p:grpSpPr>
          <a:xfrm>
            <a:off x="691700" y="4117962"/>
            <a:ext cx="5576100" cy="1997468"/>
            <a:chOff x="691700" y="4117962"/>
            <a:chExt cx="5576100" cy="1997468"/>
          </a:xfrm>
        </p:grpSpPr>
        <p:grpSp>
          <p:nvGrpSpPr>
            <p:cNvPr id="84" name="Google Shape;84;p14"/>
            <p:cNvGrpSpPr/>
            <p:nvPr/>
          </p:nvGrpSpPr>
          <p:grpSpPr>
            <a:xfrm>
              <a:off x="691700" y="4117962"/>
              <a:ext cx="5576100" cy="1285575"/>
              <a:chOff x="691700" y="1532612"/>
              <a:chExt cx="5576100" cy="1285575"/>
            </a:xfrm>
          </p:grpSpPr>
          <p:sp>
            <p:nvSpPr>
              <p:cNvPr id="85" name="Google Shape;85;p14"/>
              <p:cNvSpPr txBox="1"/>
              <p:nvPr/>
            </p:nvSpPr>
            <p:spPr>
              <a:xfrm>
                <a:off x="691700" y="1532612"/>
                <a:ext cx="4275000" cy="57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500">
                    <a:solidFill>
                      <a:schemeClr val="lt1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- Thorough cleaning of all surfaces from dirt</a:t>
                </a:r>
                <a:endParaRPr sz="15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  <a:p>
                <a:pPr indent="0" lvl="0" marL="0" rtl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500">
                    <a:solidFill>
                      <a:schemeClr val="lt1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   and dust, including hard-to-reach areas</a:t>
                </a:r>
                <a:endParaRPr sz="15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86" name="Google Shape;86;p14"/>
              <p:cNvSpPr txBox="1"/>
              <p:nvPr/>
            </p:nvSpPr>
            <p:spPr>
              <a:xfrm>
                <a:off x="691700" y="2238475"/>
                <a:ext cx="5576100" cy="231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500">
                    <a:solidFill>
                      <a:schemeClr val="lt1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- Washing windows and window frames</a:t>
                </a:r>
                <a:endParaRPr sz="15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87" name="Google Shape;87;p14"/>
              <p:cNvSpPr txBox="1"/>
              <p:nvPr/>
            </p:nvSpPr>
            <p:spPr>
              <a:xfrm>
                <a:off x="691700" y="2587187"/>
                <a:ext cx="4275000" cy="231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500">
                    <a:solidFill>
                      <a:schemeClr val="lt1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- Wiping down baseboards and ledges</a:t>
                </a:r>
                <a:endParaRPr sz="15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sp>
          <p:nvSpPr>
            <p:cNvPr id="88" name="Google Shape;88;p14"/>
            <p:cNvSpPr txBox="1"/>
            <p:nvPr/>
          </p:nvSpPr>
          <p:spPr>
            <a:xfrm>
              <a:off x="691700" y="5538229"/>
              <a:ext cx="4734300" cy="57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ru" sz="15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- Cleaning household appliances such as ovens</a:t>
              </a:r>
              <a:endParaRPr sz="15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5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   and refrigerators</a:t>
              </a:r>
              <a:endParaRPr sz="15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89" name="Google Shape;89;p14"/>
          <p:cNvGrpSpPr/>
          <p:nvPr/>
        </p:nvGrpSpPr>
        <p:grpSpPr>
          <a:xfrm>
            <a:off x="691700" y="6743021"/>
            <a:ext cx="6272343" cy="2720004"/>
            <a:chOff x="691700" y="6743021"/>
            <a:chExt cx="6272343" cy="2720004"/>
          </a:xfrm>
        </p:grpSpPr>
        <p:sp>
          <p:nvSpPr>
            <p:cNvPr id="90" name="Google Shape;90;p14"/>
            <p:cNvSpPr txBox="1"/>
            <p:nvPr/>
          </p:nvSpPr>
          <p:spPr>
            <a:xfrm>
              <a:off x="691700" y="6743025"/>
              <a:ext cx="4249500" cy="32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21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MOVE</a:t>
              </a:r>
              <a:r>
                <a:rPr lang="ru" sz="21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-</a:t>
              </a:r>
              <a:r>
                <a:rPr lang="ru" sz="21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IN/MOVE</a:t>
              </a:r>
              <a:r>
                <a:rPr lang="ru" sz="21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-</a:t>
              </a:r>
              <a:r>
                <a:rPr lang="ru" sz="21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OUT CLEANING:</a:t>
              </a:r>
              <a:endParaRPr sz="21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91" name="Google Shape;91;p14"/>
            <p:cNvSpPr txBox="1"/>
            <p:nvPr/>
          </p:nvSpPr>
          <p:spPr>
            <a:xfrm>
              <a:off x="5048243" y="6743021"/>
              <a:ext cx="1915800" cy="32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21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Price: 1500$</a:t>
              </a:r>
              <a:endParaRPr sz="21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grpSp>
          <p:nvGrpSpPr>
            <p:cNvPr id="92" name="Google Shape;92;p14"/>
            <p:cNvGrpSpPr/>
            <p:nvPr/>
          </p:nvGrpSpPr>
          <p:grpSpPr>
            <a:xfrm>
              <a:off x="691700" y="7465558"/>
              <a:ext cx="5576100" cy="1997468"/>
              <a:chOff x="691700" y="4117962"/>
              <a:chExt cx="5576100" cy="1997468"/>
            </a:xfrm>
          </p:grpSpPr>
          <p:grpSp>
            <p:nvGrpSpPr>
              <p:cNvPr id="93" name="Google Shape;93;p14"/>
              <p:cNvGrpSpPr/>
              <p:nvPr/>
            </p:nvGrpSpPr>
            <p:grpSpPr>
              <a:xfrm>
                <a:off x="691700" y="4117962"/>
                <a:ext cx="5576100" cy="1283063"/>
                <a:chOff x="691700" y="1532612"/>
                <a:chExt cx="5576100" cy="1283063"/>
              </a:xfrm>
            </p:grpSpPr>
            <p:sp>
              <p:nvSpPr>
                <p:cNvPr id="94" name="Google Shape;94;p14"/>
                <p:cNvSpPr txBox="1"/>
                <p:nvPr/>
              </p:nvSpPr>
              <p:spPr>
                <a:xfrm>
                  <a:off x="691700" y="1532612"/>
                  <a:ext cx="4275000" cy="577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1500">
                      <a:solidFill>
                        <a:schemeClr val="lt1"/>
                      </a:solidFill>
                      <a:latin typeface="Poppins"/>
                      <a:ea typeface="Poppins"/>
                      <a:cs typeface="Poppins"/>
                      <a:sym typeface="Poppins"/>
                    </a:rPr>
                    <a:t>- </a:t>
                  </a:r>
                  <a:r>
                    <a:rPr lang="ru" sz="1500">
                      <a:solidFill>
                        <a:schemeClr val="lt1"/>
                      </a:solidFill>
                      <a:latin typeface="Poppins"/>
                      <a:ea typeface="Poppins"/>
                      <a:cs typeface="Poppins"/>
                      <a:sym typeface="Poppins"/>
                    </a:rPr>
                    <a:t>Cleaning any dust or dirt residues in new</a:t>
                  </a:r>
                  <a:endParaRPr sz="1500">
                    <a:solidFill>
                      <a:schemeClr val="lt1"/>
                    </a:solidFill>
                    <a:latin typeface="Poppins"/>
                    <a:ea typeface="Poppins"/>
                    <a:cs typeface="Poppins"/>
                    <a:sym typeface="Poppins"/>
                  </a:endParaRPr>
                </a:p>
                <a:p>
                  <a:pPr indent="0" lvl="0" marL="0" rtl="0" algn="l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1500">
                      <a:solidFill>
                        <a:schemeClr val="lt1"/>
                      </a:solidFill>
                      <a:latin typeface="Poppins"/>
                      <a:ea typeface="Poppins"/>
                      <a:cs typeface="Poppins"/>
                      <a:sym typeface="Poppins"/>
                    </a:rPr>
                    <a:t>   or renovated homes</a:t>
                  </a:r>
                  <a:endParaRPr sz="1500">
                    <a:solidFill>
                      <a:schemeClr val="lt1"/>
                    </a:solidFill>
                    <a:latin typeface="Poppins"/>
                    <a:ea typeface="Poppins"/>
                    <a:cs typeface="Poppins"/>
                    <a:sym typeface="Poppins"/>
                  </a:endParaRPr>
                </a:p>
              </p:txBody>
            </p:sp>
            <p:sp>
              <p:nvSpPr>
                <p:cNvPr id="95" name="Google Shape;95;p14"/>
                <p:cNvSpPr txBox="1"/>
                <p:nvPr/>
              </p:nvSpPr>
              <p:spPr>
                <a:xfrm>
                  <a:off x="691700" y="2238475"/>
                  <a:ext cx="5576100" cy="577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1500">
                      <a:solidFill>
                        <a:schemeClr val="lt1"/>
                      </a:solidFill>
                      <a:latin typeface="Poppins"/>
                      <a:ea typeface="Poppins"/>
                      <a:cs typeface="Poppins"/>
                      <a:sym typeface="Poppins"/>
                    </a:rPr>
                    <a:t>- </a:t>
                  </a:r>
                  <a:r>
                    <a:rPr lang="ru" sz="1500">
                      <a:solidFill>
                        <a:schemeClr val="lt1"/>
                      </a:solidFill>
                      <a:latin typeface="Poppins"/>
                      <a:ea typeface="Poppins"/>
                      <a:cs typeface="Poppins"/>
                      <a:sym typeface="Poppins"/>
                    </a:rPr>
                    <a:t>Removal of construction debris and leftover</a:t>
                  </a:r>
                  <a:endParaRPr sz="1500">
                    <a:solidFill>
                      <a:schemeClr val="lt1"/>
                    </a:solidFill>
                    <a:latin typeface="Poppins"/>
                    <a:ea typeface="Poppins"/>
                    <a:cs typeface="Poppins"/>
                    <a:sym typeface="Poppins"/>
                  </a:endParaRPr>
                </a:p>
                <a:p>
                  <a:pPr indent="0" lvl="0" marL="0" rtl="0" algn="l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1500">
                      <a:solidFill>
                        <a:schemeClr val="lt1"/>
                      </a:solidFill>
                      <a:latin typeface="Poppins"/>
                      <a:ea typeface="Poppins"/>
                      <a:cs typeface="Poppins"/>
                      <a:sym typeface="Poppins"/>
                    </a:rPr>
                    <a:t>   building materials</a:t>
                  </a:r>
                  <a:endParaRPr sz="1500">
                    <a:solidFill>
                      <a:schemeClr val="lt1"/>
                    </a:solidFill>
                    <a:latin typeface="Poppins"/>
                    <a:ea typeface="Poppins"/>
                    <a:cs typeface="Poppins"/>
                    <a:sym typeface="Poppins"/>
                  </a:endParaRPr>
                </a:p>
              </p:txBody>
            </p:sp>
          </p:grpSp>
          <p:sp>
            <p:nvSpPr>
              <p:cNvPr id="96" name="Google Shape;96;p14"/>
              <p:cNvSpPr txBox="1"/>
              <p:nvPr/>
            </p:nvSpPr>
            <p:spPr>
              <a:xfrm>
                <a:off x="691700" y="5538229"/>
                <a:ext cx="4734300" cy="57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500">
                    <a:solidFill>
                      <a:schemeClr val="lt1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- </a:t>
                </a:r>
                <a:r>
                  <a:rPr lang="ru" sz="1500">
                    <a:solidFill>
                      <a:schemeClr val="lt1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Comprehensive cleaning of premises,</a:t>
                </a:r>
                <a:endParaRPr sz="15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  <a:p>
                <a:pPr indent="0" lvl="0" marL="0" rtl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500">
                    <a:solidFill>
                      <a:schemeClr val="lt1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   including floor mopping and window washing</a:t>
                </a:r>
                <a:endParaRPr sz="15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</p:grpSp>
      <p:sp>
        <p:nvSpPr>
          <p:cNvPr id="97" name="Google Shape;97;p14"/>
          <p:cNvSpPr txBox="1"/>
          <p:nvPr/>
        </p:nvSpPr>
        <p:spPr>
          <a:xfrm>
            <a:off x="691700" y="10187026"/>
            <a:ext cx="4734300" cy="2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shine.com | +56789098756 | </a:t>
            </a:r>
            <a:r>
              <a:rPr lang="ru" sz="1300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shine</a:t>
            </a:r>
            <a:r>
              <a:rPr lang="ru" sz="13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@mail.com</a:t>
            </a:r>
            <a:endParaRPr sz="13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15"/>
          <p:cNvPicPr preferRelativeResize="0"/>
          <p:nvPr/>
        </p:nvPicPr>
        <p:blipFill>
          <a:blip r:embed="rId3">
            <a:alphaModFix amt="40000"/>
          </a:blip>
          <a:stretch>
            <a:fillRect/>
          </a:stretch>
        </p:blipFill>
        <p:spPr>
          <a:xfrm>
            <a:off x="2403925" y="7359200"/>
            <a:ext cx="4851624" cy="3332799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5"/>
          <p:cNvSpPr/>
          <p:nvPr/>
        </p:nvSpPr>
        <p:spPr>
          <a:xfrm>
            <a:off x="0" y="0"/>
            <a:ext cx="360000" cy="10692000"/>
          </a:xfrm>
          <a:prstGeom prst="rect">
            <a:avLst/>
          </a:prstGeom>
          <a:solidFill>
            <a:srgbClr val="68A0B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15"/>
          <p:cNvSpPr txBox="1"/>
          <p:nvPr/>
        </p:nvSpPr>
        <p:spPr>
          <a:xfrm>
            <a:off x="691700" y="10187026"/>
            <a:ext cx="4734300" cy="2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shine.com | +56789098756 | shite@mail.com</a:t>
            </a:r>
            <a:endParaRPr sz="13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5" name="Google Shape;105;p15"/>
          <p:cNvSpPr txBox="1"/>
          <p:nvPr/>
        </p:nvSpPr>
        <p:spPr>
          <a:xfrm>
            <a:off x="703496" y="421925"/>
            <a:ext cx="11763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>
                <a:solidFill>
                  <a:srgbClr val="69A1BC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Price:</a:t>
            </a:r>
            <a:endParaRPr sz="2100">
              <a:solidFill>
                <a:srgbClr val="69A1BC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pic>
        <p:nvPicPr>
          <p:cNvPr id="106" name="Google Shape;106;p15"/>
          <p:cNvPicPr preferRelativeResize="0"/>
          <p:nvPr/>
        </p:nvPicPr>
        <p:blipFill rotWithShape="1">
          <a:blip r:embed="rId4">
            <a:alphaModFix/>
          </a:blip>
          <a:srcRect b="0" l="-3275" r="24342" t="0"/>
          <a:stretch/>
        </p:blipFill>
        <p:spPr>
          <a:xfrm>
            <a:off x="5857999" y="421925"/>
            <a:ext cx="261925" cy="2786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5"/>
          <p:cNvSpPr txBox="1"/>
          <p:nvPr/>
        </p:nvSpPr>
        <p:spPr>
          <a:xfrm>
            <a:off x="6138150" y="428000"/>
            <a:ext cx="9117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000">
                <a:solidFill>
                  <a:srgbClr val="69A1BC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Shine Bright</a:t>
            </a:r>
            <a:endParaRPr sz="1000">
              <a:solidFill>
                <a:srgbClr val="69A1BC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rgbClr val="69A1BC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Cleaning Co.</a:t>
            </a:r>
            <a:endParaRPr sz="1000">
              <a:solidFill>
                <a:srgbClr val="69A1BC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grpSp>
        <p:nvGrpSpPr>
          <p:cNvPr id="108" name="Google Shape;108;p15"/>
          <p:cNvGrpSpPr/>
          <p:nvPr/>
        </p:nvGrpSpPr>
        <p:grpSpPr>
          <a:xfrm>
            <a:off x="703513" y="1230825"/>
            <a:ext cx="6226613" cy="792712"/>
            <a:chOff x="703513" y="1230825"/>
            <a:chExt cx="6226613" cy="792712"/>
          </a:xfrm>
        </p:grpSpPr>
        <p:grpSp>
          <p:nvGrpSpPr>
            <p:cNvPr id="109" name="Google Shape;109;p15"/>
            <p:cNvGrpSpPr/>
            <p:nvPr/>
          </p:nvGrpSpPr>
          <p:grpSpPr>
            <a:xfrm>
              <a:off x="703513" y="1230825"/>
              <a:ext cx="6226613" cy="184812"/>
              <a:chOff x="703513" y="1230825"/>
              <a:chExt cx="6226613" cy="184812"/>
            </a:xfrm>
          </p:grpSpPr>
          <p:sp>
            <p:nvSpPr>
              <p:cNvPr id="110" name="Google Shape;110;p15"/>
              <p:cNvSpPr txBox="1"/>
              <p:nvPr/>
            </p:nvSpPr>
            <p:spPr>
              <a:xfrm>
                <a:off x="703513" y="1230837"/>
                <a:ext cx="48516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solidFill>
                      <a:srgbClr val="69A1BC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Regular cleaning for a Studio/One-bedroom apartment: </a:t>
                </a:r>
                <a:endParaRPr sz="1200">
                  <a:solidFill>
                    <a:srgbClr val="69A1BC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111" name="Google Shape;111;p15"/>
              <p:cNvSpPr txBox="1"/>
              <p:nvPr/>
            </p:nvSpPr>
            <p:spPr>
              <a:xfrm>
                <a:off x="5772425" y="1230825"/>
                <a:ext cx="11577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solidFill>
                      <a:srgbClr val="69A1BC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$60 - $80</a:t>
                </a:r>
                <a:endParaRPr sz="1200">
                  <a:solidFill>
                    <a:srgbClr val="69A1BC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grpSp>
          <p:nvGrpSpPr>
            <p:cNvPr id="112" name="Google Shape;112;p15"/>
            <p:cNvGrpSpPr/>
            <p:nvPr/>
          </p:nvGrpSpPr>
          <p:grpSpPr>
            <a:xfrm>
              <a:off x="703513" y="1534775"/>
              <a:ext cx="6226613" cy="184812"/>
              <a:chOff x="703513" y="1230825"/>
              <a:chExt cx="6226613" cy="184812"/>
            </a:xfrm>
          </p:grpSpPr>
          <p:sp>
            <p:nvSpPr>
              <p:cNvPr id="113" name="Google Shape;113;p15"/>
              <p:cNvSpPr txBox="1"/>
              <p:nvPr/>
            </p:nvSpPr>
            <p:spPr>
              <a:xfrm>
                <a:off x="703513" y="1230837"/>
                <a:ext cx="48516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solidFill>
                      <a:srgbClr val="69A1BC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Regular cleaning for a Two-bedroom apartment: </a:t>
                </a:r>
                <a:endParaRPr sz="1200">
                  <a:solidFill>
                    <a:srgbClr val="69A1BC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114" name="Google Shape;114;p15"/>
              <p:cNvSpPr txBox="1"/>
              <p:nvPr/>
            </p:nvSpPr>
            <p:spPr>
              <a:xfrm>
                <a:off x="5772425" y="1230825"/>
                <a:ext cx="11577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solidFill>
                      <a:srgbClr val="69A1BC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$80 - $100</a:t>
                </a:r>
                <a:endParaRPr sz="1200">
                  <a:solidFill>
                    <a:srgbClr val="69A1BC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grpSp>
          <p:nvGrpSpPr>
            <p:cNvPr id="115" name="Google Shape;115;p15"/>
            <p:cNvGrpSpPr/>
            <p:nvPr/>
          </p:nvGrpSpPr>
          <p:grpSpPr>
            <a:xfrm>
              <a:off x="703513" y="1838725"/>
              <a:ext cx="6226613" cy="184812"/>
              <a:chOff x="703513" y="1230825"/>
              <a:chExt cx="6226613" cy="184812"/>
            </a:xfrm>
          </p:grpSpPr>
          <p:sp>
            <p:nvSpPr>
              <p:cNvPr id="116" name="Google Shape;116;p15"/>
              <p:cNvSpPr txBox="1"/>
              <p:nvPr/>
            </p:nvSpPr>
            <p:spPr>
              <a:xfrm>
                <a:off x="703513" y="1230837"/>
                <a:ext cx="48516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solidFill>
                      <a:srgbClr val="69A1BC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Regular cleaning for a Three-bedroom apartment: </a:t>
                </a:r>
                <a:endParaRPr sz="1200">
                  <a:solidFill>
                    <a:srgbClr val="69A1BC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117" name="Google Shape;117;p15"/>
              <p:cNvSpPr txBox="1"/>
              <p:nvPr/>
            </p:nvSpPr>
            <p:spPr>
              <a:xfrm>
                <a:off x="5772425" y="1230825"/>
                <a:ext cx="11577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solidFill>
                      <a:srgbClr val="69A1BC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$100 - $120</a:t>
                </a:r>
                <a:endParaRPr sz="1200">
                  <a:solidFill>
                    <a:srgbClr val="69A1BC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</p:grpSp>
      <p:sp>
        <p:nvSpPr>
          <p:cNvPr id="118" name="Google Shape;118;p15"/>
          <p:cNvSpPr txBox="1"/>
          <p:nvPr/>
        </p:nvSpPr>
        <p:spPr>
          <a:xfrm>
            <a:off x="703528" y="2459116"/>
            <a:ext cx="5968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69A1B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REGULAR CLEANING FOR A FOUR</a:t>
            </a:r>
            <a:r>
              <a:rPr lang="ru" sz="1200">
                <a:solidFill>
                  <a:srgbClr val="69A1B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-</a:t>
            </a:r>
            <a:r>
              <a:rPr lang="ru" sz="1200">
                <a:solidFill>
                  <a:srgbClr val="69A1B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BEDROOM APARTMENT AND ABOVE: </a:t>
            </a:r>
            <a:endParaRPr sz="1200">
              <a:solidFill>
                <a:srgbClr val="69A1BC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69A1B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PRICES AVAILABLE UPON CONSULTATION</a:t>
            </a:r>
            <a:endParaRPr sz="1200">
              <a:solidFill>
                <a:srgbClr val="69A1BC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grpSp>
        <p:nvGrpSpPr>
          <p:cNvPr id="119" name="Google Shape;119;p15"/>
          <p:cNvGrpSpPr/>
          <p:nvPr/>
        </p:nvGrpSpPr>
        <p:grpSpPr>
          <a:xfrm>
            <a:off x="703513" y="3071713"/>
            <a:ext cx="6226613" cy="792712"/>
            <a:chOff x="703513" y="3071713"/>
            <a:chExt cx="6226613" cy="792712"/>
          </a:xfrm>
        </p:grpSpPr>
        <p:grpSp>
          <p:nvGrpSpPr>
            <p:cNvPr id="120" name="Google Shape;120;p15"/>
            <p:cNvGrpSpPr/>
            <p:nvPr/>
          </p:nvGrpSpPr>
          <p:grpSpPr>
            <a:xfrm>
              <a:off x="703513" y="3071713"/>
              <a:ext cx="6226613" cy="184812"/>
              <a:chOff x="703513" y="1230825"/>
              <a:chExt cx="6226613" cy="184812"/>
            </a:xfrm>
          </p:grpSpPr>
          <p:sp>
            <p:nvSpPr>
              <p:cNvPr id="121" name="Google Shape;121;p15"/>
              <p:cNvSpPr txBox="1"/>
              <p:nvPr/>
            </p:nvSpPr>
            <p:spPr>
              <a:xfrm>
                <a:off x="703513" y="1230837"/>
                <a:ext cx="48516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solidFill>
                      <a:srgbClr val="69A1BC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Deep cleaning for a Studio/One-bedroom apartment:  </a:t>
                </a:r>
                <a:endParaRPr sz="1200">
                  <a:solidFill>
                    <a:srgbClr val="69A1BC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122" name="Google Shape;122;p15"/>
              <p:cNvSpPr txBox="1"/>
              <p:nvPr/>
            </p:nvSpPr>
            <p:spPr>
              <a:xfrm>
                <a:off x="5772425" y="1230825"/>
                <a:ext cx="11577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solidFill>
                      <a:srgbClr val="69A1BC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$100 - $120</a:t>
                </a:r>
                <a:endParaRPr sz="1200">
                  <a:solidFill>
                    <a:srgbClr val="69A1BC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grpSp>
          <p:nvGrpSpPr>
            <p:cNvPr id="123" name="Google Shape;123;p15"/>
            <p:cNvGrpSpPr/>
            <p:nvPr/>
          </p:nvGrpSpPr>
          <p:grpSpPr>
            <a:xfrm>
              <a:off x="703513" y="3375663"/>
              <a:ext cx="6226613" cy="184812"/>
              <a:chOff x="703513" y="1230825"/>
              <a:chExt cx="6226613" cy="184812"/>
            </a:xfrm>
          </p:grpSpPr>
          <p:sp>
            <p:nvSpPr>
              <p:cNvPr id="124" name="Google Shape;124;p15"/>
              <p:cNvSpPr txBox="1"/>
              <p:nvPr/>
            </p:nvSpPr>
            <p:spPr>
              <a:xfrm>
                <a:off x="703513" y="1230837"/>
                <a:ext cx="48516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solidFill>
                      <a:srgbClr val="69A1BC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Deep cleaning for a Two-bedroom apartment: </a:t>
                </a:r>
                <a:endParaRPr sz="1200">
                  <a:solidFill>
                    <a:srgbClr val="69A1BC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125" name="Google Shape;125;p15"/>
              <p:cNvSpPr txBox="1"/>
              <p:nvPr/>
            </p:nvSpPr>
            <p:spPr>
              <a:xfrm>
                <a:off x="5772425" y="1230825"/>
                <a:ext cx="11577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solidFill>
                      <a:srgbClr val="69A1BC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$120 - $150</a:t>
                </a:r>
                <a:endParaRPr sz="1200">
                  <a:solidFill>
                    <a:srgbClr val="69A1BC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grpSp>
          <p:nvGrpSpPr>
            <p:cNvPr id="126" name="Google Shape;126;p15"/>
            <p:cNvGrpSpPr/>
            <p:nvPr/>
          </p:nvGrpSpPr>
          <p:grpSpPr>
            <a:xfrm>
              <a:off x="703513" y="3679613"/>
              <a:ext cx="6226613" cy="184812"/>
              <a:chOff x="703513" y="1230825"/>
              <a:chExt cx="6226613" cy="184812"/>
            </a:xfrm>
          </p:grpSpPr>
          <p:sp>
            <p:nvSpPr>
              <p:cNvPr id="127" name="Google Shape;127;p15"/>
              <p:cNvSpPr txBox="1"/>
              <p:nvPr/>
            </p:nvSpPr>
            <p:spPr>
              <a:xfrm>
                <a:off x="703513" y="1230837"/>
                <a:ext cx="48516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solidFill>
                      <a:srgbClr val="69A1BC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Deep cleaning for a Three-bedroom apartment:</a:t>
                </a:r>
                <a:endParaRPr sz="1200">
                  <a:solidFill>
                    <a:srgbClr val="69A1BC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128" name="Google Shape;128;p15"/>
              <p:cNvSpPr txBox="1"/>
              <p:nvPr/>
            </p:nvSpPr>
            <p:spPr>
              <a:xfrm>
                <a:off x="5772425" y="1230825"/>
                <a:ext cx="11577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solidFill>
                      <a:srgbClr val="69A1BC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$150 - $180</a:t>
                </a:r>
                <a:endParaRPr sz="1200">
                  <a:solidFill>
                    <a:srgbClr val="69A1BC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</p:grpSp>
      <p:sp>
        <p:nvSpPr>
          <p:cNvPr id="129" name="Google Shape;129;p15"/>
          <p:cNvSpPr txBox="1"/>
          <p:nvPr/>
        </p:nvSpPr>
        <p:spPr>
          <a:xfrm>
            <a:off x="703528" y="4300016"/>
            <a:ext cx="5968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69A1B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DEEP CLEANING FOR A FOUR</a:t>
            </a:r>
            <a:r>
              <a:rPr lang="ru" sz="1200">
                <a:solidFill>
                  <a:srgbClr val="69A1B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-</a:t>
            </a:r>
            <a:r>
              <a:rPr lang="ru" sz="1200">
                <a:solidFill>
                  <a:srgbClr val="69A1B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BEDROOM APARTMENT AND ABOVE: </a:t>
            </a:r>
            <a:endParaRPr sz="1200">
              <a:solidFill>
                <a:srgbClr val="69A1BC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69A1B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PRICES AVAILABLE UPON CONSULTATION</a:t>
            </a:r>
            <a:endParaRPr sz="1200">
              <a:solidFill>
                <a:srgbClr val="69A1BC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grpSp>
        <p:nvGrpSpPr>
          <p:cNvPr id="130" name="Google Shape;130;p15"/>
          <p:cNvGrpSpPr/>
          <p:nvPr/>
        </p:nvGrpSpPr>
        <p:grpSpPr>
          <a:xfrm>
            <a:off x="703513" y="4912613"/>
            <a:ext cx="6226613" cy="184812"/>
            <a:chOff x="703513" y="1230825"/>
            <a:chExt cx="6226613" cy="184812"/>
          </a:xfrm>
        </p:grpSpPr>
        <p:sp>
          <p:nvSpPr>
            <p:cNvPr id="131" name="Google Shape;131;p15"/>
            <p:cNvSpPr txBox="1"/>
            <p:nvPr/>
          </p:nvSpPr>
          <p:spPr>
            <a:xfrm>
              <a:off x="703513" y="1230837"/>
              <a:ext cx="48516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200">
                  <a:solidFill>
                    <a:srgbClr val="69A1BC"/>
                  </a:solidFill>
                  <a:latin typeface="Poppins"/>
                  <a:ea typeface="Poppins"/>
                  <a:cs typeface="Poppins"/>
                  <a:sym typeface="Poppins"/>
                </a:rPr>
                <a:t>Move-in/out cleaning for a Studio/One-bedroom apartment: </a:t>
              </a:r>
              <a:endParaRPr sz="1200">
                <a:solidFill>
                  <a:srgbClr val="69A1BC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32" name="Google Shape;132;p15"/>
            <p:cNvSpPr txBox="1"/>
            <p:nvPr/>
          </p:nvSpPr>
          <p:spPr>
            <a:xfrm>
              <a:off x="5772425" y="1230825"/>
              <a:ext cx="11577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200">
                  <a:solidFill>
                    <a:srgbClr val="69A1BC"/>
                  </a:solidFill>
                  <a:latin typeface="Poppins"/>
                  <a:ea typeface="Poppins"/>
                  <a:cs typeface="Poppins"/>
                  <a:sym typeface="Poppins"/>
                </a:rPr>
                <a:t>$80 - $100</a:t>
              </a:r>
              <a:endParaRPr sz="1200">
                <a:solidFill>
                  <a:srgbClr val="69A1BC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133" name="Google Shape;133;p15"/>
          <p:cNvGrpSpPr/>
          <p:nvPr/>
        </p:nvGrpSpPr>
        <p:grpSpPr>
          <a:xfrm>
            <a:off x="703513" y="5216563"/>
            <a:ext cx="6226613" cy="184812"/>
            <a:chOff x="703513" y="1230825"/>
            <a:chExt cx="6226613" cy="184812"/>
          </a:xfrm>
        </p:grpSpPr>
        <p:sp>
          <p:nvSpPr>
            <p:cNvPr id="134" name="Google Shape;134;p15"/>
            <p:cNvSpPr txBox="1"/>
            <p:nvPr/>
          </p:nvSpPr>
          <p:spPr>
            <a:xfrm>
              <a:off x="703513" y="1230837"/>
              <a:ext cx="48516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200">
                  <a:solidFill>
                    <a:srgbClr val="69A1BC"/>
                  </a:solidFill>
                  <a:latin typeface="Poppins"/>
                  <a:ea typeface="Poppins"/>
                  <a:cs typeface="Poppins"/>
                  <a:sym typeface="Poppins"/>
                </a:rPr>
                <a:t>Move-in/out cleaning for a Two-bedroom apartment:</a:t>
              </a:r>
              <a:endParaRPr sz="1200">
                <a:solidFill>
                  <a:srgbClr val="69A1BC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35" name="Google Shape;135;p15"/>
            <p:cNvSpPr txBox="1"/>
            <p:nvPr/>
          </p:nvSpPr>
          <p:spPr>
            <a:xfrm>
              <a:off x="5772425" y="1230825"/>
              <a:ext cx="11577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200">
                  <a:solidFill>
                    <a:srgbClr val="69A1BC"/>
                  </a:solidFill>
                  <a:latin typeface="Poppins"/>
                  <a:ea typeface="Poppins"/>
                  <a:cs typeface="Poppins"/>
                  <a:sym typeface="Poppins"/>
                </a:rPr>
                <a:t>$100 - $120</a:t>
              </a:r>
              <a:endParaRPr sz="1200">
                <a:solidFill>
                  <a:srgbClr val="69A1BC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136" name="Google Shape;136;p15"/>
          <p:cNvGrpSpPr/>
          <p:nvPr/>
        </p:nvGrpSpPr>
        <p:grpSpPr>
          <a:xfrm>
            <a:off x="703513" y="5520513"/>
            <a:ext cx="6226613" cy="184812"/>
            <a:chOff x="703513" y="1230825"/>
            <a:chExt cx="6226613" cy="184812"/>
          </a:xfrm>
        </p:grpSpPr>
        <p:sp>
          <p:nvSpPr>
            <p:cNvPr id="137" name="Google Shape;137;p15"/>
            <p:cNvSpPr txBox="1"/>
            <p:nvPr/>
          </p:nvSpPr>
          <p:spPr>
            <a:xfrm>
              <a:off x="703513" y="1230837"/>
              <a:ext cx="48516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200">
                  <a:solidFill>
                    <a:srgbClr val="69A1BC"/>
                  </a:solidFill>
                  <a:latin typeface="Poppins"/>
                  <a:ea typeface="Poppins"/>
                  <a:cs typeface="Poppins"/>
                  <a:sym typeface="Poppins"/>
                </a:rPr>
                <a:t>Move-in/out cleaning for a Three-bedroom apartment:  </a:t>
              </a:r>
              <a:endParaRPr sz="1200">
                <a:solidFill>
                  <a:srgbClr val="69A1BC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38" name="Google Shape;138;p15"/>
            <p:cNvSpPr txBox="1"/>
            <p:nvPr/>
          </p:nvSpPr>
          <p:spPr>
            <a:xfrm>
              <a:off x="5772425" y="1230825"/>
              <a:ext cx="11577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200">
                  <a:solidFill>
                    <a:srgbClr val="69A1BC"/>
                  </a:solidFill>
                  <a:latin typeface="Poppins"/>
                  <a:ea typeface="Poppins"/>
                  <a:cs typeface="Poppins"/>
                  <a:sym typeface="Poppins"/>
                </a:rPr>
                <a:t>$120 - $150</a:t>
              </a:r>
              <a:endParaRPr sz="1200">
                <a:solidFill>
                  <a:srgbClr val="69A1BC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139" name="Google Shape;139;p15"/>
          <p:cNvSpPr txBox="1"/>
          <p:nvPr/>
        </p:nvSpPr>
        <p:spPr>
          <a:xfrm>
            <a:off x="703513" y="10194675"/>
            <a:ext cx="48516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69A1BC"/>
                </a:solidFill>
                <a:latin typeface="Poppins"/>
                <a:ea typeface="Poppins"/>
                <a:cs typeface="Poppins"/>
                <a:sym typeface="Poppins"/>
              </a:rPr>
              <a:t>shine.com | +56789098756 | shine@mail.com</a:t>
            </a:r>
            <a:endParaRPr sz="1200">
              <a:solidFill>
                <a:srgbClr val="69A1B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0" name="Google Shape;140;p15"/>
          <p:cNvSpPr txBox="1"/>
          <p:nvPr/>
        </p:nvSpPr>
        <p:spPr>
          <a:xfrm>
            <a:off x="703528" y="6128416"/>
            <a:ext cx="5968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69A1B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MOVE-IN/OUT CLEANING FOR A FOUR-BEDROOM APARTMENT AND ABOVE: </a:t>
            </a:r>
            <a:endParaRPr sz="1200">
              <a:solidFill>
                <a:srgbClr val="69A1BC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69A1B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PRICES AVAILABLE UPON CONSULTATION</a:t>
            </a:r>
            <a:endParaRPr sz="1200">
              <a:solidFill>
                <a:srgbClr val="69A1BC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grpSp>
        <p:nvGrpSpPr>
          <p:cNvPr id="141" name="Google Shape;141;p15"/>
          <p:cNvGrpSpPr/>
          <p:nvPr/>
        </p:nvGrpSpPr>
        <p:grpSpPr>
          <a:xfrm>
            <a:off x="703513" y="6741013"/>
            <a:ext cx="6226613" cy="184812"/>
            <a:chOff x="703513" y="1230825"/>
            <a:chExt cx="6226613" cy="184812"/>
          </a:xfrm>
        </p:grpSpPr>
        <p:sp>
          <p:nvSpPr>
            <p:cNvPr id="142" name="Google Shape;142;p15"/>
            <p:cNvSpPr txBox="1"/>
            <p:nvPr/>
          </p:nvSpPr>
          <p:spPr>
            <a:xfrm>
              <a:off x="703513" y="1230837"/>
              <a:ext cx="48516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200">
                  <a:solidFill>
                    <a:srgbClr val="69A1BC"/>
                  </a:solidFill>
                  <a:latin typeface="Poppins"/>
                  <a:ea typeface="Poppins"/>
                  <a:cs typeface="Poppins"/>
                  <a:sym typeface="Poppins"/>
                </a:rPr>
                <a:t>Window cleaning (depending on size): </a:t>
              </a:r>
              <a:endParaRPr sz="1200">
                <a:solidFill>
                  <a:srgbClr val="69A1BC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43" name="Google Shape;143;p15"/>
            <p:cNvSpPr txBox="1"/>
            <p:nvPr/>
          </p:nvSpPr>
          <p:spPr>
            <a:xfrm>
              <a:off x="5772425" y="1230825"/>
              <a:ext cx="11577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200">
                  <a:solidFill>
                    <a:srgbClr val="69A1BC"/>
                  </a:solidFill>
                  <a:latin typeface="Poppins"/>
                  <a:ea typeface="Poppins"/>
                  <a:cs typeface="Poppins"/>
                  <a:sym typeface="Poppins"/>
                </a:rPr>
                <a:t>$80 - $150</a:t>
              </a:r>
              <a:endParaRPr sz="1200">
                <a:solidFill>
                  <a:srgbClr val="69A1BC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144" name="Google Shape;144;p15"/>
          <p:cNvGrpSpPr/>
          <p:nvPr/>
        </p:nvGrpSpPr>
        <p:grpSpPr>
          <a:xfrm>
            <a:off x="703513" y="7042157"/>
            <a:ext cx="6226613" cy="184812"/>
            <a:chOff x="703513" y="1230825"/>
            <a:chExt cx="6226613" cy="184812"/>
          </a:xfrm>
        </p:grpSpPr>
        <p:sp>
          <p:nvSpPr>
            <p:cNvPr id="145" name="Google Shape;145;p15"/>
            <p:cNvSpPr txBox="1"/>
            <p:nvPr/>
          </p:nvSpPr>
          <p:spPr>
            <a:xfrm>
              <a:off x="703513" y="1230837"/>
              <a:ext cx="48516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200">
                  <a:solidFill>
                    <a:srgbClr val="69A1BC"/>
                  </a:solidFill>
                  <a:latin typeface="Poppins"/>
                  <a:ea typeface="Poppins"/>
                  <a:cs typeface="Poppins"/>
                  <a:sym typeface="Poppins"/>
                </a:rPr>
                <a:t>Carpet cleaning (depending on area): </a:t>
              </a:r>
              <a:endParaRPr sz="1200">
                <a:solidFill>
                  <a:srgbClr val="69A1BC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46" name="Google Shape;146;p15"/>
            <p:cNvSpPr txBox="1"/>
            <p:nvPr/>
          </p:nvSpPr>
          <p:spPr>
            <a:xfrm>
              <a:off x="5772425" y="1230825"/>
              <a:ext cx="11577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200">
                  <a:solidFill>
                    <a:srgbClr val="69A1BC"/>
                  </a:solidFill>
                  <a:latin typeface="Poppins"/>
                  <a:ea typeface="Poppins"/>
                  <a:cs typeface="Poppins"/>
                  <a:sym typeface="Poppins"/>
                </a:rPr>
                <a:t> $0.30 - $0.50</a:t>
              </a:r>
              <a:endParaRPr sz="1200">
                <a:solidFill>
                  <a:srgbClr val="69A1BC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147" name="Google Shape;147;p15"/>
          <p:cNvGrpSpPr/>
          <p:nvPr/>
        </p:nvGrpSpPr>
        <p:grpSpPr>
          <a:xfrm>
            <a:off x="703513" y="7343301"/>
            <a:ext cx="6226613" cy="184812"/>
            <a:chOff x="703513" y="1230825"/>
            <a:chExt cx="6226613" cy="184812"/>
          </a:xfrm>
        </p:grpSpPr>
        <p:sp>
          <p:nvSpPr>
            <p:cNvPr id="148" name="Google Shape;148;p15"/>
            <p:cNvSpPr txBox="1"/>
            <p:nvPr/>
          </p:nvSpPr>
          <p:spPr>
            <a:xfrm>
              <a:off x="703513" y="1230837"/>
              <a:ext cx="48516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200">
                  <a:solidFill>
                    <a:srgbClr val="69A1BC"/>
                  </a:solidFill>
                  <a:latin typeface="Poppins"/>
                  <a:ea typeface="Poppins"/>
                  <a:cs typeface="Poppins"/>
                  <a:sym typeface="Poppins"/>
                </a:rPr>
                <a:t>Sofa cleaning: </a:t>
              </a:r>
              <a:endParaRPr sz="1200">
                <a:solidFill>
                  <a:srgbClr val="69A1BC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49" name="Google Shape;149;p15"/>
            <p:cNvSpPr txBox="1"/>
            <p:nvPr/>
          </p:nvSpPr>
          <p:spPr>
            <a:xfrm>
              <a:off x="5772425" y="1230825"/>
              <a:ext cx="11577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200">
                  <a:solidFill>
                    <a:srgbClr val="69A1BC"/>
                  </a:solidFill>
                  <a:latin typeface="Poppins"/>
                  <a:ea typeface="Poppins"/>
                  <a:cs typeface="Poppins"/>
                  <a:sym typeface="Poppins"/>
                </a:rPr>
                <a:t> $60 - $100</a:t>
              </a:r>
              <a:endParaRPr sz="1200">
                <a:solidFill>
                  <a:srgbClr val="69A1BC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150" name="Google Shape;150;p15"/>
          <p:cNvGrpSpPr/>
          <p:nvPr/>
        </p:nvGrpSpPr>
        <p:grpSpPr>
          <a:xfrm>
            <a:off x="703513" y="7644446"/>
            <a:ext cx="6226613" cy="184812"/>
            <a:chOff x="703513" y="1230825"/>
            <a:chExt cx="6226613" cy="184812"/>
          </a:xfrm>
        </p:grpSpPr>
        <p:sp>
          <p:nvSpPr>
            <p:cNvPr id="151" name="Google Shape;151;p15"/>
            <p:cNvSpPr txBox="1"/>
            <p:nvPr/>
          </p:nvSpPr>
          <p:spPr>
            <a:xfrm>
              <a:off x="703513" y="1230837"/>
              <a:ext cx="48516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200">
                  <a:solidFill>
                    <a:srgbClr val="69A1BC"/>
                  </a:solidFill>
                  <a:latin typeface="Poppins"/>
                  <a:ea typeface="Poppins"/>
                  <a:cs typeface="Poppins"/>
                  <a:sym typeface="Poppins"/>
                </a:rPr>
                <a:t>Oven cleaning:  </a:t>
              </a:r>
              <a:endParaRPr sz="1200">
                <a:solidFill>
                  <a:srgbClr val="69A1BC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52" name="Google Shape;152;p15"/>
            <p:cNvSpPr txBox="1"/>
            <p:nvPr/>
          </p:nvSpPr>
          <p:spPr>
            <a:xfrm>
              <a:off x="5772425" y="1230825"/>
              <a:ext cx="11577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200">
                  <a:solidFill>
                    <a:srgbClr val="69A1BC"/>
                  </a:solidFill>
                  <a:latin typeface="Poppins"/>
                  <a:ea typeface="Poppins"/>
                  <a:cs typeface="Poppins"/>
                  <a:sym typeface="Poppins"/>
                </a:rPr>
                <a:t>$40 - $60</a:t>
              </a:r>
              <a:endParaRPr sz="1200">
                <a:solidFill>
                  <a:srgbClr val="69A1BC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153" name="Google Shape;153;p15"/>
          <p:cNvGrpSpPr/>
          <p:nvPr/>
        </p:nvGrpSpPr>
        <p:grpSpPr>
          <a:xfrm>
            <a:off x="703513" y="7945590"/>
            <a:ext cx="6226613" cy="184812"/>
            <a:chOff x="703513" y="1230825"/>
            <a:chExt cx="6226613" cy="184812"/>
          </a:xfrm>
        </p:grpSpPr>
        <p:sp>
          <p:nvSpPr>
            <p:cNvPr id="154" name="Google Shape;154;p15"/>
            <p:cNvSpPr txBox="1"/>
            <p:nvPr/>
          </p:nvSpPr>
          <p:spPr>
            <a:xfrm>
              <a:off x="703513" y="1230837"/>
              <a:ext cx="48516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200">
                  <a:solidFill>
                    <a:srgbClr val="69A1BC"/>
                  </a:solidFill>
                  <a:latin typeface="Poppins"/>
                  <a:ea typeface="Poppins"/>
                  <a:cs typeface="Poppins"/>
                  <a:sym typeface="Poppins"/>
                </a:rPr>
                <a:t>Refrigerator cleaning: </a:t>
              </a:r>
              <a:endParaRPr sz="1200">
                <a:solidFill>
                  <a:srgbClr val="69A1BC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55" name="Google Shape;155;p15"/>
            <p:cNvSpPr txBox="1"/>
            <p:nvPr/>
          </p:nvSpPr>
          <p:spPr>
            <a:xfrm>
              <a:off x="5772425" y="1230825"/>
              <a:ext cx="11577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200">
                  <a:solidFill>
                    <a:srgbClr val="69A1BC"/>
                  </a:solidFill>
                  <a:latin typeface="Poppins"/>
                  <a:ea typeface="Poppins"/>
                  <a:cs typeface="Poppins"/>
                  <a:sym typeface="Poppins"/>
                </a:rPr>
                <a:t>$40 - $60</a:t>
              </a:r>
              <a:endParaRPr sz="1200">
                <a:solidFill>
                  <a:srgbClr val="69A1BC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156" name="Google Shape;156;p15"/>
          <p:cNvGrpSpPr/>
          <p:nvPr/>
        </p:nvGrpSpPr>
        <p:grpSpPr>
          <a:xfrm>
            <a:off x="703513" y="8246735"/>
            <a:ext cx="6226613" cy="184812"/>
            <a:chOff x="703513" y="1230825"/>
            <a:chExt cx="6226613" cy="184812"/>
          </a:xfrm>
        </p:grpSpPr>
        <p:sp>
          <p:nvSpPr>
            <p:cNvPr id="157" name="Google Shape;157;p15"/>
            <p:cNvSpPr txBox="1"/>
            <p:nvPr/>
          </p:nvSpPr>
          <p:spPr>
            <a:xfrm>
              <a:off x="703513" y="1230837"/>
              <a:ext cx="48516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200">
                  <a:solidFill>
                    <a:srgbClr val="69A1BC"/>
                  </a:solidFill>
                  <a:latin typeface="Poppins"/>
                  <a:ea typeface="Poppins"/>
                  <a:cs typeface="Poppins"/>
                  <a:sym typeface="Poppins"/>
                </a:rPr>
                <a:t>Bathroom cleaning:   </a:t>
              </a:r>
              <a:endParaRPr sz="1200">
                <a:solidFill>
                  <a:srgbClr val="69A1BC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58" name="Google Shape;158;p15"/>
            <p:cNvSpPr txBox="1"/>
            <p:nvPr/>
          </p:nvSpPr>
          <p:spPr>
            <a:xfrm>
              <a:off x="5772425" y="1230825"/>
              <a:ext cx="11577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200">
                  <a:solidFill>
                    <a:srgbClr val="69A1BC"/>
                  </a:solidFill>
                  <a:latin typeface="Poppins"/>
                  <a:ea typeface="Poppins"/>
                  <a:cs typeface="Poppins"/>
                  <a:sym typeface="Poppins"/>
                </a:rPr>
                <a:t>$80 - $120</a:t>
              </a:r>
              <a:endParaRPr sz="1200">
                <a:solidFill>
                  <a:srgbClr val="69A1BC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159" name="Google Shape;159;p15"/>
          <p:cNvGrpSpPr/>
          <p:nvPr/>
        </p:nvGrpSpPr>
        <p:grpSpPr>
          <a:xfrm>
            <a:off x="703513" y="8547879"/>
            <a:ext cx="6226613" cy="184812"/>
            <a:chOff x="703513" y="1230825"/>
            <a:chExt cx="6226613" cy="184812"/>
          </a:xfrm>
        </p:grpSpPr>
        <p:sp>
          <p:nvSpPr>
            <p:cNvPr id="160" name="Google Shape;160;p15"/>
            <p:cNvSpPr txBox="1"/>
            <p:nvPr/>
          </p:nvSpPr>
          <p:spPr>
            <a:xfrm>
              <a:off x="703513" y="1230837"/>
              <a:ext cx="48516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200">
                  <a:solidFill>
                    <a:srgbClr val="69A1BC"/>
                  </a:solidFill>
                  <a:latin typeface="Poppins"/>
                  <a:ea typeface="Poppins"/>
                  <a:cs typeface="Poppins"/>
                  <a:sym typeface="Poppins"/>
                </a:rPr>
                <a:t>Kitchen cabinet cleaning:  </a:t>
              </a:r>
              <a:endParaRPr sz="1200">
                <a:solidFill>
                  <a:srgbClr val="69A1BC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61" name="Google Shape;161;p15"/>
            <p:cNvSpPr txBox="1"/>
            <p:nvPr/>
          </p:nvSpPr>
          <p:spPr>
            <a:xfrm>
              <a:off x="5772425" y="1230825"/>
              <a:ext cx="11577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200">
                  <a:solidFill>
                    <a:srgbClr val="69A1BC"/>
                  </a:solidFill>
                  <a:latin typeface="Poppins"/>
                  <a:ea typeface="Poppins"/>
                  <a:cs typeface="Poppins"/>
                  <a:sym typeface="Poppins"/>
                </a:rPr>
                <a:t>$100 - $150</a:t>
              </a:r>
              <a:endParaRPr sz="1200">
                <a:solidFill>
                  <a:srgbClr val="69A1BC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162" name="Google Shape;162;p15"/>
          <p:cNvGrpSpPr/>
          <p:nvPr/>
        </p:nvGrpSpPr>
        <p:grpSpPr>
          <a:xfrm>
            <a:off x="703513" y="8849024"/>
            <a:ext cx="6226613" cy="184812"/>
            <a:chOff x="703513" y="1230825"/>
            <a:chExt cx="6226613" cy="184812"/>
          </a:xfrm>
        </p:grpSpPr>
        <p:sp>
          <p:nvSpPr>
            <p:cNvPr id="163" name="Google Shape;163;p15"/>
            <p:cNvSpPr txBox="1"/>
            <p:nvPr/>
          </p:nvSpPr>
          <p:spPr>
            <a:xfrm>
              <a:off x="703513" y="1230837"/>
              <a:ext cx="48516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200">
                  <a:solidFill>
                    <a:srgbClr val="69A1BC"/>
                  </a:solidFill>
                  <a:latin typeface="Poppins"/>
                  <a:ea typeface="Poppins"/>
                  <a:cs typeface="Poppins"/>
                  <a:sym typeface="Poppins"/>
                </a:rPr>
                <a:t>Balcony cleaning:  </a:t>
              </a:r>
              <a:endParaRPr sz="1200">
                <a:solidFill>
                  <a:srgbClr val="69A1BC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64" name="Google Shape;164;p15"/>
            <p:cNvSpPr txBox="1"/>
            <p:nvPr/>
          </p:nvSpPr>
          <p:spPr>
            <a:xfrm>
              <a:off x="5772425" y="1230825"/>
              <a:ext cx="11577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200">
                  <a:solidFill>
                    <a:srgbClr val="69A1BC"/>
                  </a:solidFill>
                  <a:latin typeface="Poppins"/>
                  <a:ea typeface="Poppins"/>
                  <a:cs typeface="Poppins"/>
                  <a:sym typeface="Poppins"/>
                </a:rPr>
                <a:t>$60 - $100</a:t>
              </a:r>
              <a:endParaRPr sz="1200">
                <a:solidFill>
                  <a:srgbClr val="69A1BC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165" name="Google Shape;165;p15"/>
          <p:cNvGrpSpPr/>
          <p:nvPr/>
        </p:nvGrpSpPr>
        <p:grpSpPr>
          <a:xfrm>
            <a:off x="703513" y="9150168"/>
            <a:ext cx="6226613" cy="184812"/>
            <a:chOff x="703513" y="1230825"/>
            <a:chExt cx="6226613" cy="184812"/>
          </a:xfrm>
        </p:grpSpPr>
        <p:sp>
          <p:nvSpPr>
            <p:cNvPr id="166" name="Google Shape;166;p15"/>
            <p:cNvSpPr txBox="1"/>
            <p:nvPr/>
          </p:nvSpPr>
          <p:spPr>
            <a:xfrm>
              <a:off x="703513" y="1230837"/>
              <a:ext cx="48516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200">
                  <a:solidFill>
                    <a:srgbClr val="69A1BC"/>
                  </a:solidFill>
                  <a:latin typeface="Poppins"/>
                  <a:ea typeface="Poppins"/>
                  <a:cs typeface="Poppins"/>
                  <a:sym typeface="Poppins"/>
                </a:rPr>
                <a:t>Curtain washing: </a:t>
              </a:r>
              <a:endParaRPr sz="1200">
                <a:solidFill>
                  <a:srgbClr val="69A1BC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67" name="Google Shape;167;p15"/>
            <p:cNvSpPr txBox="1"/>
            <p:nvPr/>
          </p:nvSpPr>
          <p:spPr>
            <a:xfrm>
              <a:off x="5772425" y="1230825"/>
              <a:ext cx="11577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200">
                  <a:solidFill>
                    <a:srgbClr val="69A1BC"/>
                  </a:solidFill>
                  <a:latin typeface="Poppins"/>
                  <a:ea typeface="Poppins"/>
                  <a:cs typeface="Poppins"/>
                  <a:sym typeface="Poppins"/>
                </a:rPr>
                <a:t>$40 - $80</a:t>
              </a:r>
              <a:endParaRPr sz="1200">
                <a:solidFill>
                  <a:srgbClr val="69A1BC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168" name="Google Shape;168;p15"/>
          <p:cNvGrpSpPr/>
          <p:nvPr/>
        </p:nvGrpSpPr>
        <p:grpSpPr>
          <a:xfrm>
            <a:off x="703513" y="9451313"/>
            <a:ext cx="6226613" cy="184812"/>
            <a:chOff x="703513" y="1230825"/>
            <a:chExt cx="6226613" cy="184812"/>
          </a:xfrm>
        </p:grpSpPr>
        <p:sp>
          <p:nvSpPr>
            <p:cNvPr id="169" name="Google Shape;169;p15"/>
            <p:cNvSpPr txBox="1"/>
            <p:nvPr/>
          </p:nvSpPr>
          <p:spPr>
            <a:xfrm>
              <a:off x="703513" y="1230837"/>
              <a:ext cx="48516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200">
                  <a:solidFill>
                    <a:srgbClr val="69A1BC"/>
                  </a:solidFill>
                  <a:latin typeface="Poppins"/>
                  <a:ea typeface="Poppins"/>
                  <a:cs typeface="Poppins"/>
                  <a:sym typeface="Poppins"/>
                </a:rPr>
                <a:t>Drapery washing:  </a:t>
              </a:r>
              <a:endParaRPr sz="1200">
                <a:solidFill>
                  <a:srgbClr val="69A1BC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70" name="Google Shape;170;p15"/>
            <p:cNvSpPr txBox="1"/>
            <p:nvPr/>
          </p:nvSpPr>
          <p:spPr>
            <a:xfrm>
              <a:off x="5772425" y="1230825"/>
              <a:ext cx="11577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200">
                  <a:solidFill>
                    <a:srgbClr val="69A1BC"/>
                  </a:solidFill>
                  <a:latin typeface="Poppins"/>
                  <a:ea typeface="Poppins"/>
                  <a:cs typeface="Poppins"/>
                  <a:sym typeface="Poppins"/>
                </a:rPr>
                <a:t>$60 - $120</a:t>
              </a:r>
              <a:endParaRPr sz="1200">
                <a:solidFill>
                  <a:srgbClr val="69A1BC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