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Lst>
  <p:sldSz cy="10692000" cx="7560000"/>
  <p:notesSz cx="6858000" cy="9144000"/>
  <p:embeddedFontLst>
    <p:embeddedFont>
      <p:font typeface="Lora Medium"/>
      <p:regular r:id="rId9"/>
      <p:bold r:id="rId10"/>
      <p:italic r:id="rId11"/>
      <p:boldItalic r:id="rId12"/>
    </p:embeddedFont>
    <p:embeddedFont>
      <p:font typeface="Antic Didone"/>
      <p:regular r:id="rId13"/>
    </p:embeddedFont>
    <p:embeddedFont>
      <p:font typeface="Lora SemiBold"/>
      <p:regular r:id="rId14"/>
      <p:bold r:id="rId15"/>
      <p:italic r:id="rId16"/>
      <p:boldItalic r:id="rId17"/>
    </p:embeddedFont>
    <p:embeddedFont>
      <p:font typeface="Lora"/>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Lora-italic.fntdata"/><Relationship Id="rId11" Type="http://schemas.openxmlformats.org/officeDocument/2006/relationships/font" Target="fonts/LoraMedium-italic.fntdata"/><Relationship Id="rId10" Type="http://schemas.openxmlformats.org/officeDocument/2006/relationships/font" Target="fonts/LoraMedium-bold.fntdata"/><Relationship Id="rId21" Type="http://schemas.openxmlformats.org/officeDocument/2006/relationships/font" Target="fonts/Lora-boldItalic.fntdata"/><Relationship Id="rId13" Type="http://schemas.openxmlformats.org/officeDocument/2006/relationships/font" Target="fonts/AnticDidone-regular.fntdata"/><Relationship Id="rId12" Type="http://schemas.openxmlformats.org/officeDocument/2006/relationships/font" Target="fonts/LoraMedium-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font" Target="fonts/LoraMedium-regular.fntdata"/><Relationship Id="rId15" Type="http://schemas.openxmlformats.org/officeDocument/2006/relationships/font" Target="fonts/LoraSemiBold-bold.fntdata"/><Relationship Id="rId14" Type="http://schemas.openxmlformats.org/officeDocument/2006/relationships/font" Target="fonts/LoraSemiBold-regular.fntdata"/><Relationship Id="rId17" Type="http://schemas.openxmlformats.org/officeDocument/2006/relationships/font" Target="fonts/LoraSemiBold-boldItalic.fntdata"/><Relationship Id="rId16" Type="http://schemas.openxmlformats.org/officeDocument/2006/relationships/font" Target="fonts/LoraSemiBold-italic.fntdata"/><Relationship Id="rId5" Type="http://schemas.openxmlformats.org/officeDocument/2006/relationships/slide" Target="slides/slide1.xml"/><Relationship Id="rId19" Type="http://schemas.openxmlformats.org/officeDocument/2006/relationships/font" Target="fonts/Lora-bold.fntdata"/><Relationship Id="rId6" Type="http://schemas.openxmlformats.org/officeDocument/2006/relationships/slide" Target="slides/slide2.xml"/><Relationship Id="rId18" Type="http://schemas.openxmlformats.org/officeDocument/2006/relationships/font" Target="fonts/Lora-regular.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34108d0385_0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34108d03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34108d0385_0_38: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34108d038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340f80da4f_1_15: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340f80da4f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0" y="0"/>
            <a:ext cx="7560000" cy="10692000"/>
          </a:xfrm>
          <a:prstGeom prst="rect">
            <a:avLst/>
          </a:prstGeom>
          <a:solidFill>
            <a:srgbClr val="D8D5C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 name="Google Shape;55;p13"/>
          <p:cNvSpPr txBox="1"/>
          <p:nvPr/>
        </p:nvSpPr>
        <p:spPr>
          <a:xfrm>
            <a:off x="360000" y="231750"/>
            <a:ext cx="1495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5B4635"/>
                </a:solidFill>
                <a:latin typeface="Lora"/>
                <a:ea typeface="Lora"/>
                <a:cs typeface="Lora"/>
                <a:sym typeface="Lora"/>
              </a:rPr>
              <a:t>JAN 1875</a:t>
            </a:r>
            <a:endParaRPr sz="1200">
              <a:solidFill>
                <a:srgbClr val="5B4635"/>
              </a:solidFill>
              <a:latin typeface="Lora"/>
              <a:ea typeface="Lora"/>
              <a:cs typeface="Lora"/>
              <a:sym typeface="Lora"/>
            </a:endParaRPr>
          </a:p>
        </p:txBody>
      </p:sp>
      <p:sp>
        <p:nvSpPr>
          <p:cNvPr id="56" name="Google Shape;56;p13"/>
          <p:cNvSpPr txBox="1"/>
          <p:nvPr/>
        </p:nvSpPr>
        <p:spPr>
          <a:xfrm>
            <a:off x="5704200" y="231750"/>
            <a:ext cx="1495800" cy="1848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1200">
                <a:solidFill>
                  <a:srgbClr val="5B4635"/>
                </a:solidFill>
                <a:latin typeface="Lora"/>
                <a:ea typeface="Lora"/>
                <a:cs typeface="Lora"/>
                <a:sym typeface="Lora"/>
              </a:rPr>
              <a:t>VOL. 27</a:t>
            </a:r>
            <a:endParaRPr sz="1200">
              <a:solidFill>
                <a:srgbClr val="5B4635"/>
              </a:solidFill>
              <a:latin typeface="Lora"/>
              <a:ea typeface="Lora"/>
              <a:cs typeface="Lora"/>
              <a:sym typeface="Lora"/>
            </a:endParaRPr>
          </a:p>
        </p:txBody>
      </p:sp>
      <p:cxnSp>
        <p:nvCxnSpPr>
          <p:cNvPr id="57" name="Google Shape;57;p13"/>
          <p:cNvCxnSpPr/>
          <p:nvPr/>
        </p:nvCxnSpPr>
        <p:spPr>
          <a:xfrm>
            <a:off x="360000" y="551961"/>
            <a:ext cx="6841200" cy="0"/>
          </a:xfrm>
          <a:prstGeom prst="straightConnector1">
            <a:avLst/>
          </a:prstGeom>
          <a:noFill/>
          <a:ln cap="flat" cmpd="sng" w="19050">
            <a:solidFill>
              <a:srgbClr val="5B4635"/>
            </a:solidFill>
            <a:prstDash val="solid"/>
            <a:round/>
            <a:headEnd len="med" w="med" type="none"/>
            <a:tailEnd len="med" w="med" type="none"/>
          </a:ln>
        </p:spPr>
      </p:cxnSp>
      <p:cxnSp>
        <p:nvCxnSpPr>
          <p:cNvPr id="58" name="Google Shape;58;p13"/>
          <p:cNvCxnSpPr/>
          <p:nvPr/>
        </p:nvCxnSpPr>
        <p:spPr>
          <a:xfrm>
            <a:off x="360000" y="1422361"/>
            <a:ext cx="6841200" cy="0"/>
          </a:xfrm>
          <a:prstGeom prst="straightConnector1">
            <a:avLst/>
          </a:prstGeom>
          <a:noFill/>
          <a:ln cap="flat" cmpd="sng" w="19050">
            <a:solidFill>
              <a:srgbClr val="5B4635"/>
            </a:solidFill>
            <a:prstDash val="solid"/>
            <a:round/>
            <a:headEnd len="med" w="med" type="none"/>
            <a:tailEnd len="med" w="med" type="none"/>
          </a:ln>
        </p:spPr>
      </p:cxnSp>
      <p:sp>
        <p:nvSpPr>
          <p:cNvPr id="59" name="Google Shape;59;p13"/>
          <p:cNvSpPr txBox="1"/>
          <p:nvPr/>
        </p:nvSpPr>
        <p:spPr>
          <a:xfrm>
            <a:off x="240175" y="622800"/>
            <a:ext cx="7080900" cy="708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4600">
                <a:solidFill>
                  <a:srgbClr val="5B4635"/>
                </a:solidFill>
                <a:latin typeface="Antic Didone"/>
                <a:ea typeface="Antic Didone"/>
                <a:cs typeface="Antic Didone"/>
                <a:sym typeface="Antic Didone"/>
              </a:rPr>
              <a:t>THE CHRONICLES OF TIME</a:t>
            </a:r>
            <a:endParaRPr sz="4600">
              <a:solidFill>
                <a:srgbClr val="5B4635"/>
              </a:solidFill>
              <a:latin typeface="Antic Didone"/>
              <a:ea typeface="Antic Didone"/>
              <a:cs typeface="Antic Didone"/>
              <a:sym typeface="Antic Didone"/>
            </a:endParaRPr>
          </a:p>
        </p:txBody>
      </p:sp>
      <p:pic>
        <p:nvPicPr>
          <p:cNvPr id="60" name="Google Shape;60;p13"/>
          <p:cNvPicPr preferRelativeResize="0"/>
          <p:nvPr/>
        </p:nvPicPr>
        <p:blipFill>
          <a:blip r:embed="rId3">
            <a:alphaModFix/>
          </a:blip>
          <a:stretch>
            <a:fillRect/>
          </a:stretch>
        </p:blipFill>
        <p:spPr>
          <a:xfrm>
            <a:off x="360000" y="1748620"/>
            <a:ext cx="6841201" cy="3180068"/>
          </a:xfrm>
          <a:prstGeom prst="rect">
            <a:avLst/>
          </a:prstGeom>
          <a:noFill/>
          <a:ln>
            <a:noFill/>
          </a:ln>
        </p:spPr>
      </p:pic>
      <p:cxnSp>
        <p:nvCxnSpPr>
          <p:cNvPr id="61" name="Google Shape;61;p13"/>
          <p:cNvCxnSpPr/>
          <p:nvPr/>
        </p:nvCxnSpPr>
        <p:spPr>
          <a:xfrm>
            <a:off x="360000" y="5224161"/>
            <a:ext cx="6841200" cy="0"/>
          </a:xfrm>
          <a:prstGeom prst="straightConnector1">
            <a:avLst/>
          </a:prstGeom>
          <a:noFill/>
          <a:ln cap="flat" cmpd="sng" w="19050">
            <a:solidFill>
              <a:srgbClr val="5B4635"/>
            </a:solidFill>
            <a:prstDash val="solid"/>
            <a:round/>
            <a:headEnd len="med" w="med" type="none"/>
            <a:tailEnd len="med" w="med" type="none"/>
          </a:ln>
        </p:spPr>
      </p:cxnSp>
      <p:sp>
        <p:nvSpPr>
          <p:cNvPr id="62" name="Google Shape;62;p13"/>
          <p:cNvSpPr txBox="1"/>
          <p:nvPr/>
        </p:nvSpPr>
        <p:spPr>
          <a:xfrm>
            <a:off x="360000" y="5014920"/>
            <a:ext cx="6841200" cy="10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B4635"/>
                </a:solidFill>
                <a:latin typeface="Lora Medium"/>
                <a:ea typeface="Lora Medium"/>
                <a:cs typeface="Lora Medium"/>
                <a:sym typeface="Lora Medium"/>
              </a:rPr>
              <a:t>Photo of the Great Pyramid of Giza with archaeologists exploring its newly discovered chamber.</a:t>
            </a:r>
            <a:endParaRPr i="1" sz="700">
              <a:solidFill>
                <a:srgbClr val="5B4635"/>
              </a:solidFill>
              <a:latin typeface="Lora Medium"/>
              <a:ea typeface="Lora Medium"/>
              <a:cs typeface="Lora Medium"/>
              <a:sym typeface="Lora Medium"/>
            </a:endParaRPr>
          </a:p>
        </p:txBody>
      </p:sp>
      <p:sp>
        <p:nvSpPr>
          <p:cNvPr id="63" name="Google Shape;63;p13"/>
          <p:cNvSpPr txBox="1"/>
          <p:nvPr/>
        </p:nvSpPr>
        <p:spPr>
          <a:xfrm>
            <a:off x="360000" y="5489000"/>
            <a:ext cx="3240000" cy="261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700">
                <a:solidFill>
                  <a:srgbClr val="5B4635"/>
                </a:solidFill>
                <a:latin typeface="Lora SemiBold"/>
                <a:ea typeface="Lora SemiBold"/>
                <a:cs typeface="Lora SemiBold"/>
                <a:sym typeface="Lora SemiBold"/>
              </a:rPr>
              <a:t>ANCIENT WONDER UNVEILED</a:t>
            </a:r>
            <a:endParaRPr sz="1700">
              <a:solidFill>
                <a:srgbClr val="5B4635"/>
              </a:solidFill>
              <a:latin typeface="Lora SemiBold"/>
              <a:ea typeface="Lora SemiBold"/>
              <a:cs typeface="Lora SemiBold"/>
              <a:sym typeface="Lora SemiBold"/>
            </a:endParaRPr>
          </a:p>
        </p:txBody>
      </p:sp>
      <p:sp>
        <p:nvSpPr>
          <p:cNvPr id="64" name="Google Shape;64;p13"/>
          <p:cNvSpPr txBox="1"/>
          <p:nvPr/>
        </p:nvSpPr>
        <p:spPr>
          <a:xfrm>
            <a:off x="360000" y="5833049"/>
            <a:ext cx="32400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a:solidFill>
                  <a:srgbClr val="5B4635"/>
                </a:solidFill>
                <a:latin typeface="Lora"/>
                <a:ea typeface="Lora"/>
                <a:cs typeface="Lora"/>
                <a:sym typeface="Lora"/>
              </a:rPr>
              <a:t>Breakthrough in </a:t>
            </a:r>
            <a:r>
              <a:rPr b="1" lang="uk">
                <a:solidFill>
                  <a:srgbClr val="5B4635"/>
                </a:solidFill>
                <a:latin typeface="Lora"/>
                <a:ea typeface="Lora"/>
                <a:cs typeface="Lora"/>
                <a:sym typeface="Lora"/>
              </a:rPr>
              <a:t>archaeology</a:t>
            </a:r>
            <a:endParaRPr b="1">
              <a:solidFill>
                <a:srgbClr val="5B4635"/>
              </a:solidFill>
              <a:latin typeface="Lora"/>
              <a:ea typeface="Lora"/>
              <a:cs typeface="Lora"/>
              <a:sym typeface="Lora"/>
            </a:endParaRPr>
          </a:p>
        </p:txBody>
      </p:sp>
      <p:sp>
        <p:nvSpPr>
          <p:cNvPr id="65" name="Google Shape;65;p13"/>
          <p:cNvSpPr txBox="1"/>
          <p:nvPr/>
        </p:nvSpPr>
        <p:spPr>
          <a:xfrm>
            <a:off x="360000" y="6408309"/>
            <a:ext cx="3240000" cy="38790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5B4635"/>
                </a:solidFill>
                <a:latin typeface="Lora SemiBold"/>
                <a:ea typeface="Lora SemiBold"/>
                <a:cs typeface="Lora SemiBold"/>
                <a:sym typeface="Lora SemiBold"/>
              </a:rPr>
              <a:t>  Breakthrough in archaeology. A team of explorers in Egypt has uncovered an untouched chamber within the Great Pyramid of Giza. Scholars believe this chamber may contain artifacts dating back to the time of Pharaoh Khufu. Breakthrough in archaeology. A team of explorers in Egypt has uncovered an untouched chamber within the Great Pyramid of Giza. Scholars believe this chamber may contain artifacts dating back to the time of Pharaoh Khufu. </a:t>
            </a:r>
            <a:endParaRPr sz="1200">
              <a:solidFill>
                <a:srgbClr val="5B4635"/>
              </a:solidFill>
              <a:latin typeface="Lora SemiBold"/>
              <a:ea typeface="Lora SemiBold"/>
              <a:cs typeface="Lora SemiBold"/>
              <a:sym typeface="Lora SemiBold"/>
            </a:endParaRPr>
          </a:p>
          <a:p>
            <a:pPr indent="0" lvl="0" marL="0" rtl="0" algn="just">
              <a:lnSpc>
                <a:spcPct val="125000"/>
              </a:lnSpc>
              <a:spcBef>
                <a:spcPts val="0"/>
              </a:spcBef>
              <a:spcAft>
                <a:spcPts val="0"/>
              </a:spcAft>
              <a:buNone/>
            </a:pPr>
            <a:r>
              <a:t/>
            </a:r>
            <a:endParaRPr sz="1200">
              <a:solidFill>
                <a:srgbClr val="5B4635"/>
              </a:solidFill>
              <a:latin typeface="Lora SemiBold"/>
              <a:ea typeface="Lora SemiBold"/>
              <a:cs typeface="Lora SemiBold"/>
              <a:sym typeface="Lora SemiBold"/>
            </a:endParaRPr>
          </a:p>
          <a:p>
            <a:pPr indent="0" lvl="0" marL="0" rtl="0" algn="just">
              <a:lnSpc>
                <a:spcPct val="125000"/>
              </a:lnSpc>
              <a:spcBef>
                <a:spcPts val="0"/>
              </a:spcBef>
              <a:spcAft>
                <a:spcPts val="0"/>
              </a:spcAft>
              <a:buNone/>
            </a:pPr>
            <a:r>
              <a:rPr lang="uk" sz="1200">
                <a:solidFill>
                  <a:srgbClr val="5B4635"/>
                </a:solidFill>
                <a:latin typeface="Lora SemiBold"/>
                <a:ea typeface="Lora SemiBold"/>
                <a:cs typeface="Lora SemiBold"/>
                <a:sym typeface="Lora SemiBold"/>
              </a:rPr>
              <a:t>  Breakthrough in archaeology. A team of explorers in Egypt has uncovered an untouched chamber within the Great Pyramid of Giza. Scholars believe this chamber may contain artifacts.</a:t>
            </a:r>
            <a:endParaRPr sz="1200">
              <a:solidFill>
                <a:srgbClr val="5B4635"/>
              </a:solidFill>
              <a:latin typeface="Lora SemiBold"/>
              <a:ea typeface="Lora SemiBold"/>
              <a:cs typeface="Lora SemiBold"/>
              <a:sym typeface="Lora SemiBold"/>
            </a:endParaRPr>
          </a:p>
        </p:txBody>
      </p:sp>
      <p:sp>
        <p:nvSpPr>
          <p:cNvPr id="66" name="Google Shape;66;p13"/>
          <p:cNvSpPr txBox="1"/>
          <p:nvPr/>
        </p:nvSpPr>
        <p:spPr>
          <a:xfrm>
            <a:off x="3960000" y="5497197"/>
            <a:ext cx="3240000" cy="48024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5B4635"/>
                </a:solidFill>
                <a:latin typeface="Lora SemiBold"/>
                <a:ea typeface="Lora SemiBold"/>
                <a:cs typeface="Lora SemiBold"/>
                <a:sym typeface="Lora SemiBold"/>
              </a:rPr>
              <a:t>  Breakthrough in archaeology. A team of explorers in Egypt has uncovered an untouched chamber within the Great Pyramid of Giza. Scholars believe this chamber may contain artifacts dating back to the time of Pharaoh Khufu. Breakthrough in archaeology. A team of explorers in Egypt has uncovered an untouched chamber within the Great Pyramid of Giza. Scholars believe this chamber may contain artifacts dating back to the time of Pharaoh Khufu. </a:t>
            </a:r>
            <a:endParaRPr sz="1200">
              <a:solidFill>
                <a:srgbClr val="5B4635"/>
              </a:solidFill>
              <a:latin typeface="Lora SemiBold"/>
              <a:ea typeface="Lora SemiBold"/>
              <a:cs typeface="Lora SemiBold"/>
              <a:sym typeface="Lora SemiBold"/>
            </a:endParaRPr>
          </a:p>
          <a:p>
            <a:pPr indent="0" lvl="0" marL="0" rtl="0" algn="just">
              <a:lnSpc>
                <a:spcPct val="125000"/>
              </a:lnSpc>
              <a:spcBef>
                <a:spcPts val="0"/>
              </a:spcBef>
              <a:spcAft>
                <a:spcPts val="0"/>
              </a:spcAft>
              <a:buNone/>
            </a:pPr>
            <a:r>
              <a:t/>
            </a:r>
            <a:endParaRPr sz="1200">
              <a:solidFill>
                <a:srgbClr val="5B4635"/>
              </a:solidFill>
              <a:latin typeface="Lora SemiBold"/>
              <a:ea typeface="Lora SemiBold"/>
              <a:cs typeface="Lora SemiBold"/>
              <a:sym typeface="Lora SemiBold"/>
            </a:endParaRPr>
          </a:p>
          <a:p>
            <a:pPr indent="0" lvl="0" marL="0" rtl="0" algn="just">
              <a:lnSpc>
                <a:spcPct val="125000"/>
              </a:lnSpc>
              <a:spcBef>
                <a:spcPts val="0"/>
              </a:spcBef>
              <a:spcAft>
                <a:spcPts val="0"/>
              </a:spcAft>
              <a:buClr>
                <a:schemeClr val="dk1"/>
              </a:buClr>
              <a:buSzPts val="1100"/>
              <a:buFont typeface="Arial"/>
              <a:buNone/>
            </a:pPr>
            <a:r>
              <a:rPr lang="uk" sz="1200">
                <a:solidFill>
                  <a:srgbClr val="5B4635"/>
                </a:solidFill>
                <a:latin typeface="Lora SemiBold"/>
                <a:ea typeface="Lora SemiBold"/>
                <a:cs typeface="Lora SemiBold"/>
                <a:sym typeface="Lora SemiBold"/>
              </a:rPr>
              <a:t>  Breakthrough in archaeology. A team of explorers in Egypt has uncovered an untouched chamber within the Great Pyramid of Giza. Scholars believe this chamber may contain artifacts dating back to the time of Pharaoh Khufu. Breakthrough in archaeology. A team of explorers in Egypt has uncovered an untouched chamber within the Great Pyramid of Giza. </a:t>
            </a:r>
            <a:endParaRPr sz="1200">
              <a:solidFill>
                <a:srgbClr val="5B4635"/>
              </a:solidFill>
              <a:latin typeface="Lora SemiBold"/>
              <a:ea typeface="Lora SemiBold"/>
              <a:cs typeface="Lora SemiBold"/>
              <a:sym typeface="Lora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4"/>
          <p:cNvSpPr/>
          <p:nvPr/>
        </p:nvSpPr>
        <p:spPr>
          <a:xfrm>
            <a:off x="0" y="0"/>
            <a:ext cx="7560000" cy="10692000"/>
          </a:xfrm>
          <a:prstGeom prst="rect">
            <a:avLst/>
          </a:prstGeom>
          <a:solidFill>
            <a:srgbClr val="D8D5C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 name="Google Shape;72;p14"/>
          <p:cNvSpPr txBox="1"/>
          <p:nvPr/>
        </p:nvSpPr>
        <p:spPr>
          <a:xfrm>
            <a:off x="359400" y="242640"/>
            <a:ext cx="22251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100">
                <a:solidFill>
                  <a:srgbClr val="5B4635"/>
                </a:solidFill>
                <a:latin typeface="Lora Medium"/>
                <a:ea typeface="Lora Medium"/>
                <a:cs typeface="Lora Medium"/>
                <a:sym typeface="Lora Medium"/>
              </a:rPr>
              <a:t>OUR WINDOW TO THE PAST</a:t>
            </a:r>
            <a:endParaRPr sz="1100">
              <a:solidFill>
                <a:srgbClr val="5B4635"/>
              </a:solidFill>
              <a:latin typeface="Lora Medium"/>
              <a:ea typeface="Lora Medium"/>
              <a:cs typeface="Lora Medium"/>
              <a:sym typeface="Lora Medium"/>
            </a:endParaRPr>
          </a:p>
        </p:txBody>
      </p:sp>
      <p:sp>
        <p:nvSpPr>
          <p:cNvPr id="73" name="Google Shape;73;p14"/>
          <p:cNvSpPr txBox="1"/>
          <p:nvPr/>
        </p:nvSpPr>
        <p:spPr>
          <a:xfrm>
            <a:off x="5703600" y="242640"/>
            <a:ext cx="1495800" cy="1692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1100">
                <a:solidFill>
                  <a:srgbClr val="5B4635"/>
                </a:solidFill>
                <a:latin typeface="Lora Medium"/>
                <a:ea typeface="Lora Medium"/>
                <a:cs typeface="Lora Medium"/>
                <a:sym typeface="Lora Medium"/>
              </a:rPr>
              <a:t>+44 7777 888 999</a:t>
            </a:r>
            <a:endParaRPr sz="1100">
              <a:solidFill>
                <a:srgbClr val="5B4635"/>
              </a:solidFill>
              <a:latin typeface="Lora Medium"/>
              <a:ea typeface="Lora Medium"/>
              <a:cs typeface="Lora Medium"/>
              <a:sym typeface="Lora Medium"/>
            </a:endParaRPr>
          </a:p>
        </p:txBody>
      </p:sp>
      <p:cxnSp>
        <p:nvCxnSpPr>
          <p:cNvPr id="74" name="Google Shape;74;p14"/>
          <p:cNvCxnSpPr/>
          <p:nvPr/>
        </p:nvCxnSpPr>
        <p:spPr>
          <a:xfrm>
            <a:off x="359400" y="551961"/>
            <a:ext cx="6841200" cy="0"/>
          </a:xfrm>
          <a:prstGeom prst="straightConnector1">
            <a:avLst/>
          </a:prstGeom>
          <a:noFill/>
          <a:ln cap="flat" cmpd="sng" w="19050">
            <a:solidFill>
              <a:srgbClr val="5B4635"/>
            </a:solidFill>
            <a:prstDash val="solid"/>
            <a:round/>
            <a:headEnd len="med" w="med" type="none"/>
            <a:tailEnd len="med" w="med" type="none"/>
          </a:ln>
        </p:spPr>
      </p:cxnSp>
      <p:sp>
        <p:nvSpPr>
          <p:cNvPr id="75" name="Google Shape;75;p14"/>
          <p:cNvSpPr txBox="1"/>
          <p:nvPr/>
        </p:nvSpPr>
        <p:spPr>
          <a:xfrm>
            <a:off x="361500" y="1492658"/>
            <a:ext cx="3240000" cy="431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a:solidFill>
                  <a:srgbClr val="5B4635"/>
                </a:solidFill>
                <a:latin typeface="Lora"/>
                <a:ea typeface="Lora"/>
                <a:cs typeface="Lora"/>
                <a:sym typeface="Lora"/>
              </a:rPr>
              <a:t>Crown Prince Frederick to wed Lady Eleanor</a:t>
            </a:r>
            <a:endParaRPr b="1">
              <a:solidFill>
                <a:srgbClr val="5B4635"/>
              </a:solidFill>
              <a:latin typeface="Lora"/>
              <a:ea typeface="Lora"/>
              <a:cs typeface="Lora"/>
              <a:sym typeface="Lora"/>
            </a:endParaRPr>
          </a:p>
        </p:txBody>
      </p:sp>
      <p:sp>
        <p:nvSpPr>
          <p:cNvPr id="76" name="Google Shape;76;p14"/>
          <p:cNvSpPr txBox="1"/>
          <p:nvPr/>
        </p:nvSpPr>
        <p:spPr>
          <a:xfrm>
            <a:off x="361500" y="2273696"/>
            <a:ext cx="3240000" cy="80349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5B4635"/>
                </a:solidFill>
                <a:latin typeface="Lora SemiBold"/>
                <a:ea typeface="Lora SemiBold"/>
                <a:cs typeface="Lora SemiBold"/>
                <a:sym typeface="Lora SemiBold"/>
              </a:rPr>
              <a:t>  Crown Prince Frederick to wed Lady Eleanor The royal courts of Europe rejoice as the engagement of Crown Prince Frederick of Prussia and Lady Eleanor of England is officially declared. The grand wedding is expected to take place in the spring, bringing together two of the continent’s most influential houses. Crown Prince Frederick to wed Lady Eleanor The royal courts of Europe rejoice as the engagement of Crown Prince Frederick of Prussia and Lady Eleanor of England is officially declared. </a:t>
            </a:r>
            <a:endParaRPr sz="1200">
              <a:solidFill>
                <a:srgbClr val="5B4635"/>
              </a:solidFill>
              <a:latin typeface="Lora SemiBold"/>
              <a:ea typeface="Lora SemiBold"/>
              <a:cs typeface="Lora SemiBold"/>
              <a:sym typeface="Lora SemiBold"/>
            </a:endParaRPr>
          </a:p>
          <a:p>
            <a:pPr indent="0" lvl="0" marL="0" rtl="0" algn="just">
              <a:lnSpc>
                <a:spcPct val="125000"/>
              </a:lnSpc>
              <a:spcBef>
                <a:spcPts val="0"/>
              </a:spcBef>
              <a:spcAft>
                <a:spcPts val="0"/>
              </a:spcAft>
              <a:buNone/>
            </a:pPr>
            <a:r>
              <a:t/>
            </a:r>
            <a:endParaRPr sz="1200">
              <a:solidFill>
                <a:srgbClr val="5B4635"/>
              </a:solidFill>
              <a:latin typeface="Lora SemiBold"/>
              <a:ea typeface="Lora SemiBold"/>
              <a:cs typeface="Lora SemiBold"/>
              <a:sym typeface="Lora SemiBold"/>
            </a:endParaRPr>
          </a:p>
          <a:p>
            <a:pPr indent="0" lvl="0" marL="0" rtl="0" algn="just">
              <a:lnSpc>
                <a:spcPct val="125000"/>
              </a:lnSpc>
              <a:spcBef>
                <a:spcPts val="0"/>
              </a:spcBef>
              <a:spcAft>
                <a:spcPts val="0"/>
              </a:spcAft>
              <a:buNone/>
            </a:pPr>
            <a:r>
              <a:rPr lang="uk" sz="1200">
                <a:solidFill>
                  <a:srgbClr val="5B4635"/>
                </a:solidFill>
                <a:latin typeface="Lora SemiBold"/>
                <a:ea typeface="Lora SemiBold"/>
                <a:cs typeface="Lora SemiBold"/>
                <a:sym typeface="Lora SemiBold"/>
              </a:rPr>
              <a:t>  The grand wedding is expected to take place in the spring, bringing together two of the continent’s most influential houses. Crown Prince Frederick to wed Lady Eleanor The royal courts of Europe rejoice as the engagement of Crown Prince Frederick of Prussia and Lady Eleanor of England is officially declared. The grand wedding is expected to take place in the spring, bringing together two of the continent’s most influential houses. </a:t>
            </a:r>
            <a:endParaRPr sz="1200">
              <a:solidFill>
                <a:srgbClr val="5B4635"/>
              </a:solidFill>
              <a:latin typeface="Lora SemiBold"/>
              <a:ea typeface="Lora SemiBold"/>
              <a:cs typeface="Lora SemiBold"/>
              <a:sym typeface="Lora SemiBold"/>
            </a:endParaRPr>
          </a:p>
          <a:p>
            <a:pPr indent="0" lvl="0" marL="0" rtl="0" algn="just">
              <a:lnSpc>
                <a:spcPct val="125000"/>
              </a:lnSpc>
              <a:spcBef>
                <a:spcPts val="0"/>
              </a:spcBef>
              <a:spcAft>
                <a:spcPts val="0"/>
              </a:spcAft>
              <a:buNone/>
            </a:pPr>
            <a:r>
              <a:t/>
            </a:r>
            <a:endParaRPr sz="1200">
              <a:solidFill>
                <a:srgbClr val="5B4635"/>
              </a:solidFill>
              <a:latin typeface="Lora SemiBold"/>
              <a:ea typeface="Lora SemiBold"/>
              <a:cs typeface="Lora SemiBold"/>
              <a:sym typeface="Lora SemiBold"/>
            </a:endParaRPr>
          </a:p>
          <a:p>
            <a:pPr indent="0" lvl="0" marL="0" rtl="0" algn="just">
              <a:lnSpc>
                <a:spcPct val="125000"/>
              </a:lnSpc>
              <a:spcBef>
                <a:spcPts val="0"/>
              </a:spcBef>
              <a:spcAft>
                <a:spcPts val="0"/>
              </a:spcAft>
              <a:buNone/>
            </a:pPr>
            <a:r>
              <a:rPr lang="uk" sz="1200">
                <a:solidFill>
                  <a:srgbClr val="5B4635"/>
                </a:solidFill>
                <a:latin typeface="Lora SemiBold"/>
                <a:ea typeface="Lora SemiBold"/>
                <a:cs typeface="Lora SemiBold"/>
                <a:sym typeface="Lora SemiBold"/>
              </a:rPr>
              <a:t>  Crown Prince Frederick to wed Lady Eleanor The royal courts of Europe rejoice as the engagement of Crown Prince Frederick of Prussia and Lady Eleanor of England is officially declared. The grand wedding is expected to take place in the spring, The grand wedding is expected to take place in the spring, The grand wedding is expected to take place in the spring.</a:t>
            </a:r>
            <a:endParaRPr sz="1200">
              <a:solidFill>
                <a:srgbClr val="5B4635"/>
              </a:solidFill>
              <a:latin typeface="Lora SemiBold"/>
              <a:ea typeface="Lora SemiBold"/>
              <a:cs typeface="Lora SemiBold"/>
              <a:sym typeface="Lora SemiBold"/>
            </a:endParaRPr>
          </a:p>
        </p:txBody>
      </p:sp>
      <p:cxnSp>
        <p:nvCxnSpPr>
          <p:cNvPr id="77" name="Google Shape;77;p14"/>
          <p:cNvCxnSpPr/>
          <p:nvPr/>
        </p:nvCxnSpPr>
        <p:spPr>
          <a:xfrm>
            <a:off x="2664225" y="244440"/>
            <a:ext cx="0" cy="165600"/>
          </a:xfrm>
          <a:prstGeom prst="straightConnector1">
            <a:avLst/>
          </a:prstGeom>
          <a:noFill/>
          <a:ln cap="flat" cmpd="sng" w="9525">
            <a:solidFill>
              <a:srgbClr val="5B4635"/>
            </a:solidFill>
            <a:prstDash val="solid"/>
            <a:round/>
            <a:headEnd len="med" w="med" type="none"/>
            <a:tailEnd len="med" w="med" type="none"/>
          </a:ln>
        </p:spPr>
      </p:cxnSp>
      <p:cxnSp>
        <p:nvCxnSpPr>
          <p:cNvPr id="78" name="Google Shape;78;p14"/>
          <p:cNvCxnSpPr/>
          <p:nvPr/>
        </p:nvCxnSpPr>
        <p:spPr>
          <a:xfrm>
            <a:off x="5653425" y="244440"/>
            <a:ext cx="0" cy="165600"/>
          </a:xfrm>
          <a:prstGeom prst="straightConnector1">
            <a:avLst/>
          </a:prstGeom>
          <a:noFill/>
          <a:ln cap="flat" cmpd="sng" w="9525">
            <a:solidFill>
              <a:srgbClr val="5B4635"/>
            </a:solidFill>
            <a:prstDash val="solid"/>
            <a:round/>
            <a:headEnd len="med" w="med" type="none"/>
            <a:tailEnd len="med" w="med" type="none"/>
          </a:ln>
        </p:spPr>
      </p:cxnSp>
      <p:sp>
        <p:nvSpPr>
          <p:cNvPr id="79" name="Google Shape;79;p14"/>
          <p:cNvSpPr txBox="1"/>
          <p:nvPr/>
        </p:nvSpPr>
        <p:spPr>
          <a:xfrm>
            <a:off x="2869750" y="242640"/>
            <a:ext cx="24984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100">
                <a:solidFill>
                  <a:srgbClr val="5B4635"/>
                </a:solidFill>
                <a:latin typeface="Lora Medium"/>
                <a:ea typeface="Lora Medium"/>
                <a:cs typeface="Lora Medium"/>
                <a:sym typeface="Lora Medium"/>
              </a:rPr>
              <a:t>WWW.CHRONICLESTIMES.LTD</a:t>
            </a:r>
            <a:endParaRPr sz="1100">
              <a:solidFill>
                <a:srgbClr val="5B4635"/>
              </a:solidFill>
              <a:latin typeface="Lora Medium"/>
              <a:ea typeface="Lora Medium"/>
              <a:cs typeface="Lora Medium"/>
              <a:sym typeface="Lora Medium"/>
            </a:endParaRPr>
          </a:p>
        </p:txBody>
      </p:sp>
      <p:sp>
        <p:nvSpPr>
          <p:cNvPr id="80" name="Google Shape;80;p14"/>
          <p:cNvSpPr txBox="1"/>
          <p:nvPr/>
        </p:nvSpPr>
        <p:spPr>
          <a:xfrm>
            <a:off x="360000" y="797554"/>
            <a:ext cx="3243000" cy="523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700">
                <a:solidFill>
                  <a:srgbClr val="5B4635"/>
                </a:solidFill>
                <a:latin typeface="Lora SemiBold"/>
                <a:ea typeface="Lora SemiBold"/>
                <a:cs typeface="Lora SemiBold"/>
                <a:sym typeface="Lora SemiBold"/>
              </a:rPr>
              <a:t>A ROYAL ENGAGEMENT ANNOUNCED</a:t>
            </a:r>
            <a:endParaRPr sz="1700">
              <a:solidFill>
                <a:srgbClr val="5B4635"/>
              </a:solidFill>
              <a:latin typeface="Lora SemiBold"/>
              <a:ea typeface="Lora SemiBold"/>
              <a:cs typeface="Lora SemiBold"/>
              <a:sym typeface="Lora SemiBold"/>
            </a:endParaRPr>
          </a:p>
        </p:txBody>
      </p:sp>
      <p:pic>
        <p:nvPicPr>
          <p:cNvPr id="81" name="Google Shape;81;p14"/>
          <p:cNvPicPr preferRelativeResize="0"/>
          <p:nvPr/>
        </p:nvPicPr>
        <p:blipFill rotWithShape="1">
          <a:blip r:embed="rId3">
            <a:alphaModFix/>
          </a:blip>
          <a:srcRect b="1536" l="0" r="0" t="0"/>
          <a:stretch/>
        </p:blipFill>
        <p:spPr>
          <a:xfrm>
            <a:off x="3961500" y="849825"/>
            <a:ext cx="3239999" cy="5920852"/>
          </a:xfrm>
          <a:prstGeom prst="rect">
            <a:avLst/>
          </a:prstGeom>
          <a:noFill/>
          <a:ln>
            <a:noFill/>
          </a:ln>
        </p:spPr>
      </p:pic>
      <p:sp>
        <p:nvSpPr>
          <p:cNvPr id="82" name="Google Shape;82;p14"/>
          <p:cNvSpPr txBox="1"/>
          <p:nvPr/>
        </p:nvSpPr>
        <p:spPr>
          <a:xfrm>
            <a:off x="3962900" y="6940736"/>
            <a:ext cx="3240000" cy="10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B4635"/>
                </a:solidFill>
                <a:latin typeface="Lora Medium"/>
                <a:ea typeface="Lora Medium"/>
                <a:cs typeface="Lora Medium"/>
                <a:sym typeface="Lora Medium"/>
              </a:rPr>
              <a:t>Painting of Crown Prince Frederick and Lady Eleanor at their engagement ball</a:t>
            </a:r>
            <a:endParaRPr i="1" sz="700">
              <a:solidFill>
                <a:srgbClr val="5B4635"/>
              </a:solidFill>
              <a:latin typeface="Lora Medium"/>
              <a:ea typeface="Lora Medium"/>
              <a:cs typeface="Lora Medium"/>
              <a:sym typeface="Lora Medium"/>
            </a:endParaRPr>
          </a:p>
        </p:txBody>
      </p:sp>
      <p:cxnSp>
        <p:nvCxnSpPr>
          <p:cNvPr id="83" name="Google Shape;83;p14"/>
          <p:cNvCxnSpPr/>
          <p:nvPr/>
        </p:nvCxnSpPr>
        <p:spPr>
          <a:xfrm>
            <a:off x="3960000" y="7168931"/>
            <a:ext cx="3243000" cy="0"/>
          </a:xfrm>
          <a:prstGeom prst="straightConnector1">
            <a:avLst/>
          </a:prstGeom>
          <a:noFill/>
          <a:ln cap="flat" cmpd="sng" w="19050">
            <a:solidFill>
              <a:srgbClr val="5B4635"/>
            </a:solidFill>
            <a:prstDash val="solid"/>
            <a:round/>
            <a:headEnd len="med" w="med" type="none"/>
            <a:tailEnd len="med" w="med" type="none"/>
          </a:ln>
        </p:spPr>
      </p:cxnSp>
      <p:sp>
        <p:nvSpPr>
          <p:cNvPr id="84" name="Google Shape;84;p14"/>
          <p:cNvSpPr txBox="1"/>
          <p:nvPr/>
        </p:nvSpPr>
        <p:spPr>
          <a:xfrm>
            <a:off x="3961500" y="7534622"/>
            <a:ext cx="3240000" cy="27246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5B4635"/>
                </a:solidFill>
                <a:latin typeface="Lora SemiBold"/>
                <a:ea typeface="Lora SemiBold"/>
                <a:cs typeface="Lora SemiBold"/>
                <a:sym typeface="Lora SemiBold"/>
              </a:rPr>
              <a:t>  The grand wedding is expected to take place in the spring, bringing together two of the continent’s most influential houses. Crown Prince Frederick to wed Lady Eleanor The royal courts of Europe rejoice as the engagement of Crown Prince Frederick of Prussia and Lady Eleanor of England is officially declared. The grand wedding is expected to take place in the spring, bringing together two of the continent’s most influential houses. Crown Prince Frederick to wed Lady Eleanor.</a:t>
            </a:r>
            <a:endParaRPr sz="1200">
              <a:solidFill>
                <a:srgbClr val="5B4635"/>
              </a:solidFill>
              <a:latin typeface="Lora SemiBold"/>
              <a:ea typeface="Lora SemiBold"/>
              <a:cs typeface="Lora SemiBold"/>
              <a:sym typeface="Lora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5"/>
          <p:cNvSpPr/>
          <p:nvPr/>
        </p:nvSpPr>
        <p:spPr>
          <a:xfrm>
            <a:off x="0" y="0"/>
            <a:ext cx="7560000" cy="10692000"/>
          </a:xfrm>
          <a:prstGeom prst="rect">
            <a:avLst/>
          </a:prstGeom>
          <a:solidFill>
            <a:srgbClr val="D8D5C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 name="Google Shape;90;p15"/>
          <p:cNvSpPr txBox="1"/>
          <p:nvPr/>
        </p:nvSpPr>
        <p:spPr>
          <a:xfrm>
            <a:off x="360000" y="231750"/>
            <a:ext cx="1495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5B4635"/>
                </a:solidFill>
                <a:latin typeface="Lora"/>
                <a:ea typeface="Lora"/>
                <a:cs typeface="Lora"/>
                <a:sym typeface="Lora"/>
              </a:rPr>
              <a:t>JAN 1875</a:t>
            </a:r>
            <a:endParaRPr sz="1200">
              <a:solidFill>
                <a:srgbClr val="5B4635"/>
              </a:solidFill>
              <a:latin typeface="Lora"/>
              <a:ea typeface="Lora"/>
              <a:cs typeface="Lora"/>
              <a:sym typeface="Lora"/>
            </a:endParaRPr>
          </a:p>
        </p:txBody>
      </p:sp>
      <p:sp>
        <p:nvSpPr>
          <p:cNvPr id="91" name="Google Shape;91;p15"/>
          <p:cNvSpPr txBox="1"/>
          <p:nvPr/>
        </p:nvSpPr>
        <p:spPr>
          <a:xfrm>
            <a:off x="5704200" y="231750"/>
            <a:ext cx="1495800" cy="1848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1200">
                <a:solidFill>
                  <a:srgbClr val="5B4635"/>
                </a:solidFill>
                <a:latin typeface="Lora"/>
                <a:ea typeface="Lora"/>
                <a:cs typeface="Lora"/>
                <a:sym typeface="Lora"/>
              </a:rPr>
              <a:t>VOL. 27</a:t>
            </a:r>
            <a:endParaRPr sz="1200">
              <a:solidFill>
                <a:srgbClr val="5B4635"/>
              </a:solidFill>
              <a:latin typeface="Lora"/>
              <a:ea typeface="Lora"/>
              <a:cs typeface="Lora"/>
              <a:sym typeface="Lora"/>
            </a:endParaRPr>
          </a:p>
        </p:txBody>
      </p:sp>
      <p:cxnSp>
        <p:nvCxnSpPr>
          <p:cNvPr id="92" name="Google Shape;92;p15"/>
          <p:cNvCxnSpPr/>
          <p:nvPr/>
        </p:nvCxnSpPr>
        <p:spPr>
          <a:xfrm>
            <a:off x="360000" y="551961"/>
            <a:ext cx="6841200" cy="0"/>
          </a:xfrm>
          <a:prstGeom prst="straightConnector1">
            <a:avLst/>
          </a:prstGeom>
          <a:noFill/>
          <a:ln cap="flat" cmpd="sng" w="19050">
            <a:solidFill>
              <a:srgbClr val="5B4635"/>
            </a:solidFill>
            <a:prstDash val="solid"/>
            <a:round/>
            <a:headEnd len="med" w="med" type="none"/>
            <a:tailEnd len="med" w="med" type="none"/>
          </a:ln>
        </p:spPr>
      </p:cxnSp>
      <p:pic>
        <p:nvPicPr>
          <p:cNvPr id="93" name="Google Shape;93;p15"/>
          <p:cNvPicPr preferRelativeResize="0"/>
          <p:nvPr/>
        </p:nvPicPr>
        <p:blipFill rotWithShape="1">
          <a:blip r:embed="rId3">
            <a:alphaModFix/>
          </a:blip>
          <a:srcRect b="0" l="0" r="0" t="1874"/>
          <a:stretch/>
        </p:blipFill>
        <p:spPr>
          <a:xfrm>
            <a:off x="360000" y="5886350"/>
            <a:ext cx="6841201" cy="4002374"/>
          </a:xfrm>
          <a:prstGeom prst="rect">
            <a:avLst/>
          </a:prstGeom>
          <a:noFill/>
          <a:ln>
            <a:noFill/>
          </a:ln>
        </p:spPr>
      </p:pic>
      <p:sp>
        <p:nvSpPr>
          <p:cNvPr id="94" name="Google Shape;94;p15"/>
          <p:cNvSpPr txBox="1"/>
          <p:nvPr/>
        </p:nvSpPr>
        <p:spPr>
          <a:xfrm>
            <a:off x="365518" y="9970925"/>
            <a:ext cx="6834900" cy="10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B4635"/>
                </a:solidFill>
                <a:latin typeface="Lora Medium"/>
                <a:ea typeface="Lora Medium"/>
                <a:cs typeface="Lora Medium"/>
                <a:sym typeface="Lora Medium"/>
              </a:rPr>
              <a:t>Hidden passage in the castle discovered, revealing secrets of the past and sparking intrigue among historians and explorers.</a:t>
            </a:r>
            <a:endParaRPr i="1" sz="700">
              <a:solidFill>
                <a:srgbClr val="5B4635"/>
              </a:solidFill>
              <a:latin typeface="Lora Medium"/>
              <a:ea typeface="Lora Medium"/>
              <a:cs typeface="Lora Medium"/>
              <a:sym typeface="Lora Medium"/>
            </a:endParaRPr>
          </a:p>
        </p:txBody>
      </p:sp>
      <p:cxnSp>
        <p:nvCxnSpPr>
          <p:cNvPr id="95" name="Google Shape;95;p15"/>
          <p:cNvCxnSpPr/>
          <p:nvPr/>
        </p:nvCxnSpPr>
        <p:spPr>
          <a:xfrm>
            <a:off x="359400" y="10193725"/>
            <a:ext cx="6841200" cy="0"/>
          </a:xfrm>
          <a:prstGeom prst="straightConnector1">
            <a:avLst/>
          </a:prstGeom>
          <a:noFill/>
          <a:ln cap="flat" cmpd="sng" w="19050">
            <a:solidFill>
              <a:srgbClr val="5B4635"/>
            </a:solidFill>
            <a:prstDash val="solid"/>
            <a:round/>
            <a:headEnd len="med" w="med" type="none"/>
            <a:tailEnd len="med" w="med" type="none"/>
          </a:ln>
        </p:spPr>
      </p:cxnSp>
      <p:sp>
        <p:nvSpPr>
          <p:cNvPr id="96" name="Google Shape;96;p15"/>
          <p:cNvSpPr txBox="1"/>
          <p:nvPr/>
        </p:nvSpPr>
        <p:spPr>
          <a:xfrm>
            <a:off x="360900" y="1153501"/>
            <a:ext cx="32400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a:solidFill>
                  <a:srgbClr val="5B4635"/>
                </a:solidFill>
                <a:latin typeface="Lora"/>
                <a:ea typeface="Lora"/>
                <a:cs typeface="Lora"/>
                <a:sym typeface="Lora"/>
              </a:rPr>
              <a:t>Hidden passage discovered</a:t>
            </a:r>
            <a:endParaRPr b="1">
              <a:solidFill>
                <a:srgbClr val="5B4635"/>
              </a:solidFill>
              <a:latin typeface="Lora"/>
              <a:ea typeface="Lora"/>
              <a:cs typeface="Lora"/>
              <a:sym typeface="Lora"/>
            </a:endParaRPr>
          </a:p>
        </p:txBody>
      </p:sp>
      <p:sp>
        <p:nvSpPr>
          <p:cNvPr id="97" name="Google Shape;97;p15"/>
          <p:cNvSpPr txBox="1"/>
          <p:nvPr/>
        </p:nvSpPr>
        <p:spPr>
          <a:xfrm>
            <a:off x="360900" y="1740296"/>
            <a:ext cx="3240000" cy="38790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5B4635"/>
                </a:solidFill>
                <a:latin typeface="Lora SemiBold"/>
                <a:ea typeface="Lora SemiBold"/>
                <a:cs typeface="Lora SemiBold"/>
                <a:sym typeface="Lora SemiBold"/>
              </a:rPr>
              <a:t>  Historians studying the ancient structure of Windsor Castle have stumbled upon a long-forgotten passageway beneath the castle’s Great Hall. Early theories suggest it may have been an escape route for medieval monarchs during times of war. Historians studying the ancient structure of Windsor Castle have stumbled upon a long-forgotten passageway beneath the castle’s Great Hall. Early theories suggest it may have been an escape route for medieval monarchs during times of war.  </a:t>
            </a:r>
            <a:endParaRPr sz="1200">
              <a:solidFill>
                <a:srgbClr val="5B4635"/>
              </a:solidFill>
              <a:latin typeface="Lora SemiBold"/>
              <a:ea typeface="Lora SemiBold"/>
              <a:cs typeface="Lora SemiBold"/>
              <a:sym typeface="Lora SemiBold"/>
            </a:endParaRPr>
          </a:p>
          <a:p>
            <a:pPr indent="0" lvl="0" marL="0" rtl="0" algn="just">
              <a:lnSpc>
                <a:spcPct val="125000"/>
              </a:lnSpc>
              <a:spcBef>
                <a:spcPts val="0"/>
              </a:spcBef>
              <a:spcAft>
                <a:spcPts val="0"/>
              </a:spcAft>
              <a:buNone/>
            </a:pPr>
            <a:r>
              <a:t/>
            </a:r>
            <a:endParaRPr sz="1200">
              <a:solidFill>
                <a:srgbClr val="5B4635"/>
              </a:solidFill>
              <a:latin typeface="Lora SemiBold"/>
              <a:ea typeface="Lora SemiBold"/>
              <a:cs typeface="Lora SemiBold"/>
              <a:sym typeface="Lora SemiBold"/>
            </a:endParaRPr>
          </a:p>
          <a:p>
            <a:pPr indent="0" lvl="0" marL="0" rtl="0" algn="just">
              <a:lnSpc>
                <a:spcPct val="125000"/>
              </a:lnSpc>
              <a:spcBef>
                <a:spcPts val="0"/>
              </a:spcBef>
              <a:spcAft>
                <a:spcPts val="0"/>
              </a:spcAft>
              <a:buNone/>
            </a:pPr>
            <a:r>
              <a:rPr lang="uk" sz="1200">
                <a:solidFill>
                  <a:srgbClr val="5B4635"/>
                </a:solidFill>
                <a:latin typeface="Lora SemiBold"/>
                <a:ea typeface="Lora SemiBold"/>
                <a:cs typeface="Lora SemiBold"/>
                <a:sym typeface="Lora SemiBold"/>
              </a:rPr>
              <a:t>  Early theories suggest it may have been an escape route for medieval monarchs during times of war. Historians studying the ancient structure of Windsor Castle.</a:t>
            </a:r>
            <a:endParaRPr sz="1200">
              <a:solidFill>
                <a:srgbClr val="5B4635"/>
              </a:solidFill>
              <a:latin typeface="Lora SemiBold"/>
              <a:ea typeface="Lora SemiBold"/>
              <a:cs typeface="Lora SemiBold"/>
              <a:sym typeface="Lora SemiBold"/>
            </a:endParaRPr>
          </a:p>
        </p:txBody>
      </p:sp>
      <p:sp>
        <p:nvSpPr>
          <p:cNvPr id="98" name="Google Shape;98;p15"/>
          <p:cNvSpPr txBox="1"/>
          <p:nvPr/>
        </p:nvSpPr>
        <p:spPr>
          <a:xfrm>
            <a:off x="359400" y="797554"/>
            <a:ext cx="3243000" cy="261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700">
                <a:solidFill>
                  <a:srgbClr val="5B4635"/>
                </a:solidFill>
                <a:latin typeface="Lora SemiBold"/>
                <a:ea typeface="Lora SemiBold"/>
                <a:cs typeface="Lora SemiBold"/>
                <a:sym typeface="Lora SemiBold"/>
              </a:rPr>
              <a:t>SECRETS OF THE CASTLE</a:t>
            </a:r>
            <a:endParaRPr sz="1700">
              <a:solidFill>
                <a:srgbClr val="5B4635"/>
              </a:solidFill>
              <a:latin typeface="Lora SemiBold"/>
              <a:ea typeface="Lora SemiBold"/>
              <a:cs typeface="Lora SemiBold"/>
              <a:sym typeface="Lora SemiBold"/>
            </a:endParaRPr>
          </a:p>
        </p:txBody>
      </p:sp>
      <p:pic>
        <p:nvPicPr>
          <p:cNvPr id="99" name="Google Shape;99;p15"/>
          <p:cNvPicPr preferRelativeResize="0"/>
          <p:nvPr/>
        </p:nvPicPr>
        <p:blipFill>
          <a:blip r:embed="rId4">
            <a:alphaModFix/>
          </a:blip>
          <a:stretch>
            <a:fillRect/>
          </a:stretch>
        </p:blipFill>
        <p:spPr>
          <a:xfrm>
            <a:off x="3968825" y="851525"/>
            <a:ext cx="3234474" cy="1965984"/>
          </a:xfrm>
          <a:prstGeom prst="rect">
            <a:avLst/>
          </a:prstGeom>
          <a:noFill/>
          <a:ln>
            <a:noFill/>
          </a:ln>
        </p:spPr>
      </p:pic>
      <p:sp>
        <p:nvSpPr>
          <p:cNvPr id="100" name="Google Shape;100;p15"/>
          <p:cNvSpPr txBox="1"/>
          <p:nvPr/>
        </p:nvSpPr>
        <p:spPr>
          <a:xfrm>
            <a:off x="3965592" y="2933875"/>
            <a:ext cx="3231600" cy="10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B4635"/>
                </a:solidFill>
                <a:latin typeface="Lora Medium"/>
                <a:ea typeface="Lora Medium"/>
                <a:cs typeface="Lora Medium"/>
                <a:sym typeface="Lora Medium"/>
              </a:rPr>
              <a:t>Hidden passage in the castle discovered, revealing secrets of the past.</a:t>
            </a:r>
            <a:endParaRPr i="1" sz="700">
              <a:solidFill>
                <a:srgbClr val="5B4635"/>
              </a:solidFill>
              <a:latin typeface="Lora Medium"/>
              <a:ea typeface="Lora Medium"/>
              <a:cs typeface="Lora Medium"/>
              <a:sym typeface="Lora Medium"/>
            </a:endParaRPr>
          </a:p>
        </p:txBody>
      </p:sp>
      <p:cxnSp>
        <p:nvCxnSpPr>
          <p:cNvPr id="101" name="Google Shape;101;p15"/>
          <p:cNvCxnSpPr/>
          <p:nvPr/>
        </p:nvCxnSpPr>
        <p:spPr>
          <a:xfrm>
            <a:off x="3962700" y="3156675"/>
            <a:ext cx="3234600" cy="0"/>
          </a:xfrm>
          <a:prstGeom prst="straightConnector1">
            <a:avLst/>
          </a:prstGeom>
          <a:noFill/>
          <a:ln cap="flat" cmpd="sng" w="19050">
            <a:solidFill>
              <a:srgbClr val="5B4635"/>
            </a:solidFill>
            <a:prstDash val="solid"/>
            <a:round/>
            <a:headEnd len="med" w="med" type="none"/>
            <a:tailEnd len="med" w="med" type="none"/>
          </a:ln>
        </p:spPr>
      </p:cxnSp>
      <p:sp>
        <p:nvSpPr>
          <p:cNvPr id="102" name="Google Shape;102;p15"/>
          <p:cNvSpPr txBox="1"/>
          <p:nvPr/>
        </p:nvSpPr>
        <p:spPr>
          <a:xfrm>
            <a:off x="3960000" y="3340390"/>
            <a:ext cx="3240000" cy="22626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5B4635"/>
                </a:solidFill>
                <a:latin typeface="Lora SemiBold"/>
                <a:ea typeface="Lora SemiBold"/>
                <a:cs typeface="Lora SemiBold"/>
                <a:sym typeface="Lora SemiBold"/>
              </a:rPr>
              <a:t>  Historians studying the ancient structure of Windsor Castle have stumbled upon a long-forgotten passageway beneath the castle’s Great Hall. Early theories suggest it may have been an escape route for medieval monarchs during times of war Breakthrough in archaeology. A team of explorers in Egypt has uncovered an untouched chamber within the Great Pyramid of Giza. Scholars believe this chamber may contain artifacts.</a:t>
            </a:r>
            <a:endParaRPr sz="1200">
              <a:solidFill>
                <a:srgbClr val="5B4635"/>
              </a:solidFill>
              <a:latin typeface="Lora SemiBold"/>
              <a:ea typeface="Lora SemiBold"/>
              <a:cs typeface="Lora SemiBold"/>
              <a:sym typeface="Lora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6"/>
          <p:cNvSpPr/>
          <p:nvPr/>
        </p:nvSpPr>
        <p:spPr>
          <a:xfrm>
            <a:off x="0" y="0"/>
            <a:ext cx="7560000" cy="10692000"/>
          </a:xfrm>
          <a:prstGeom prst="rect">
            <a:avLst/>
          </a:prstGeom>
          <a:solidFill>
            <a:srgbClr val="D8D5C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 name="Google Shape;108;p16"/>
          <p:cNvSpPr txBox="1"/>
          <p:nvPr/>
        </p:nvSpPr>
        <p:spPr>
          <a:xfrm>
            <a:off x="359400" y="242640"/>
            <a:ext cx="22251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100">
                <a:solidFill>
                  <a:srgbClr val="5B4635"/>
                </a:solidFill>
                <a:latin typeface="Lora Medium"/>
                <a:ea typeface="Lora Medium"/>
                <a:cs typeface="Lora Medium"/>
                <a:sym typeface="Lora Medium"/>
              </a:rPr>
              <a:t>OUR WINDOW TO THE PAST</a:t>
            </a:r>
            <a:endParaRPr sz="1100">
              <a:solidFill>
                <a:srgbClr val="5B4635"/>
              </a:solidFill>
              <a:latin typeface="Lora Medium"/>
              <a:ea typeface="Lora Medium"/>
              <a:cs typeface="Lora Medium"/>
              <a:sym typeface="Lora Medium"/>
            </a:endParaRPr>
          </a:p>
        </p:txBody>
      </p:sp>
      <p:sp>
        <p:nvSpPr>
          <p:cNvPr id="109" name="Google Shape;109;p16"/>
          <p:cNvSpPr txBox="1"/>
          <p:nvPr/>
        </p:nvSpPr>
        <p:spPr>
          <a:xfrm>
            <a:off x="5703600" y="242640"/>
            <a:ext cx="1495800" cy="1692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sz="1100">
                <a:solidFill>
                  <a:srgbClr val="5B4635"/>
                </a:solidFill>
                <a:latin typeface="Lora Medium"/>
                <a:ea typeface="Lora Medium"/>
                <a:cs typeface="Lora Medium"/>
                <a:sym typeface="Lora Medium"/>
              </a:rPr>
              <a:t>+44 7777 888 999</a:t>
            </a:r>
            <a:endParaRPr sz="1100">
              <a:solidFill>
                <a:srgbClr val="5B4635"/>
              </a:solidFill>
              <a:latin typeface="Lora Medium"/>
              <a:ea typeface="Lora Medium"/>
              <a:cs typeface="Lora Medium"/>
              <a:sym typeface="Lora Medium"/>
            </a:endParaRPr>
          </a:p>
        </p:txBody>
      </p:sp>
      <p:cxnSp>
        <p:nvCxnSpPr>
          <p:cNvPr id="110" name="Google Shape;110;p16"/>
          <p:cNvCxnSpPr/>
          <p:nvPr/>
        </p:nvCxnSpPr>
        <p:spPr>
          <a:xfrm>
            <a:off x="359400" y="551961"/>
            <a:ext cx="6841200" cy="0"/>
          </a:xfrm>
          <a:prstGeom prst="straightConnector1">
            <a:avLst/>
          </a:prstGeom>
          <a:noFill/>
          <a:ln cap="flat" cmpd="sng" w="19050">
            <a:solidFill>
              <a:srgbClr val="5B4635"/>
            </a:solidFill>
            <a:prstDash val="solid"/>
            <a:round/>
            <a:headEnd len="med" w="med" type="none"/>
            <a:tailEnd len="med" w="med" type="none"/>
          </a:ln>
        </p:spPr>
      </p:cxnSp>
      <p:sp>
        <p:nvSpPr>
          <p:cNvPr id="111" name="Google Shape;111;p16"/>
          <p:cNvSpPr txBox="1"/>
          <p:nvPr/>
        </p:nvSpPr>
        <p:spPr>
          <a:xfrm>
            <a:off x="3960600" y="4030190"/>
            <a:ext cx="32400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B4635"/>
                </a:solidFill>
                <a:latin typeface="Lora Medium"/>
                <a:ea typeface="Lora Medium"/>
                <a:cs typeface="Lora Medium"/>
                <a:sym typeface="Lora Medium"/>
              </a:rPr>
              <a:t>Photo of a steam locomotive pulling into a bustling industrial city, symbolizing the rapid advancements of the era.</a:t>
            </a:r>
            <a:endParaRPr i="1" sz="700">
              <a:solidFill>
                <a:srgbClr val="5B4635"/>
              </a:solidFill>
              <a:latin typeface="Lora Medium"/>
              <a:ea typeface="Lora Medium"/>
              <a:cs typeface="Lora Medium"/>
              <a:sym typeface="Lora Medium"/>
            </a:endParaRPr>
          </a:p>
        </p:txBody>
      </p:sp>
      <p:sp>
        <p:nvSpPr>
          <p:cNvPr id="112" name="Google Shape;112;p16"/>
          <p:cNvSpPr txBox="1"/>
          <p:nvPr/>
        </p:nvSpPr>
        <p:spPr>
          <a:xfrm>
            <a:off x="360900" y="1521377"/>
            <a:ext cx="32400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a:solidFill>
                  <a:srgbClr val="5B4635"/>
                </a:solidFill>
                <a:latin typeface="Lora"/>
                <a:ea typeface="Lora"/>
                <a:cs typeface="Lora"/>
                <a:sym typeface="Lora"/>
              </a:rPr>
              <a:t>Factories and fortunes</a:t>
            </a:r>
            <a:endParaRPr b="1">
              <a:solidFill>
                <a:srgbClr val="5B4635"/>
              </a:solidFill>
              <a:latin typeface="Lora"/>
              <a:ea typeface="Lora"/>
              <a:cs typeface="Lora"/>
              <a:sym typeface="Lora"/>
            </a:endParaRPr>
          </a:p>
        </p:txBody>
      </p:sp>
      <p:sp>
        <p:nvSpPr>
          <p:cNvPr id="113" name="Google Shape;113;p16"/>
          <p:cNvSpPr txBox="1"/>
          <p:nvPr/>
        </p:nvSpPr>
        <p:spPr>
          <a:xfrm>
            <a:off x="360900" y="2044277"/>
            <a:ext cx="3240000" cy="31863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5B4635"/>
                </a:solidFill>
                <a:latin typeface="Lora SemiBold"/>
                <a:ea typeface="Lora SemiBold"/>
                <a:cs typeface="Lora SemiBold"/>
                <a:sym typeface="Lora SemiBold"/>
              </a:rPr>
              <a:t>  Factories and fortunes Industrialists across Britain and the United States are rapidly expanding their manufacturing empires. Textile mills, steel factories, and railway companies are booming, creating new wealth for entrepreneurs while raising concerns about working conditions.</a:t>
            </a:r>
            <a:endParaRPr sz="1200">
              <a:solidFill>
                <a:srgbClr val="5B4635"/>
              </a:solidFill>
              <a:latin typeface="Lora SemiBold"/>
              <a:ea typeface="Lora SemiBold"/>
              <a:cs typeface="Lora SemiBold"/>
              <a:sym typeface="Lora SemiBold"/>
            </a:endParaRPr>
          </a:p>
          <a:p>
            <a:pPr indent="0" lvl="0" marL="0" rtl="0" algn="just">
              <a:lnSpc>
                <a:spcPct val="125000"/>
              </a:lnSpc>
              <a:spcBef>
                <a:spcPts val="0"/>
              </a:spcBef>
              <a:spcAft>
                <a:spcPts val="0"/>
              </a:spcAft>
              <a:buNone/>
            </a:pPr>
            <a:r>
              <a:t/>
            </a:r>
            <a:endParaRPr sz="1200">
              <a:solidFill>
                <a:srgbClr val="5B4635"/>
              </a:solidFill>
              <a:latin typeface="Lora SemiBold"/>
              <a:ea typeface="Lora SemiBold"/>
              <a:cs typeface="Lora SemiBold"/>
              <a:sym typeface="Lora SemiBold"/>
            </a:endParaRPr>
          </a:p>
          <a:p>
            <a:pPr indent="0" lvl="0" marL="0" rtl="0" algn="just">
              <a:lnSpc>
                <a:spcPct val="125000"/>
              </a:lnSpc>
              <a:spcBef>
                <a:spcPts val="0"/>
              </a:spcBef>
              <a:spcAft>
                <a:spcPts val="0"/>
              </a:spcAft>
              <a:buNone/>
            </a:pPr>
            <a:r>
              <a:rPr lang="uk" sz="1200">
                <a:solidFill>
                  <a:srgbClr val="5B4635"/>
                </a:solidFill>
                <a:latin typeface="Lora SemiBold"/>
                <a:ea typeface="Lora SemiBold"/>
                <a:cs typeface="Lora SemiBold"/>
                <a:sym typeface="Lora SemiBold"/>
              </a:rPr>
              <a:t>  Will prosperity come at too high a cost? Factories and fortunes Industrialists across Britain and the United States are rapidly expanding their manufacturing empires. Textile mills, steel factories, and railway companies are booming, creating.</a:t>
            </a:r>
            <a:endParaRPr sz="1200">
              <a:solidFill>
                <a:srgbClr val="5B4635"/>
              </a:solidFill>
              <a:latin typeface="Lora SemiBold"/>
              <a:ea typeface="Lora SemiBold"/>
              <a:cs typeface="Lora SemiBold"/>
              <a:sym typeface="Lora SemiBold"/>
            </a:endParaRPr>
          </a:p>
        </p:txBody>
      </p:sp>
      <p:cxnSp>
        <p:nvCxnSpPr>
          <p:cNvPr id="114" name="Google Shape;114;p16"/>
          <p:cNvCxnSpPr/>
          <p:nvPr/>
        </p:nvCxnSpPr>
        <p:spPr>
          <a:xfrm>
            <a:off x="2664225" y="244440"/>
            <a:ext cx="0" cy="165600"/>
          </a:xfrm>
          <a:prstGeom prst="straightConnector1">
            <a:avLst/>
          </a:prstGeom>
          <a:noFill/>
          <a:ln cap="flat" cmpd="sng" w="9525">
            <a:solidFill>
              <a:srgbClr val="5B4635"/>
            </a:solidFill>
            <a:prstDash val="solid"/>
            <a:round/>
            <a:headEnd len="med" w="med" type="none"/>
            <a:tailEnd len="med" w="med" type="none"/>
          </a:ln>
        </p:spPr>
      </p:cxnSp>
      <p:cxnSp>
        <p:nvCxnSpPr>
          <p:cNvPr id="115" name="Google Shape;115;p16"/>
          <p:cNvCxnSpPr/>
          <p:nvPr/>
        </p:nvCxnSpPr>
        <p:spPr>
          <a:xfrm>
            <a:off x="5653425" y="244440"/>
            <a:ext cx="0" cy="165600"/>
          </a:xfrm>
          <a:prstGeom prst="straightConnector1">
            <a:avLst/>
          </a:prstGeom>
          <a:noFill/>
          <a:ln cap="flat" cmpd="sng" w="9525">
            <a:solidFill>
              <a:srgbClr val="5B4635"/>
            </a:solidFill>
            <a:prstDash val="solid"/>
            <a:round/>
            <a:headEnd len="med" w="med" type="none"/>
            <a:tailEnd len="med" w="med" type="none"/>
          </a:ln>
        </p:spPr>
      </p:cxnSp>
      <p:sp>
        <p:nvSpPr>
          <p:cNvPr id="116" name="Google Shape;116;p16"/>
          <p:cNvSpPr txBox="1"/>
          <p:nvPr/>
        </p:nvSpPr>
        <p:spPr>
          <a:xfrm>
            <a:off x="2869750" y="242640"/>
            <a:ext cx="24984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100">
                <a:solidFill>
                  <a:srgbClr val="5B4635"/>
                </a:solidFill>
                <a:latin typeface="Lora Medium"/>
                <a:ea typeface="Lora Medium"/>
                <a:cs typeface="Lora Medium"/>
                <a:sym typeface="Lora Medium"/>
              </a:rPr>
              <a:t>WWW.CHRONICLESTIMES.LTD</a:t>
            </a:r>
            <a:endParaRPr sz="1100">
              <a:solidFill>
                <a:srgbClr val="5B4635"/>
              </a:solidFill>
              <a:latin typeface="Lora Medium"/>
              <a:ea typeface="Lora Medium"/>
              <a:cs typeface="Lora Medium"/>
              <a:sym typeface="Lora Medium"/>
            </a:endParaRPr>
          </a:p>
        </p:txBody>
      </p:sp>
      <p:pic>
        <p:nvPicPr>
          <p:cNvPr id="117" name="Google Shape;117;p16"/>
          <p:cNvPicPr preferRelativeResize="0"/>
          <p:nvPr/>
        </p:nvPicPr>
        <p:blipFill rotWithShape="1">
          <a:blip r:embed="rId3">
            <a:alphaModFix/>
          </a:blip>
          <a:srcRect b="1623" l="0" r="546" t="0"/>
          <a:stretch/>
        </p:blipFill>
        <p:spPr>
          <a:xfrm>
            <a:off x="3960000" y="884390"/>
            <a:ext cx="3239999" cy="3015326"/>
          </a:xfrm>
          <a:prstGeom prst="rect">
            <a:avLst/>
          </a:prstGeom>
          <a:noFill/>
          <a:ln>
            <a:noFill/>
          </a:ln>
        </p:spPr>
      </p:pic>
      <p:cxnSp>
        <p:nvCxnSpPr>
          <p:cNvPr id="118" name="Google Shape;118;p16"/>
          <p:cNvCxnSpPr/>
          <p:nvPr/>
        </p:nvCxnSpPr>
        <p:spPr>
          <a:xfrm>
            <a:off x="3957700" y="4368090"/>
            <a:ext cx="3243000" cy="0"/>
          </a:xfrm>
          <a:prstGeom prst="straightConnector1">
            <a:avLst/>
          </a:prstGeom>
          <a:noFill/>
          <a:ln cap="flat" cmpd="sng" w="19050">
            <a:solidFill>
              <a:srgbClr val="5B4635"/>
            </a:solidFill>
            <a:prstDash val="solid"/>
            <a:round/>
            <a:headEnd len="med" w="med" type="none"/>
            <a:tailEnd len="med" w="med" type="none"/>
          </a:ln>
        </p:spPr>
      </p:cxnSp>
      <p:sp>
        <p:nvSpPr>
          <p:cNvPr id="119" name="Google Shape;119;p16"/>
          <p:cNvSpPr txBox="1"/>
          <p:nvPr/>
        </p:nvSpPr>
        <p:spPr>
          <a:xfrm>
            <a:off x="359400" y="835463"/>
            <a:ext cx="3243000" cy="523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700">
                <a:solidFill>
                  <a:srgbClr val="5B4635"/>
                </a:solidFill>
                <a:latin typeface="Lora SemiBold"/>
                <a:ea typeface="Lora SemiBold"/>
                <a:cs typeface="Lora SemiBold"/>
                <a:sym typeface="Lora SemiBold"/>
              </a:rPr>
              <a:t>THE RISE OF THE INDUSTRIAL EMPIRE</a:t>
            </a:r>
            <a:endParaRPr sz="1700">
              <a:solidFill>
                <a:srgbClr val="5B4635"/>
              </a:solidFill>
              <a:latin typeface="Lora SemiBold"/>
              <a:ea typeface="Lora SemiBold"/>
              <a:cs typeface="Lora SemiBold"/>
              <a:sym typeface="Lora SemiBold"/>
            </a:endParaRPr>
          </a:p>
        </p:txBody>
      </p:sp>
      <p:sp>
        <p:nvSpPr>
          <p:cNvPr id="120" name="Google Shape;120;p16"/>
          <p:cNvSpPr txBox="1"/>
          <p:nvPr/>
        </p:nvSpPr>
        <p:spPr>
          <a:xfrm>
            <a:off x="3960600" y="4562028"/>
            <a:ext cx="3240000" cy="57261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5B4635"/>
                </a:solidFill>
                <a:latin typeface="Lora SemiBold"/>
                <a:ea typeface="Lora SemiBold"/>
                <a:cs typeface="Lora SemiBold"/>
                <a:sym typeface="Lora SemiBold"/>
              </a:rPr>
              <a:t>  Factories and fortunes Industrialists across Britain and the United States are rapidly expanding their manufacturing empires. Textile mills, steel factories, and railway companies are booming, creating new wealth for entrepreneurs while raising concerns about working conditions. Will prosperity come at too high a cost?</a:t>
            </a:r>
            <a:endParaRPr sz="1200">
              <a:solidFill>
                <a:srgbClr val="5B4635"/>
              </a:solidFill>
              <a:latin typeface="Lora SemiBold"/>
              <a:ea typeface="Lora SemiBold"/>
              <a:cs typeface="Lora SemiBold"/>
              <a:sym typeface="Lora SemiBold"/>
            </a:endParaRPr>
          </a:p>
          <a:p>
            <a:pPr indent="0" lvl="0" marL="0" rtl="0" algn="just">
              <a:lnSpc>
                <a:spcPct val="125000"/>
              </a:lnSpc>
              <a:spcBef>
                <a:spcPts val="0"/>
              </a:spcBef>
              <a:spcAft>
                <a:spcPts val="0"/>
              </a:spcAft>
              <a:buNone/>
            </a:pPr>
            <a:r>
              <a:t/>
            </a:r>
            <a:endParaRPr sz="1200">
              <a:solidFill>
                <a:srgbClr val="5B4635"/>
              </a:solidFill>
              <a:latin typeface="Lora SemiBold"/>
              <a:ea typeface="Lora SemiBold"/>
              <a:cs typeface="Lora SemiBold"/>
              <a:sym typeface="Lora SemiBold"/>
            </a:endParaRPr>
          </a:p>
          <a:p>
            <a:pPr indent="0" lvl="0" marL="0" rtl="0" algn="just">
              <a:lnSpc>
                <a:spcPct val="125000"/>
              </a:lnSpc>
              <a:spcBef>
                <a:spcPts val="0"/>
              </a:spcBef>
              <a:spcAft>
                <a:spcPts val="0"/>
              </a:spcAft>
              <a:buNone/>
            </a:pPr>
            <a:r>
              <a:rPr lang="uk" sz="1200">
                <a:solidFill>
                  <a:srgbClr val="5B4635"/>
                </a:solidFill>
                <a:latin typeface="Lora SemiBold"/>
                <a:ea typeface="Lora SemiBold"/>
                <a:cs typeface="Lora SemiBold"/>
                <a:sym typeface="Lora SemiBold"/>
              </a:rPr>
              <a:t>  Textile mills, steel factories, and railway companies are booming, creating new wealth for entrepreneurs while raising concerns about working conditions. Will prosperity come at too high a cost? Textile mills, steel factories, and railway companies are booming, creating new wealth for entrepreneurs while raising concerns about working conditions. Will prosperity come at too high a cost?</a:t>
            </a:r>
            <a:endParaRPr sz="1200">
              <a:solidFill>
                <a:srgbClr val="5B4635"/>
              </a:solidFill>
              <a:latin typeface="Lora SemiBold"/>
              <a:ea typeface="Lora SemiBold"/>
              <a:cs typeface="Lora SemiBold"/>
              <a:sym typeface="Lora SemiBold"/>
            </a:endParaRPr>
          </a:p>
          <a:p>
            <a:pPr indent="0" lvl="0" marL="0" rtl="0" algn="just">
              <a:lnSpc>
                <a:spcPct val="125000"/>
              </a:lnSpc>
              <a:spcBef>
                <a:spcPts val="0"/>
              </a:spcBef>
              <a:spcAft>
                <a:spcPts val="0"/>
              </a:spcAft>
              <a:buNone/>
            </a:pPr>
            <a:r>
              <a:t/>
            </a:r>
            <a:endParaRPr sz="1200">
              <a:solidFill>
                <a:srgbClr val="5B4635"/>
              </a:solidFill>
              <a:latin typeface="Lora SemiBold"/>
              <a:ea typeface="Lora SemiBold"/>
              <a:cs typeface="Lora SemiBold"/>
              <a:sym typeface="Lora SemiBold"/>
            </a:endParaRPr>
          </a:p>
          <a:p>
            <a:pPr indent="0" lvl="0" marL="0" rtl="0" algn="just">
              <a:lnSpc>
                <a:spcPct val="125000"/>
              </a:lnSpc>
              <a:spcBef>
                <a:spcPts val="0"/>
              </a:spcBef>
              <a:spcAft>
                <a:spcPts val="0"/>
              </a:spcAft>
              <a:buNone/>
            </a:pPr>
            <a:r>
              <a:rPr lang="uk" sz="1200">
                <a:solidFill>
                  <a:srgbClr val="5B4635"/>
                </a:solidFill>
                <a:latin typeface="Lora SemiBold"/>
                <a:ea typeface="Lora SemiBold"/>
                <a:cs typeface="Lora SemiBold"/>
                <a:sym typeface="Lora SemiBold"/>
              </a:rPr>
              <a:t>  Textile mills, steel factories, and railway companies are booming, creating new wealth for entrepreneurs while raising while raising while raising while raising concerns about working conditions.</a:t>
            </a:r>
            <a:endParaRPr sz="1200">
              <a:solidFill>
                <a:srgbClr val="5B4635"/>
              </a:solidFill>
              <a:latin typeface="Lora SemiBold"/>
              <a:ea typeface="Lora SemiBold"/>
              <a:cs typeface="Lora SemiBold"/>
              <a:sym typeface="Lora SemiBold"/>
            </a:endParaRPr>
          </a:p>
        </p:txBody>
      </p:sp>
      <p:sp>
        <p:nvSpPr>
          <p:cNvPr id="121" name="Google Shape;121;p16"/>
          <p:cNvSpPr txBox="1"/>
          <p:nvPr/>
        </p:nvSpPr>
        <p:spPr>
          <a:xfrm>
            <a:off x="362300" y="9970920"/>
            <a:ext cx="3240000" cy="10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B4635"/>
                </a:solidFill>
                <a:latin typeface="Lora Medium"/>
                <a:ea typeface="Lora Medium"/>
                <a:cs typeface="Lora Medium"/>
                <a:sym typeface="Lora Medium"/>
              </a:rPr>
              <a:t>Concerns over poor working conditions rise as industries thrive and expand.</a:t>
            </a:r>
            <a:endParaRPr i="1" sz="700">
              <a:solidFill>
                <a:srgbClr val="5B4635"/>
              </a:solidFill>
              <a:latin typeface="Lora Medium"/>
              <a:ea typeface="Lora Medium"/>
              <a:cs typeface="Lora Medium"/>
              <a:sym typeface="Lora Medium"/>
            </a:endParaRPr>
          </a:p>
        </p:txBody>
      </p:sp>
      <p:cxnSp>
        <p:nvCxnSpPr>
          <p:cNvPr id="122" name="Google Shape;122;p16"/>
          <p:cNvCxnSpPr/>
          <p:nvPr/>
        </p:nvCxnSpPr>
        <p:spPr>
          <a:xfrm>
            <a:off x="359400" y="10193720"/>
            <a:ext cx="3243000" cy="0"/>
          </a:xfrm>
          <a:prstGeom prst="straightConnector1">
            <a:avLst/>
          </a:prstGeom>
          <a:noFill/>
          <a:ln cap="flat" cmpd="sng" w="19050">
            <a:solidFill>
              <a:srgbClr val="5B4635"/>
            </a:solidFill>
            <a:prstDash val="solid"/>
            <a:round/>
            <a:headEnd len="med" w="med" type="none"/>
            <a:tailEnd len="med" w="med" type="none"/>
          </a:ln>
        </p:spPr>
      </p:cxnSp>
      <p:pic>
        <p:nvPicPr>
          <p:cNvPr id="123" name="Google Shape;123;p16"/>
          <p:cNvPicPr preferRelativeResize="0"/>
          <p:nvPr/>
        </p:nvPicPr>
        <p:blipFill rotWithShape="1">
          <a:blip r:embed="rId4">
            <a:alphaModFix/>
          </a:blip>
          <a:srcRect b="0" l="0" r="0" t="1565"/>
          <a:stretch/>
        </p:blipFill>
        <p:spPr>
          <a:xfrm>
            <a:off x="362300" y="5393303"/>
            <a:ext cx="3242999" cy="44625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