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Rubik Medium"/>
      <p:regular r:id="rId6"/>
      <p:bold r:id="rId7"/>
      <p:italic r:id="rId8"/>
      <p:boldItalic r:id="rId9"/>
    </p:embeddedFont>
    <p:embeddedFont>
      <p:font typeface="Rubik Light"/>
      <p:regular r:id="rId10"/>
      <p:bold r:id="rId11"/>
      <p:italic r:id="rId12"/>
      <p:boldItalic r:id="rId13"/>
    </p:embeddedFont>
    <p:embeddedFont>
      <p:font typeface="Mrs Saint Delafield"/>
      <p:regular r:id="rId14"/>
    </p:embeddedFont>
    <p:embeddedFont>
      <p:font typeface="Rubik"/>
      <p:regular r:id="rId15"/>
      <p:bold r:id="rId16"/>
      <p:italic r:id="rId17"/>
      <p:boldItalic r:id="rId18"/>
    </p:embeddedFont>
    <p:embeddedFont>
      <p:font typeface="Rubik SemiBold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bikSemiBold-bold.fntdata"/><Relationship Id="rId11" Type="http://schemas.openxmlformats.org/officeDocument/2006/relationships/font" Target="fonts/RubikLight-bold.fntdata"/><Relationship Id="rId22" Type="http://schemas.openxmlformats.org/officeDocument/2006/relationships/font" Target="fonts/RubikSemiBold-boldItalic.fntdata"/><Relationship Id="rId10" Type="http://schemas.openxmlformats.org/officeDocument/2006/relationships/font" Target="fonts/RubikLight-regular.fntdata"/><Relationship Id="rId21" Type="http://schemas.openxmlformats.org/officeDocument/2006/relationships/font" Target="fonts/RubikSemiBold-italic.fntdata"/><Relationship Id="rId13" Type="http://schemas.openxmlformats.org/officeDocument/2006/relationships/font" Target="fonts/RubikLight-boldItalic.fntdata"/><Relationship Id="rId12" Type="http://schemas.openxmlformats.org/officeDocument/2006/relationships/font" Target="fonts/Rubik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ubikMedium-boldItalic.fntdata"/><Relationship Id="rId15" Type="http://schemas.openxmlformats.org/officeDocument/2006/relationships/font" Target="fonts/Rubik-regular.fntdata"/><Relationship Id="rId14" Type="http://schemas.openxmlformats.org/officeDocument/2006/relationships/font" Target="fonts/MrsSaintDelafield-regular.fntdata"/><Relationship Id="rId17" Type="http://schemas.openxmlformats.org/officeDocument/2006/relationships/font" Target="fonts/Rubik-italic.fntdata"/><Relationship Id="rId16" Type="http://schemas.openxmlformats.org/officeDocument/2006/relationships/font" Target="fonts/Rubik-bold.fntdata"/><Relationship Id="rId5" Type="http://schemas.openxmlformats.org/officeDocument/2006/relationships/slide" Target="slides/slide1.xml"/><Relationship Id="rId19" Type="http://schemas.openxmlformats.org/officeDocument/2006/relationships/font" Target="fonts/RubikSemiBold-regular.fntdata"/><Relationship Id="rId6" Type="http://schemas.openxmlformats.org/officeDocument/2006/relationships/font" Target="fonts/RubikMedium-regular.fntdata"/><Relationship Id="rId18" Type="http://schemas.openxmlformats.org/officeDocument/2006/relationships/font" Target="fonts/Rubik-boldItalic.fntdata"/><Relationship Id="rId7" Type="http://schemas.openxmlformats.org/officeDocument/2006/relationships/font" Target="fonts/RubikMedium-bold.fntdata"/><Relationship Id="rId8" Type="http://schemas.openxmlformats.org/officeDocument/2006/relationships/font" Target="fonts/Rubik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2.png"/><Relationship Id="rId11" Type="http://schemas.openxmlformats.org/officeDocument/2006/relationships/image" Target="../media/image3.png"/><Relationship Id="rId22" Type="http://schemas.openxmlformats.org/officeDocument/2006/relationships/image" Target="../media/image20.png"/><Relationship Id="rId10" Type="http://schemas.openxmlformats.org/officeDocument/2006/relationships/image" Target="../media/image7.png"/><Relationship Id="rId21" Type="http://schemas.openxmlformats.org/officeDocument/2006/relationships/image" Target="../media/image17.png"/><Relationship Id="rId13" Type="http://schemas.openxmlformats.org/officeDocument/2006/relationships/image" Target="../media/image2.png"/><Relationship Id="rId12" Type="http://schemas.openxmlformats.org/officeDocument/2006/relationships/image" Target="../media/image8.png"/><Relationship Id="rId23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6.png"/><Relationship Id="rId15" Type="http://schemas.openxmlformats.org/officeDocument/2006/relationships/image" Target="../media/image14.png"/><Relationship Id="rId14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15.png"/><Relationship Id="rId5" Type="http://schemas.openxmlformats.org/officeDocument/2006/relationships/image" Target="../media/image1.png"/><Relationship Id="rId19" Type="http://schemas.openxmlformats.org/officeDocument/2006/relationships/image" Target="../media/image18.png"/><Relationship Id="rId6" Type="http://schemas.openxmlformats.org/officeDocument/2006/relationships/image" Target="../media/image5.png"/><Relationship Id="rId18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3EA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Ресурс 2@2x.png"/>
          <p:cNvPicPr preferRelativeResize="0"/>
          <p:nvPr/>
        </p:nvPicPr>
        <p:blipFill rotWithShape="1">
          <a:blip r:embed="rId3">
            <a:alphaModFix/>
          </a:blip>
          <a:srcRect b="30159" l="0" r="0" t="-5671"/>
          <a:stretch/>
        </p:blipFill>
        <p:spPr>
          <a:xfrm>
            <a:off x="321100" y="1386900"/>
            <a:ext cx="6917700" cy="1985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321100" y="3039150"/>
            <a:ext cx="2659500" cy="7357500"/>
          </a:xfrm>
          <a:prstGeom prst="roundRect">
            <a:avLst>
              <a:gd fmla="val 8360" name="adj"/>
            </a:avLst>
          </a:prstGeom>
          <a:solidFill>
            <a:srgbClr val="95B19B"/>
          </a:solidFill>
          <a:ln cap="flat" cmpd="sng" w="9525">
            <a:solidFill>
              <a:srgbClr val="F6F3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21100" y="0"/>
            <a:ext cx="6917700" cy="1738500"/>
          </a:xfrm>
          <a:prstGeom prst="rect">
            <a:avLst/>
          </a:prstGeom>
          <a:solidFill>
            <a:srgbClr val="134D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640550" y="1435300"/>
            <a:ext cx="2062800" cy="399000"/>
          </a:xfrm>
          <a:prstGeom prst="roundRect">
            <a:avLst>
              <a:gd fmla="val 23127" name="adj"/>
            </a:avLst>
          </a:prstGeom>
          <a:solidFill>
            <a:srgbClr val="DFAC5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rPr>
              <a:t>SEPTEMBER 2027</a:t>
            </a:r>
            <a:endParaRPr b="1" sz="1600">
              <a:solidFill>
                <a:srgbClr val="134D4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321100" y="100"/>
            <a:ext cx="1455900" cy="748200"/>
            <a:chOff x="321100" y="100"/>
            <a:chExt cx="1455900" cy="748200"/>
          </a:xfrm>
        </p:grpSpPr>
        <p:sp>
          <p:nvSpPr>
            <p:cNvPr id="59" name="Google Shape;59;p13"/>
            <p:cNvSpPr/>
            <p:nvPr/>
          </p:nvSpPr>
          <p:spPr>
            <a:xfrm flipH="1" rot="10800000">
              <a:off x="321100" y="100"/>
              <a:ext cx="1455900" cy="748200"/>
            </a:xfrm>
            <a:prstGeom prst="round1Rect">
              <a:avLst>
                <a:gd fmla="val 50000" name="adj"/>
              </a:avLst>
            </a:prstGeom>
            <a:solidFill>
              <a:srgbClr val="DFAC5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499475" y="122050"/>
              <a:ext cx="930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RIVERVIEW</a:t>
              </a:r>
              <a:endParaRPr b="1" sz="9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HIGH SCHOOL</a:t>
              </a:r>
              <a:endParaRPr sz="8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499475" y="470027"/>
              <a:ext cx="9309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A  B R I G H T E R</a:t>
              </a:r>
              <a:endParaRPr sz="6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T O M O R R O W</a:t>
              </a:r>
              <a:endParaRPr sz="6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pic>
          <p:nvPicPr>
            <p:cNvPr id="62" name="Google Shape;62;p13" title="Ресурс 1@2x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355521" y="122046"/>
              <a:ext cx="285718" cy="245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3"/>
          <p:cNvSpPr txBox="1"/>
          <p:nvPr/>
        </p:nvSpPr>
        <p:spPr>
          <a:xfrm>
            <a:off x="2890575" y="445844"/>
            <a:ext cx="40881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7F3E9"/>
                </a:solidFill>
                <a:latin typeface="Rubik"/>
                <a:ea typeface="Rubik"/>
                <a:cs typeface="Rubik"/>
                <a:sym typeface="Rubik"/>
              </a:rPr>
              <a:t>MONTHLY SCHOOL</a:t>
            </a:r>
            <a:endParaRPr b="1" sz="3200">
              <a:solidFill>
                <a:srgbClr val="F7F3E9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7F3E9"/>
                </a:solidFill>
                <a:latin typeface="Rubik Light"/>
                <a:ea typeface="Rubik Light"/>
                <a:cs typeface="Rubik Light"/>
                <a:sym typeface="Rubik Light"/>
              </a:rPr>
              <a:t>NEWSLETTER</a:t>
            </a:r>
            <a:endParaRPr sz="2900">
              <a:solidFill>
                <a:srgbClr val="F7F3E9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2890575" y="1467100"/>
            <a:ext cx="4058550" cy="102300"/>
            <a:chOff x="2890575" y="1467100"/>
            <a:chExt cx="4058550" cy="102300"/>
          </a:xfrm>
        </p:grpSpPr>
        <p:cxnSp>
          <p:nvCxnSpPr>
            <p:cNvPr id="65" name="Google Shape;65;p13"/>
            <p:cNvCxnSpPr/>
            <p:nvPr/>
          </p:nvCxnSpPr>
          <p:spPr>
            <a:xfrm>
              <a:off x="5223825" y="1518250"/>
              <a:ext cx="1725300" cy="0"/>
            </a:xfrm>
            <a:prstGeom prst="straightConnector1">
              <a:avLst/>
            </a:prstGeom>
            <a:noFill/>
            <a:ln cap="flat" cmpd="sng" w="9525">
              <a:solidFill>
                <a:srgbClr val="F7F3E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6" name="Google Shape;66;p13"/>
            <p:cNvSpPr txBox="1"/>
            <p:nvPr/>
          </p:nvSpPr>
          <p:spPr>
            <a:xfrm>
              <a:off x="2890575" y="1467100"/>
              <a:ext cx="2181600" cy="10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F7F3E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S T U D E N T S  •  F A M I L I E S  •  C O M M U N I T Y</a:t>
              </a:r>
              <a:endParaRPr sz="700">
                <a:solidFill>
                  <a:srgbClr val="F7F3E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2064550" y="185200"/>
            <a:ext cx="5174525" cy="102300"/>
            <a:chOff x="2064550" y="185200"/>
            <a:chExt cx="5174525" cy="102300"/>
          </a:xfrm>
        </p:grpSpPr>
        <p:cxnSp>
          <p:nvCxnSpPr>
            <p:cNvPr id="68" name="Google Shape;68;p13"/>
            <p:cNvCxnSpPr/>
            <p:nvPr/>
          </p:nvCxnSpPr>
          <p:spPr>
            <a:xfrm>
              <a:off x="2064550" y="236350"/>
              <a:ext cx="3305100" cy="0"/>
            </a:xfrm>
            <a:prstGeom prst="straightConnector1">
              <a:avLst/>
            </a:prstGeom>
            <a:noFill/>
            <a:ln cap="flat" cmpd="sng" w="9525">
              <a:solidFill>
                <a:srgbClr val="F7F3E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9" name="Google Shape;69;p13"/>
            <p:cNvSpPr txBox="1"/>
            <p:nvPr/>
          </p:nvSpPr>
          <p:spPr>
            <a:xfrm>
              <a:off x="5584275" y="185200"/>
              <a:ext cx="1654800" cy="10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F7F3E9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L E A R N  •  G R O W  •  B E L O N G</a:t>
              </a:r>
              <a:endParaRPr sz="700">
                <a:solidFill>
                  <a:srgbClr val="F7F3E9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1664172" y="105664"/>
            <a:ext cx="1506000" cy="1426800"/>
            <a:chOff x="1664172" y="105664"/>
            <a:chExt cx="1506000" cy="1426800"/>
          </a:xfrm>
        </p:grpSpPr>
        <p:sp>
          <p:nvSpPr>
            <p:cNvPr id="71" name="Google Shape;71;p13"/>
            <p:cNvSpPr txBox="1"/>
            <p:nvPr/>
          </p:nvSpPr>
          <p:spPr>
            <a:xfrm rot="-1532709">
              <a:off x="1825481" y="311107"/>
              <a:ext cx="1183380" cy="10159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7F3E9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Good</a:t>
              </a:r>
              <a:endParaRPr sz="1800">
                <a:solidFill>
                  <a:srgbClr val="F7F3E9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7F3E9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    Things</a:t>
              </a:r>
              <a:endParaRPr sz="1800">
                <a:solidFill>
                  <a:srgbClr val="F7F3E9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7F3E9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      Ahead</a:t>
              </a:r>
              <a:endParaRPr sz="1800">
                <a:solidFill>
                  <a:srgbClr val="F7F3E9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pic>
          <p:nvPicPr>
            <p:cNvPr id="72" name="Google Shape;72;p13" title="Ресурс 21@2x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17996" y="463975"/>
              <a:ext cx="203950" cy="2843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73" name="Google Shape;73;p13"/>
          <p:cNvCxnSpPr/>
          <p:nvPr/>
        </p:nvCxnSpPr>
        <p:spPr>
          <a:xfrm>
            <a:off x="5408305" y="3603850"/>
            <a:ext cx="0" cy="2844300"/>
          </a:xfrm>
          <a:prstGeom prst="straightConnector1">
            <a:avLst/>
          </a:prstGeom>
          <a:noFill/>
          <a:ln cap="flat" cmpd="sng" w="9525">
            <a:solidFill>
              <a:srgbClr val="D5B27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3263050" y="6687591"/>
            <a:ext cx="3981300" cy="0"/>
          </a:xfrm>
          <a:prstGeom prst="straightConnector1">
            <a:avLst/>
          </a:prstGeom>
          <a:noFill/>
          <a:ln cap="flat" cmpd="sng" w="9525">
            <a:solidFill>
              <a:srgbClr val="D5B27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5" name="Google Shape;75;p13"/>
          <p:cNvGrpSpPr/>
          <p:nvPr/>
        </p:nvGrpSpPr>
        <p:grpSpPr>
          <a:xfrm>
            <a:off x="3263050" y="3587500"/>
            <a:ext cx="2043609" cy="331304"/>
            <a:chOff x="3263050" y="3587500"/>
            <a:chExt cx="2043609" cy="331304"/>
          </a:xfrm>
        </p:grpSpPr>
        <p:pic>
          <p:nvPicPr>
            <p:cNvPr id="76" name="Google Shape;76;p13" title="Ресурс 3@2x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63050" y="3587500"/>
              <a:ext cx="304800" cy="3313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3"/>
            <p:cNvSpPr txBox="1"/>
            <p:nvPr/>
          </p:nvSpPr>
          <p:spPr>
            <a:xfrm>
              <a:off x="3651859" y="3672935"/>
              <a:ext cx="1654800" cy="19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UPCOMING EVENTS</a:t>
              </a:r>
              <a:endParaRPr sz="13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5509950" y="3630785"/>
            <a:ext cx="1734476" cy="295275"/>
            <a:chOff x="5509950" y="3630785"/>
            <a:chExt cx="1734476" cy="295275"/>
          </a:xfrm>
        </p:grpSpPr>
        <p:pic>
          <p:nvPicPr>
            <p:cNvPr id="79" name="Google Shape;79;p13" title="Ресурс 4@2x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509950" y="3630785"/>
              <a:ext cx="238733" cy="295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3"/>
            <p:cNvSpPr txBox="1"/>
            <p:nvPr/>
          </p:nvSpPr>
          <p:spPr>
            <a:xfrm>
              <a:off x="5850326" y="3672925"/>
              <a:ext cx="1394100" cy="19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OVERVIEW</a:t>
              </a:r>
              <a:endParaRPr sz="13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grpSp>
        <p:nvGrpSpPr>
          <p:cNvPr id="81" name="Google Shape;81;p13"/>
          <p:cNvGrpSpPr/>
          <p:nvPr/>
        </p:nvGrpSpPr>
        <p:grpSpPr>
          <a:xfrm>
            <a:off x="3263050" y="4057003"/>
            <a:ext cx="1960802" cy="497100"/>
            <a:chOff x="3263050" y="4021725"/>
            <a:chExt cx="1960802" cy="497100"/>
          </a:xfrm>
        </p:grpSpPr>
        <p:sp>
          <p:nvSpPr>
            <p:cNvPr id="82" name="Google Shape;82;p13"/>
            <p:cNvSpPr/>
            <p:nvPr/>
          </p:nvSpPr>
          <p:spPr>
            <a:xfrm>
              <a:off x="3263050" y="4021725"/>
              <a:ext cx="511200" cy="497100"/>
            </a:xfrm>
            <a:prstGeom prst="roundRect">
              <a:avLst>
                <a:gd fmla="val 11119" name="adj"/>
              </a:avLst>
            </a:prstGeom>
            <a:solidFill>
              <a:srgbClr val="DFAC5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SEP</a:t>
              </a:r>
              <a:endParaRPr b="1" sz="12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05</a:t>
              </a:r>
              <a:endParaRPr sz="19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3901152" y="4058175"/>
              <a:ext cx="1322700" cy="42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Back to School Fair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Meet teachers, clubs, and community partners.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3263050" y="4692003"/>
            <a:ext cx="1960802" cy="497100"/>
            <a:chOff x="3263050" y="4656725"/>
            <a:chExt cx="1960802" cy="497100"/>
          </a:xfrm>
        </p:grpSpPr>
        <p:sp>
          <p:nvSpPr>
            <p:cNvPr id="85" name="Google Shape;85;p13"/>
            <p:cNvSpPr/>
            <p:nvPr/>
          </p:nvSpPr>
          <p:spPr>
            <a:xfrm>
              <a:off x="3263050" y="4656725"/>
              <a:ext cx="511200" cy="497100"/>
            </a:xfrm>
            <a:prstGeom prst="roundRect">
              <a:avLst>
                <a:gd fmla="val 11119" name="adj"/>
              </a:avLst>
            </a:prstGeom>
            <a:solidFill>
              <a:srgbClr val="DFAC5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SEP</a:t>
              </a:r>
              <a:endParaRPr b="1" sz="12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12</a:t>
              </a:r>
              <a:endParaRPr sz="19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3901152" y="4693175"/>
              <a:ext cx="1322700" cy="42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Career Day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Explore future opportunities with industry professionals.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3263050" y="5327003"/>
            <a:ext cx="1960802" cy="497100"/>
            <a:chOff x="3263050" y="5291725"/>
            <a:chExt cx="1960802" cy="497100"/>
          </a:xfrm>
        </p:grpSpPr>
        <p:sp>
          <p:nvSpPr>
            <p:cNvPr id="88" name="Google Shape;88;p13"/>
            <p:cNvSpPr/>
            <p:nvPr/>
          </p:nvSpPr>
          <p:spPr>
            <a:xfrm>
              <a:off x="3263050" y="5291725"/>
              <a:ext cx="511200" cy="497100"/>
            </a:xfrm>
            <a:prstGeom prst="roundRect">
              <a:avLst>
                <a:gd fmla="val 11119" name="adj"/>
              </a:avLst>
            </a:prstGeom>
            <a:solidFill>
              <a:srgbClr val="DFAC5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SEP</a:t>
              </a:r>
              <a:endParaRPr b="1" sz="12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18</a:t>
              </a:r>
              <a:endParaRPr sz="19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3901152" y="5328175"/>
              <a:ext cx="1322700" cy="30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Fall Sports Kickoff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Come support our teams!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3263050" y="5962003"/>
            <a:ext cx="1960802" cy="497100"/>
            <a:chOff x="3263050" y="5926725"/>
            <a:chExt cx="1960802" cy="497100"/>
          </a:xfrm>
        </p:grpSpPr>
        <p:sp>
          <p:nvSpPr>
            <p:cNvPr id="91" name="Google Shape;91;p13"/>
            <p:cNvSpPr/>
            <p:nvPr/>
          </p:nvSpPr>
          <p:spPr>
            <a:xfrm>
              <a:off x="3263050" y="5926725"/>
              <a:ext cx="511200" cy="497100"/>
            </a:xfrm>
            <a:prstGeom prst="roundRect">
              <a:avLst>
                <a:gd fmla="val 11119" name="adj"/>
              </a:avLst>
            </a:prstGeom>
            <a:solidFill>
              <a:srgbClr val="DFAC5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SEP</a:t>
              </a:r>
              <a:endParaRPr b="1" sz="12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26</a:t>
              </a:r>
              <a:endParaRPr sz="19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3901152" y="5963175"/>
              <a:ext cx="1322700" cy="42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Arts Showcase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 night to celebrate student creativity and talent.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5498775" y="4093453"/>
            <a:ext cx="1682977" cy="424200"/>
            <a:chOff x="5498775" y="4058175"/>
            <a:chExt cx="1682977" cy="424200"/>
          </a:xfrm>
        </p:grpSpPr>
        <p:pic>
          <p:nvPicPr>
            <p:cNvPr id="94" name="Google Shape;94;p13" title="Ресурс 5@2x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498775" y="4263500"/>
              <a:ext cx="244350" cy="190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3"/>
            <p:cNvSpPr txBox="1"/>
            <p:nvPr/>
          </p:nvSpPr>
          <p:spPr>
            <a:xfrm>
              <a:off x="5859052" y="4058175"/>
              <a:ext cx="1322700" cy="42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New Semester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A strong start with great energy across campus.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5509950" y="4728453"/>
            <a:ext cx="1671802" cy="424200"/>
            <a:chOff x="5509950" y="4693175"/>
            <a:chExt cx="1671802" cy="424200"/>
          </a:xfrm>
        </p:grpSpPr>
        <p:pic>
          <p:nvPicPr>
            <p:cNvPr id="97" name="Google Shape;97;p13" title="Ресурс 6@2x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509950" y="4915797"/>
              <a:ext cx="256925" cy="180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3"/>
            <p:cNvSpPr txBox="1"/>
            <p:nvPr/>
          </p:nvSpPr>
          <p:spPr>
            <a:xfrm>
              <a:off x="5859052" y="4693175"/>
              <a:ext cx="1322700" cy="42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More Opportunities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New programs, clubs, and events to get involved in.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99" name="Google Shape;99;p13"/>
          <p:cNvGrpSpPr/>
          <p:nvPr/>
        </p:nvGrpSpPr>
        <p:grpSpPr>
          <a:xfrm>
            <a:off x="5534425" y="5363453"/>
            <a:ext cx="1647327" cy="540900"/>
            <a:chOff x="5534425" y="5328175"/>
            <a:chExt cx="1647327" cy="540900"/>
          </a:xfrm>
        </p:grpSpPr>
        <p:pic>
          <p:nvPicPr>
            <p:cNvPr id="100" name="Google Shape;100;p13" title="Ресурс 7@2x.png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534425" y="5523460"/>
              <a:ext cx="202500" cy="1835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3"/>
            <p:cNvSpPr txBox="1"/>
            <p:nvPr/>
          </p:nvSpPr>
          <p:spPr>
            <a:xfrm>
              <a:off x="5859052" y="5328175"/>
              <a:ext cx="1322700" cy="54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Support &amp; Wellbeing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Resources are available for academic and personal support.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02" name="Google Shape;102;p13"/>
          <p:cNvGrpSpPr/>
          <p:nvPr/>
        </p:nvGrpSpPr>
        <p:grpSpPr>
          <a:xfrm>
            <a:off x="5534425" y="5998453"/>
            <a:ext cx="1647327" cy="540900"/>
            <a:chOff x="5534425" y="5963175"/>
            <a:chExt cx="1647327" cy="540900"/>
          </a:xfrm>
        </p:grpSpPr>
        <p:pic>
          <p:nvPicPr>
            <p:cNvPr id="103" name="Google Shape;103;p13" title="Ресурс 8@2x.png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534425" y="6154955"/>
              <a:ext cx="190975" cy="1973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3"/>
            <p:cNvSpPr txBox="1"/>
            <p:nvPr/>
          </p:nvSpPr>
          <p:spPr>
            <a:xfrm>
              <a:off x="5859052" y="5963175"/>
              <a:ext cx="1322700" cy="54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Community Impact</a:t>
              </a:r>
              <a:endParaRPr sz="8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rgbClr val="134D4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Students continue to make a difference in and beyond our community.</a:t>
              </a:r>
              <a:endParaRPr sz="8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05" name="Google Shape;105;p13"/>
          <p:cNvGrpSpPr/>
          <p:nvPr/>
        </p:nvGrpSpPr>
        <p:grpSpPr>
          <a:xfrm>
            <a:off x="3272550" y="6869050"/>
            <a:ext cx="2188855" cy="2927475"/>
            <a:chOff x="3272550" y="6869050"/>
            <a:chExt cx="2188855" cy="2927475"/>
          </a:xfrm>
        </p:grpSpPr>
        <p:sp>
          <p:nvSpPr>
            <p:cNvPr id="106" name="Google Shape;106;p13"/>
            <p:cNvSpPr txBox="1"/>
            <p:nvPr/>
          </p:nvSpPr>
          <p:spPr>
            <a:xfrm>
              <a:off x="3272550" y="6869050"/>
              <a:ext cx="1928100" cy="196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134D41"/>
                  </a:solidFill>
                  <a:latin typeface="Rubik SemiBold"/>
                  <a:ea typeface="Rubik SemiBold"/>
                  <a:cs typeface="Rubik SemiBold"/>
                  <a:sym typeface="Rubik SemiBold"/>
                </a:rPr>
                <a:t>A NOTE FROM </a:t>
              </a:r>
              <a:endParaRPr sz="1800">
                <a:solidFill>
                  <a:srgbClr val="134D41"/>
                </a:solidFill>
                <a:latin typeface="Rubik SemiBold"/>
                <a:ea typeface="Rubik SemiBold"/>
                <a:cs typeface="Rubik SemiBold"/>
                <a:sym typeface="Rubik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134D41"/>
                  </a:solidFill>
                  <a:latin typeface="Rubik SemiBold"/>
                  <a:ea typeface="Rubik SemiBold"/>
                  <a:cs typeface="Rubik SemiBold"/>
                  <a:sym typeface="Rubik SemiBold"/>
                </a:rPr>
                <a:t>MS. CARTER</a:t>
              </a:r>
              <a:endParaRPr sz="1800">
                <a:solidFill>
                  <a:srgbClr val="134D41"/>
                </a:solidFill>
                <a:latin typeface="Rubik SemiBold"/>
                <a:ea typeface="Rubik SemiBold"/>
                <a:cs typeface="Rubik SemiBold"/>
                <a:sym typeface="Rubik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00">
                <a:solidFill>
                  <a:srgbClr val="134D41"/>
                </a:solidFill>
                <a:latin typeface="Rubik SemiBold"/>
                <a:ea typeface="Rubik SemiBold"/>
                <a:cs typeface="Rubik SemiBold"/>
                <a:sym typeface="Rubik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Principal</a:t>
              </a:r>
              <a:endParaRPr sz="11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Welcome to a new school year!</a:t>
              </a:r>
              <a:endParaRPr sz="9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I’m so proud of the dedication and enthusiasm our students bring to campus. Let’s continue to support one another, work hard and make this year one to remember.</a:t>
              </a:r>
              <a:endParaRPr sz="9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07" name="Google Shape;107;p13"/>
            <p:cNvSpPr txBox="1"/>
            <p:nvPr/>
          </p:nvSpPr>
          <p:spPr>
            <a:xfrm rot="-781200">
              <a:off x="3504170" y="8986046"/>
              <a:ext cx="1928170" cy="4773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100">
                  <a:solidFill>
                    <a:srgbClr val="134D41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Go Wildcats!</a:t>
              </a:r>
              <a:endParaRPr sz="3100">
                <a:solidFill>
                  <a:srgbClr val="134D41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3344801" y="9611725"/>
              <a:ext cx="17523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34D4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— Ms. Carter</a:t>
              </a:r>
              <a:endParaRPr sz="300">
                <a:solidFill>
                  <a:srgbClr val="134D4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5232180" y="6922338"/>
            <a:ext cx="2018528" cy="1628978"/>
            <a:chOff x="5232180" y="6922338"/>
            <a:chExt cx="2018528" cy="1628978"/>
          </a:xfrm>
        </p:grpSpPr>
        <p:sp>
          <p:nvSpPr>
            <p:cNvPr id="110" name="Google Shape;110;p13"/>
            <p:cNvSpPr/>
            <p:nvPr/>
          </p:nvSpPr>
          <p:spPr>
            <a:xfrm>
              <a:off x="6123075" y="6922338"/>
              <a:ext cx="1116000" cy="1115700"/>
            </a:xfrm>
            <a:prstGeom prst="ellipse">
              <a:avLst/>
            </a:prstGeom>
            <a:solidFill>
              <a:srgbClr val="D4DE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1" name="Google Shape;111;p13"/>
            <p:cNvGrpSpPr/>
            <p:nvPr/>
          </p:nvGrpSpPr>
          <p:grpSpPr>
            <a:xfrm>
              <a:off x="5232180" y="7165915"/>
              <a:ext cx="1385400" cy="1385400"/>
              <a:chOff x="5656200" y="7396463"/>
              <a:chExt cx="1385400" cy="1385400"/>
            </a:xfrm>
          </p:grpSpPr>
          <p:pic>
            <p:nvPicPr>
              <p:cNvPr id="112" name="Google Shape;112;p13" title="Ресурс 9@2x.png"/>
              <p:cNvPicPr preferRelativeResize="0"/>
              <p:nvPr/>
            </p:nvPicPr>
            <p:blipFill>
              <a:blip r:embed="rId12">
                <a:alphaModFix/>
              </a:blip>
              <a:stretch>
                <a:fillRect/>
              </a:stretch>
            </p:blipFill>
            <p:spPr>
              <a:xfrm>
                <a:off x="5709000" y="7449263"/>
                <a:ext cx="1279800" cy="12798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113" name="Google Shape;113;p13"/>
              <p:cNvSpPr/>
              <p:nvPr/>
            </p:nvSpPr>
            <p:spPr>
              <a:xfrm>
                <a:off x="5656200" y="7396463"/>
                <a:ext cx="1385400" cy="1385400"/>
              </a:xfrm>
              <a:prstGeom prst="ellipse">
                <a:avLst/>
              </a:prstGeom>
              <a:noFill/>
              <a:ln cap="flat" cmpd="sng" w="9525">
                <a:solidFill>
                  <a:srgbClr val="DFAC5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" name="Google Shape;114;p13"/>
            <p:cNvGrpSpPr/>
            <p:nvPr/>
          </p:nvGrpSpPr>
          <p:grpSpPr>
            <a:xfrm>
              <a:off x="6449408" y="7049350"/>
              <a:ext cx="801300" cy="861675"/>
              <a:chOff x="6449408" y="7049350"/>
              <a:chExt cx="801300" cy="861675"/>
            </a:xfrm>
          </p:grpSpPr>
          <p:sp>
            <p:nvSpPr>
              <p:cNvPr id="115" name="Google Shape;115;p13"/>
              <p:cNvSpPr txBox="1"/>
              <p:nvPr/>
            </p:nvSpPr>
            <p:spPr>
              <a:xfrm>
                <a:off x="6449408" y="7049350"/>
                <a:ext cx="801300" cy="61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rgbClr val="134D41"/>
                    </a:solidFill>
                    <a:latin typeface="Rubik"/>
                    <a:ea typeface="Rubik"/>
                    <a:cs typeface="Rubik"/>
                    <a:sym typeface="Rubik"/>
                  </a:rPr>
                  <a:t>Kind</a:t>
                </a:r>
                <a:endParaRPr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rgbClr val="134D41"/>
                    </a:solidFill>
                    <a:latin typeface="Rubik"/>
                    <a:ea typeface="Rubik"/>
                    <a:cs typeface="Rubik"/>
                    <a:sym typeface="Rubik"/>
                  </a:rPr>
                  <a:t>    People</a:t>
                </a:r>
                <a:endParaRPr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rgbClr val="134D41"/>
                    </a:solidFill>
                    <a:latin typeface="Rubik"/>
                    <a:ea typeface="Rubik"/>
                    <a:cs typeface="Rubik"/>
                    <a:sym typeface="Rubik"/>
                  </a:rPr>
                  <a:t>       Bright</a:t>
                </a:r>
                <a:endParaRPr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rgbClr val="134D41"/>
                    </a:solidFill>
                    <a:latin typeface="Rubik"/>
                    <a:ea typeface="Rubik"/>
                    <a:cs typeface="Rubik"/>
                    <a:sym typeface="Rubik"/>
                  </a:rPr>
                  <a:t>         Futures</a:t>
                </a:r>
                <a:endParaRPr sz="9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pic>
            <p:nvPicPr>
              <p:cNvPr id="116" name="Google Shape;116;p13" title="Ресурс 10@2x.png"/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6735750" y="7698325"/>
                <a:ext cx="150150" cy="212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7" name="Google Shape;117;p13"/>
          <p:cNvGrpSpPr/>
          <p:nvPr/>
        </p:nvGrpSpPr>
        <p:grpSpPr>
          <a:xfrm>
            <a:off x="6046700" y="8641936"/>
            <a:ext cx="1191500" cy="1134739"/>
            <a:chOff x="6046700" y="8641936"/>
            <a:chExt cx="1191500" cy="1134739"/>
          </a:xfrm>
        </p:grpSpPr>
        <p:cxnSp>
          <p:nvCxnSpPr>
            <p:cNvPr id="118" name="Google Shape;118;p13"/>
            <p:cNvCxnSpPr/>
            <p:nvPr/>
          </p:nvCxnSpPr>
          <p:spPr>
            <a:xfrm>
              <a:off x="6239800" y="9776675"/>
              <a:ext cx="998400" cy="0"/>
            </a:xfrm>
            <a:prstGeom prst="straightConnector1">
              <a:avLst/>
            </a:prstGeom>
            <a:noFill/>
            <a:ln cap="flat" cmpd="sng" w="38100">
              <a:solidFill>
                <a:srgbClr val="D5B27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" name="Google Shape;119;p13"/>
            <p:cNvSpPr txBox="1"/>
            <p:nvPr/>
          </p:nvSpPr>
          <p:spPr>
            <a:xfrm>
              <a:off x="6046700" y="8641936"/>
              <a:ext cx="11880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RESPECT</a:t>
              </a:r>
              <a:endParaRPr sz="11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OPPORTUNITY</a:t>
              </a:r>
              <a:endParaRPr sz="11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COMMUNITY</a:t>
              </a:r>
              <a:endParaRPr sz="11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134D41"/>
                  </a:solidFill>
                  <a:latin typeface="Rubik"/>
                  <a:ea typeface="Rubik"/>
                  <a:cs typeface="Rubik"/>
                  <a:sym typeface="Rubik"/>
                </a:rPr>
                <a:t>EXCELLENCE</a:t>
              </a:r>
              <a:endParaRPr sz="1100">
                <a:solidFill>
                  <a:srgbClr val="134D41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20" name="Google Shape;120;p13"/>
          <p:cNvGrpSpPr/>
          <p:nvPr/>
        </p:nvGrpSpPr>
        <p:grpSpPr>
          <a:xfrm>
            <a:off x="0" y="10089475"/>
            <a:ext cx="7560000" cy="602400"/>
            <a:chOff x="0" y="10089475"/>
            <a:chExt cx="7560000" cy="602400"/>
          </a:xfrm>
        </p:grpSpPr>
        <p:sp>
          <p:nvSpPr>
            <p:cNvPr id="121" name="Google Shape;121;p13"/>
            <p:cNvSpPr/>
            <p:nvPr/>
          </p:nvSpPr>
          <p:spPr>
            <a:xfrm>
              <a:off x="0" y="10089475"/>
              <a:ext cx="7560000" cy="602400"/>
            </a:xfrm>
            <a:prstGeom prst="rect">
              <a:avLst/>
            </a:prstGeom>
            <a:solidFill>
              <a:srgbClr val="134D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2" name="Google Shape;122;p13"/>
            <p:cNvGrpSpPr/>
            <p:nvPr/>
          </p:nvGrpSpPr>
          <p:grpSpPr>
            <a:xfrm>
              <a:off x="321103" y="10293601"/>
              <a:ext cx="1663732" cy="189269"/>
              <a:chOff x="321103" y="10293601"/>
              <a:chExt cx="1663732" cy="189269"/>
            </a:xfrm>
          </p:grpSpPr>
          <p:pic>
            <p:nvPicPr>
              <p:cNvPr id="123" name="Google Shape;123;p13" title="Ресурс 17@2x.png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>
                <a:off x="799538" y="10293601"/>
                <a:ext cx="195795" cy="1892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Google Shape;124;p13" title="Ресурс 18@2x.png"/>
              <p:cNvPicPr preferRelativeResize="0"/>
              <p:nvPr/>
            </p:nvPicPr>
            <p:blipFill>
              <a:blip r:embed="rId15">
                <a:alphaModFix/>
              </a:blip>
              <a:stretch>
                <a:fillRect/>
              </a:stretch>
            </p:blipFill>
            <p:spPr>
              <a:xfrm>
                <a:off x="1284499" y="10306657"/>
                <a:ext cx="215375" cy="1631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13" title="Ресурс 19@2x.png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1789040" y="10293601"/>
                <a:ext cx="195795" cy="1892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p13" title="Ресурс 20@2x.png"/>
              <p:cNvPicPr preferRelativeResize="0"/>
              <p:nvPr/>
            </p:nvPicPr>
            <p:blipFill>
              <a:blip r:embed="rId17">
                <a:alphaModFix/>
              </a:blip>
              <a:stretch>
                <a:fillRect/>
              </a:stretch>
            </p:blipFill>
            <p:spPr>
              <a:xfrm>
                <a:off x="321103" y="10293601"/>
                <a:ext cx="189269" cy="1892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27" name="Google Shape;127;p13"/>
            <p:cNvCxnSpPr/>
            <p:nvPr/>
          </p:nvCxnSpPr>
          <p:spPr>
            <a:xfrm>
              <a:off x="2228800" y="10269850"/>
              <a:ext cx="0" cy="255300"/>
            </a:xfrm>
            <a:prstGeom prst="straightConnector1">
              <a:avLst/>
            </a:prstGeom>
            <a:noFill/>
            <a:ln cap="flat" cmpd="sng" w="9525">
              <a:solidFill>
                <a:srgbClr val="F7F3E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28" name="Google Shape;128;p13"/>
            <p:cNvGrpSpPr/>
            <p:nvPr/>
          </p:nvGrpSpPr>
          <p:grpSpPr>
            <a:xfrm>
              <a:off x="2389425" y="10336000"/>
              <a:ext cx="4843200" cy="107700"/>
              <a:chOff x="2389425" y="10336000"/>
              <a:chExt cx="4843200" cy="107700"/>
            </a:xfrm>
          </p:grpSpPr>
          <p:sp>
            <p:nvSpPr>
              <p:cNvPr id="129" name="Google Shape;129;p13"/>
              <p:cNvSpPr txBox="1"/>
              <p:nvPr/>
            </p:nvSpPr>
            <p:spPr>
              <a:xfrm>
                <a:off x="2389425" y="10336000"/>
                <a:ext cx="873600" cy="10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>
                    <a:solidFill>
                      <a:srgbClr val="F7F3E9"/>
                    </a:solidFill>
                    <a:latin typeface="Rubik"/>
                    <a:ea typeface="Rubik"/>
                    <a:cs typeface="Rubik"/>
                    <a:sym typeface="Rubik"/>
                  </a:rPr>
                  <a:t>@riverviewhs</a:t>
                </a:r>
                <a:endParaRPr sz="700">
                  <a:solidFill>
                    <a:srgbClr val="F7F3E9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sp>
            <p:nvSpPr>
              <p:cNvPr id="130" name="Google Shape;130;p13"/>
              <p:cNvSpPr txBox="1"/>
              <p:nvPr/>
            </p:nvSpPr>
            <p:spPr>
              <a:xfrm>
                <a:off x="4940325" y="10336000"/>
                <a:ext cx="2292300" cy="10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00">
                    <a:solidFill>
                      <a:srgbClr val="F7F3E9"/>
                    </a:solidFill>
                    <a:latin typeface="Rubik"/>
                    <a:ea typeface="Rubik"/>
                    <a:cs typeface="Rubik"/>
                    <a:sym typeface="Rubik"/>
                  </a:rPr>
                  <a:t>T O G E T H E R  F O R  A  B R I G H T E R  T O M O R R O W</a:t>
                </a:r>
                <a:endParaRPr sz="700">
                  <a:solidFill>
                    <a:srgbClr val="F7F3E9"/>
                  </a:solidFill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  <p:cxnSp>
            <p:nvCxnSpPr>
              <p:cNvPr id="131" name="Google Shape;131;p13"/>
              <p:cNvCxnSpPr/>
              <p:nvPr/>
            </p:nvCxnSpPr>
            <p:spPr>
              <a:xfrm>
                <a:off x="3059800" y="10389950"/>
                <a:ext cx="1751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7F3E9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32" name="Google Shape;132;p13"/>
          <p:cNvSpPr txBox="1"/>
          <p:nvPr/>
        </p:nvSpPr>
        <p:spPr>
          <a:xfrm>
            <a:off x="590750" y="3258775"/>
            <a:ext cx="2181600" cy="20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ABOUT OUR SCHOOL</a:t>
            </a:r>
            <a:endParaRPr sz="150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At Riverview High School, we believe in creating a supportive and inspiring environment where every student can discover their potential, build meaningful connections, and make a positive impact.</a:t>
            </a:r>
            <a:endParaRPr sz="9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This month, we’re excited to welcome new and returning students as we start a year full of opportunities, growth, and memorable experiences!</a:t>
            </a:r>
            <a:endParaRPr sz="9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cxnSp>
        <p:nvCxnSpPr>
          <p:cNvPr id="133" name="Google Shape;133;p13"/>
          <p:cNvCxnSpPr/>
          <p:nvPr/>
        </p:nvCxnSpPr>
        <p:spPr>
          <a:xfrm>
            <a:off x="586075" y="5482855"/>
            <a:ext cx="2050800" cy="0"/>
          </a:xfrm>
          <a:prstGeom prst="straightConnector1">
            <a:avLst/>
          </a:prstGeom>
          <a:noFill/>
          <a:ln cap="flat" cmpd="sng" w="19050">
            <a:solidFill>
              <a:srgbClr val="F7F3E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" name="Google Shape;134;p13"/>
          <p:cNvSpPr txBox="1"/>
          <p:nvPr/>
        </p:nvSpPr>
        <p:spPr>
          <a:xfrm>
            <a:off x="590759" y="5675260"/>
            <a:ext cx="16548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rPr>
              <a:t>WHAT’S NEW?</a:t>
            </a:r>
            <a:endParaRPr sz="1500">
              <a:solidFill>
                <a:schemeClr val="dk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grpSp>
        <p:nvGrpSpPr>
          <p:cNvPr id="135" name="Google Shape;135;p13"/>
          <p:cNvGrpSpPr/>
          <p:nvPr/>
        </p:nvGrpSpPr>
        <p:grpSpPr>
          <a:xfrm>
            <a:off x="586075" y="6060755"/>
            <a:ext cx="2186174" cy="517200"/>
            <a:chOff x="586075" y="6029525"/>
            <a:chExt cx="2186174" cy="517200"/>
          </a:xfrm>
        </p:grpSpPr>
        <p:sp>
          <p:nvSpPr>
            <p:cNvPr id="136" name="Google Shape;136;p13"/>
            <p:cNvSpPr txBox="1"/>
            <p:nvPr/>
          </p:nvSpPr>
          <p:spPr>
            <a:xfrm>
              <a:off x="1147449" y="6029525"/>
              <a:ext cx="16248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New Clubs</a:t>
              </a:r>
              <a:endParaRPr sz="10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Check out our new club offerings this semester.</a:t>
              </a:r>
              <a:endParaRPr sz="9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grpSp>
          <p:nvGrpSpPr>
            <p:cNvPr id="137" name="Google Shape;137;p13"/>
            <p:cNvGrpSpPr/>
            <p:nvPr/>
          </p:nvGrpSpPr>
          <p:grpSpPr>
            <a:xfrm>
              <a:off x="586075" y="6029525"/>
              <a:ext cx="387300" cy="387300"/>
              <a:chOff x="586075" y="6048925"/>
              <a:chExt cx="387300" cy="387300"/>
            </a:xfrm>
          </p:grpSpPr>
          <p:sp>
            <p:nvSpPr>
              <p:cNvPr id="138" name="Google Shape;138;p13"/>
              <p:cNvSpPr/>
              <p:nvPr/>
            </p:nvSpPr>
            <p:spPr>
              <a:xfrm>
                <a:off x="586075" y="6048925"/>
                <a:ext cx="387300" cy="387300"/>
              </a:xfrm>
              <a:prstGeom prst="ellipse">
                <a:avLst/>
              </a:prstGeom>
              <a:solidFill>
                <a:srgbClr val="134D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39" name="Google Shape;139;p13" title="Ресурс 11@2x.png"/>
              <p:cNvPicPr preferRelativeResize="0"/>
              <p:nvPr/>
            </p:nvPicPr>
            <p:blipFill>
              <a:blip r:embed="rId18">
                <a:alphaModFix/>
              </a:blip>
              <a:stretch>
                <a:fillRect/>
              </a:stretch>
            </p:blipFill>
            <p:spPr>
              <a:xfrm>
                <a:off x="658400" y="6159725"/>
                <a:ext cx="242650" cy="165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0" name="Google Shape;140;p13"/>
          <p:cNvGrpSpPr/>
          <p:nvPr/>
        </p:nvGrpSpPr>
        <p:grpSpPr>
          <a:xfrm>
            <a:off x="586075" y="6809773"/>
            <a:ext cx="2186174" cy="517200"/>
            <a:chOff x="586075" y="6771225"/>
            <a:chExt cx="2186174" cy="517200"/>
          </a:xfrm>
        </p:grpSpPr>
        <p:sp>
          <p:nvSpPr>
            <p:cNvPr id="141" name="Google Shape;141;p13"/>
            <p:cNvSpPr txBox="1"/>
            <p:nvPr/>
          </p:nvSpPr>
          <p:spPr>
            <a:xfrm>
              <a:off x="1147449" y="6771225"/>
              <a:ext cx="16248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Student Achievements</a:t>
              </a:r>
              <a:endParaRPr sz="10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Celebrating the amazing success of our students!</a:t>
              </a:r>
              <a:endParaRPr sz="9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grpSp>
          <p:nvGrpSpPr>
            <p:cNvPr id="142" name="Google Shape;142;p13"/>
            <p:cNvGrpSpPr/>
            <p:nvPr/>
          </p:nvGrpSpPr>
          <p:grpSpPr>
            <a:xfrm>
              <a:off x="586075" y="6771225"/>
              <a:ext cx="387300" cy="387300"/>
              <a:chOff x="586075" y="6816775"/>
              <a:chExt cx="387300" cy="387300"/>
            </a:xfrm>
          </p:grpSpPr>
          <p:sp>
            <p:nvSpPr>
              <p:cNvPr id="143" name="Google Shape;143;p13"/>
              <p:cNvSpPr/>
              <p:nvPr/>
            </p:nvSpPr>
            <p:spPr>
              <a:xfrm>
                <a:off x="586075" y="6816775"/>
                <a:ext cx="387300" cy="387300"/>
              </a:xfrm>
              <a:prstGeom prst="ellipse">
                <a:avLst/>
              </a:prstGeom>
              <a:solidFill>
                <a:srgbClr val="134D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44" name="Google Shape;144;p13" title="Ресурс 12@2x.png"/>
              <p:cNvPicPr preferRelativeResize="0"/>
              <p:nvPr/>
            </p:nvPicPr>
            <p:blipFill>
              <a:blip r:embed="rId19">
                <a:alphaModFix/>
              </a:blip>
              <a:stretch>
                <a:fillRect/>
              </a:stretch>
            </p:blipFill>
            <p:spPr>
              <a:xfrm>
                <a:off x="663050" y="6902725"/>
                <a:ext cx="233350" cy="215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5" name="Google Shape;145;p13"/>
          <p:cNvGrpSpPr/>
          <p:nvPr/>
        </p:nvGrpSpPr>
        <p:grpSpPr>
          <a:xfrm>
            <a:off x="586075" y="7558792"/>
            <a:ext cx="2186174" cy="517200"/>
            <a:chOff x="586075" y="7527563"/>
            <a:chExt cx="2186174" cy="517200"/>
          </a:xfrm>
        </p:grpSpPr>
        <p:sp>
          <p:nvSpPr>
            <p:cNvPr id="146" name="Google Shape;146;p13"/>
            <p:cNvSpPr txBox="1"/>
            <p:nvPr/>
          </p:nvSpPr>
          <p:spPr>
            <a:xfrm>
              <a:off x="1147449" y="7527563"/>
              <a:ext cx="16248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Campus Improvements</a:t>
              </a:r>
              <a:endParaRPr sz="10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Rubik Light"/>
                  <a:ea typeface="Rubik Light"/>
                  <a:cs typeface="Rubik Light"/>
                  <a:sym typeface="Rubik Light"/>
                </a:rPr>
                <a:t>Study spaces and upgraded facilities are now open.</a:t>
              </a:r>
              <a:endParaRPr sz="900">
                <a:solidFill>
                  <a:schemeClr val="dk1"/>
                </a:solidFill>
                <a:latin typeface="Rubik Light"/>
                <a:ea typeface="Rubik Light"/>
                <a:cs typeface="Rubik Light"/>
                <a:sym typeface="Rubik Light"/>
              </a:endParaRPr>
            </a:p>
          </p:txBody>
        </p:sp>
        <p:grpSp>
          <p:nvGrpSpPr>
            <p:cNvPr id="147" name="Google Shape;147;p13"/>
            <p:cNvGrpSpPr/>
            <p:nvPr/>
          </p:nvGrpSpPr>
          <p:grpSpPr>
            <a:xfrm>
              <a:off x="586075" y="7527563"/>
              <a:ext cx="387300" cy="387300"/>
              <a:chOff x="586075" y="7592513"/>
              <a:chExt cx="387300" cy="387300"/>
            </a:xfrm>
          </p:grpSpPr>
          <p:sp>
            <p:nvSpPr>
              <p:cNvPr id="148" name="Google Shape;148;p13"/>
              <p:cNvSpPr/>
              <p:nvPr/>
            </p:nvSpPr>
            <p:spPr>
              <a:xfrm>
                <a:off x="586075" y="7592513"/>
                <a:ext cx="387300" cy="387300"/>
              </a:xfrm>
              <a:prstGeom prst="ellipse">
                <a:avLst/>
              </a:prstGeom>
              <a:solidFill>
                <a:srgbClr val="134D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49" name="Google Shape;149;p13" title="Ресурс 13@2x.png"/>
              <p:cNvPicPr preferRelativeResize="0"/>
              <p:nvPr/>
            </p:nvPicPr>
            <p:blipFill>
              <a:blip r:embed="rId20">
                <a:alphaModFix/>
              </a:blip>
              <a:stretch>
                <a:fillRect/>
              </a:stretch>
            </p:blipFill>
            <p:spPr>
              <a:xfrm>
                <a:off x="698025" y="7684038"/>
                <a:ext cx="163400" cy="204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cxnSp>
        <p:nvCxnSpPr>
          <p:cNvPr id="150" name="Google Shape;150;p13"/>
          <p:cNvCxnSpPr/>
          <p:nvPr/>
        </p:nvCxnSpPr>
        <p:spPr>
          <a:xfrm>
            <a:off x="586075" y="8246855"/>
            <a:ext cx="2050800" cy="0"/>
          </a:xfrm>
          <a:prstGeom prst="straightConnector1">
            <a:avLst/>
          </a:prstGeom>
          <a:noFill/>
          <a:ln cap="flat" cmpd="sng" w="19050">
            <a:solidFill>
              <a:srgbClr val="F7F3E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1" name="Google Shape;151;p13"/>
          <p:cNvSpPr txBox="1"/>
          <p:nvPr/>
        </p:nvSpPr>
        <p:spPr>
          <a:xfrm>
            <a:off x="590748" y="8398461"/>
            <a:ext cx="2062800" cy="1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rPr>
              <a:t>FOR MORE INFORMATION</a:t>
            </a:r>
            <a:endParaRPr sz="1100">
              <a:solidFill>
                <a:schemeClr val="dk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grpSp>
        <p:nvGrpSpPr>
          <p:cNvPr id="152" name="Google Shape;152;p13"/>
          <p:cNvGrpSpPr/>
          <p:nvPr/>
        </p:nvGrpSpPr>
        <p:grpSpPr>
          <a:xfrm>
            <a:off x="568500" y="8692350"/>
            <a:ext cx="209700" cy="209700"/>
            <a:chOff x="568500" y="8692350"/>
            <a:chExt cx="209700" cy="209700"/>
          </a:xfrm>
        </p:grpSpPr>
        <p:sp>
          <p:nvSpPr>
            <p:cNvPr id="153" name="Google Shape;153;p13"/>
            <p:cNvSpPr/>
            <p:nvPr/>
          </p:nvSpPr>
          <p:spPr>
            <a:xfrm>
              <a:off x="568500" y="8692350"/>
              <a:ext cx="209700" cy="209700"/>
            </a:xfrm>
            <a:prstGeom prst="ellipse">
              <a:avLst/>
            </a:prstGeom>
            <a:solidFill>
              <a:srgbClr val="134D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4" name="Google Shape;154;p13" title="Ресурс 14@2x.png"/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621250" y="8745100"/>
              <a:ext cx="104200" cy="104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5" name="Google Shape;155;p13"/>
          <p:cNvGrpSpPr/>
          <p:nvPr/>
        </p:nvGrpSpPr>
        <p:grpSpPr>
          <a:xfrm>
            <a:off x="568500" y="8996100"/>
            <a:ext cx="209700" cy="209700"/>
            <a:chOff x="568500" y="8996100"/>
            <a:chExt cx="209700" cy="209700"/>
          </a:xfrm>
        </p:grpSpPr>
        <p:sp>
          <p:nvSpPr>
            <p:cNvPr id="156" name="Google Shape;156;p13"/>
            <p:cNvSpPr/>
            <p:nvPr/>
          </p:nvSpPr>
          <p:spPr>
            <a:xfrm>
              <a:off x="568500" y="8996100"/>
              <a:ext cx="209700" cy="209700"/>
            </a:xfrm>
            <a:prstGeom prst="ellipse">
              <a:avLst/>
            </a:prstGeom>
            <a:solidFill>
              <a:srgbClr val="134D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7" name="Google Shape;157;p13" title="Ресурс 15@2x.png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617950" y="9060150"/>
              <a:ext cx="110775" cy="81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8" name="Google Shape;158;p13"/>
          <p:cNvGrpSpPr/>
          <p:nvPr/>
        </p:nvGrpSpPr>
        <p:grpSpPr>
          <a:xfrm>
            <a:off x="568500" y="9299850"/>
            <a:ext cx="209700" cy="209700"/>
            <a:chOff x="568500" y="9299850"/>
            <a:chExt cx="209700" cy="209700"/>
          </a:xfrm>
        </p:grpSpPr>
        <p:sp>
          <p:nvSpPr>
            <p:cNvPr id="159" name="Google Shape;159;p13"/>
            <p:cNvSpPr/>
            <p:nvPr/>
          </p:nvSpPr>
          <p:spPr>
            <a:xfrm>
              <a:off x="568500" y="9299850"/>
              <a:ext cx="209700" cy="209700"/>
            </a:xfrm>
            <a:prstGeom prst="ellipse">
              <a:avLst/>
            </a:prstGeom>
            <a:solidFill>
              <a:srgbClr val="134D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0" name="Google Shape;160;p13" title="Ресурс 16@2x.png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609062" y="9337350"/>
              <a:ext cx="128575" cy="134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1" name="Google Shape;161;p13"/>
          <p:cNvSpPr txBox="1"/>
          <p:nvPr/>
        </p:nvSpPr>
        <p:spPr>
          <a:xfrm>
            <a:off x="910049" y="8727900"/>
            <a:ext cx="1624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(617) 555-0146</a:t>
            </a:r>
            <a:endParaRPr sz="8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910049" y="9035150"/>
            <a:ext cx="1624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info@example.edu</a:t>
            </a:r>
            <a:endParaRPr sz="8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910049" y="9335400"/>
            <a:ext cx="1624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www.examplewhs.edu</a:t>
            </a:r>
            <a:endParaRPr sz="80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164" name="Google Shape;164;p13"/>
          <p:cNvGrpSpPr/>
          <p:nvPr/>
        </p:nvGrpSpPr>
        <p:grpSpPr>
          <a:xfrm>
            <a:off x="1247789" y="9266091"/>
            <a:ext cx="1962000" cy="794400"/>
            <a:chOff x="1247789" y="9266091"/>
            <a:chExt cx="1962000" cy="794400"/>
          </a:xfrm>
        </p:grpSpPr>
        <p:sp>
          <p:nvSpPr>
            <p:cNvPr id="165" name="Google Shape;165;p13"/>
            <p:cNvSpPr txBox="1"/>
            <p:nvPr/>
          </p:nvSpPr>
          <p:spPr>
            <a:xfrm rot="-781200">
              <a:off x="1264703" y="9478524"/>
              <a:ext cx="1928170" cy="369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134D41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Same School</a:t>
              </a:r>
              <a:endParaRPr sz="1600">
                <a:solidFill>
                  <a:srgbClr val="134D41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  <a:p>
              <a:pPr indent="0" lvl="0" marL="0" rtl="0" algn="l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134D41"/>
                  </a:solidFill>
                  <a:latin typeface="Mrs Saint Delafield"/>
                  <a:ea typeface="Mrs Saint Delafield"/>
                  <a:cs typeface="Mrs Saint Delafield"/>
                  <a:sym typeface="Mrs Saint Delafield"/>
                </a:rPr>
                <a:t>        Brighter Stories</a:t>
              </a:r>
              <a:endParaRPr sz="1600">
                <a:solidFill>
                  <a:srgbClr val="134D41"/>
                </a:solidFill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pic>
          <p:nvPicPr>
            <p:cNvPr id="166" name="Google Shape;166;p13" title="Ресурс 10@2x.png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2207700" y="9342400"/>
              <a:ext cx="154792" cy="219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