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2000" cx="7560000"/>
  <p:notesSz cx="6858000" cy="9144000"/>
  <p:embeddedFontLst>
    <p:embeddedFont>
      <p:font typeface="Source Sans Pro SemiBold"/>
      <p:regular r:id="rId10"/>
      <p:bold r:id="rId11"/>
      <p:italic r:id="rId12"/>
      <p:boldItalic r:id="rId13"/>
    </p:embeddedFont>
    <p:embeddedFont>
      <p:font typeface="Source Sans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195">
          <p15:clr>
            <a:srgbClr val="A4A3A4"/>
          </p15:clr>
        </p15:guide>
        <p15:guide id="2" pos="567">
          <p15:clr>
            <a:srgbClr val="9AA0A6"/>
          </p15:clr>
        </p15:guide>
        <p15:guide id="3" orient="horz" pos="616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195"/>
        <p:guide pos="567"/>
        <p:guide pos="616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SansProSemiBold-bold.fntdata"/><Relationship Id="rId10" Type="http://schemas.openxmlformats.org/officeDocument/2006/relationships/font" Target="fonts/SourceSansProSemiBold-regular.fntdata"/><Relationship Id="rId13" Type="http://schemas.openxmlformats.org/officeDocument/2006/relationships/font" Target="fonts/SourceSansProSemiBold-boldItalic.fntdata"/><Relationship Id="rId12" Type="http://schemas.openxmlformats.org/officeDocument/2006/relationships/font" Target="fonts/SourceSansProSemiBold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SansPro-bold.fntdata"/><Relationship Id="rId14" Type="http://schemas.openxmlformats.org/officeDocument/2006/relationships/font" Target="fonts/SourceSansPro-regular.fntdata"/><Relationship Id="rId17" Type="http://schemas.openxmlformats.org/officeDocument/2006/relationships/font" Target="fonts/SourceSansPro-boldItalic.fntdata"/><Relationship Id="rId16" Type="http://schemas.openxmlformats.org/officeDocument/2006/relationships/font" Target="fonts/SourceSans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f773b863e0_0_25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f773b863e0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f773b863e0_0_484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1f773b863e0_0_4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1f81f511f6c_1_129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1f81f511f6c_1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5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11.png"/><Relationship Id="rId5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63232" y="804193"/>
            <a:ext cx="4235700" cy="9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800">
                <a:solidFill>
                  <a:srgbClr val="32414E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Healthcare Patient</a:t>
            </a:r>
            <a:endParaRPr sz="3800">
              <a:solidFill>
                <a:srgbClr val="32414E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solidFill>
                  <a:srgbClr val="32414E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Satisfaction Survey</a:t>
            </a:r>
            <a:endParaRPr sz="2700">
              <a:solidFill>
                <a:srgbClr val="32414E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892649" y="2127825"/>
            <a:ext cx="24384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2414E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Care from Nurses</a:t>
            </a:r>
            <a:endParaRPr sz="1800">
              <a:solidFill>
                <a:srgbClr val="32414E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885296" y="2430325"/>
            <a:ext cx="5773402" cy="593550"/>
            <a:chOff x="885296" y="2430325"/>
            <a:chExt cx="5773402" cy="593550"/>
          </a:xfrm>
        </p:grpSpPr>
        <p:cxnSp>
          <p:nvCxnSpPr>
            <p:cNvPr id="57" name="Google Shape;57;p13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8" name="Google Shape;58;p13"/>
            <p:cNvSpPr txBox="1"/>
            <p:nvPr/>
          </p:nvSpPr>
          <p:spPr>
            <a:xfrm>
              <a:off x="885296" y="2583750"/>
              <a:ext cx="545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During this hospital stay, how often did nurses treat you with courtesy and respect?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59" name="Google Shape;59;p13"/>
            <p:cNvGrpSpPr/>
            <p:nvPr/>
          </p:nvGrpSpPr>
          <p:grpSpPr>
            <a:xfrm>
              <a:off x="1148985" y="2857667"/>
              <a:ext cx="621433" cy="166200"/>
              <a:chOff x="1148985" y="2857667"/>
              <a:chExt cx="621433" cy="166200"/>
            </a:xfrm>
          </p:grpSpPr>
          <p:sp>
            <p:nvSpPr>
              <p:cNvPr id="60" name="Google Shape;60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 txBox="1"/>
              <p:nvPr/>
            </p:nvSpPr>
            <p:spPr>
              <a:xfrm>
                <a:off x="1322818" y="2857667"/>
                <a:ext cx="447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Never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62" name="Google Shape;62;p13"/>
            <p:cNvGrpSpPr/>
            <p:nvPr/>
          </p:nvGrpSpPr>
          <p:grpSpPr>
            <a:xfrm>
              <a:off x="1919275" y="2857675"/>
              <a:ext cx="998218" cy="166200"/>
              <a:chOff x="1148985" y="2857675"/>
              <a:chExt cx="998218" cy="166200"/>
            </a:xfrm>
          </p:grpSpPr>
          <p:sp>
            <p:nvSpPr>
              <p:cNvPr id="63" name="Google Shape;63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1322803" y="2857675"/>
                <a:ext cx="824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Sometimes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>
              <a:off x="3024135" y="2857675"/>
              <a:ext cx="733623" cy="166200"/>
              <a:chOff x="1148985" y="2857675"/>
              <a:chExt cx="733623" cy="166200"/>
            </a:xfrm>
          </p:grpSpPr>
          <p:sp>
            <p:nvSpPr>
              <p:cNvPr id="66" name="Google Shape;66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1322808" y="2857675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Usually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3888284" y="2857675"/>
              <a:ext cx="733623" cy="166200"/>
              <a:chOff x="1148985" y="2857675"/>
              <a:chExt cx="733623" cy="166200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1322808" y="2857675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Always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71" name="Google Shape;71;p13"/>
          <p:cNvGrpSpPr/>
          <p:nvPr/>
        </p:nvGrpSpPr>
        <p:grpSpPr>
          <a:xfrm>
            <a:off x="885296" y="3290700"/>
            <a:ext cx="5773402" cy="593550"/>
            <a:chOff x="885296" y="2430325"/>
            <a:chExt cx="5773402" cy="593550"/>
          </a:xfrm>
        </p:grpSpPr>
        <p:cxnSp>
          <p:nvCxnSpPr>
            <p:cNvPr id="72" name="Google Shape;72;p13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3" name="Google Shape;73;p13"/>
            <p:cNvSpPr txBox="1"/>
            <p:nvPr/>
          </p:nvSpPr>
          <p:spPr>
            <a:xfrm>
              <a:off x="885296" y="2583750"/>
              <a:ext cx="545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During this hospital stay, how often did nurses listen carefully to you?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74" name="Google Shape;74;p13"/>
            <p:cNvGrpSpPr/>
            <p:nvPr/>
          </p:nvGrpSpPr>
          <p:grpSpPr>
            <a:xfrm>
              <a:off x="1148985" y="2857667"/>
              <a:ext cx="621433" cy="166200"/>
              <a:chOff x="1148985" y="2857667"/>
              <a:chExt cx="621433" cy="166200"/>
            </a:xfrm>
          </p:grpSpPr>
          <p:sp>
            <p:nvSpPr>
              <p:cNvPr id="75" name="Google Shape;75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1322818" y="2857667"/>
                <a:ext cx="447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Never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1919275" y="2857675"/>
              <a:ext cx="998218" cy="166200"/>
              <a:chOff x="1148985" y="2857675"/>
              <a:chExt cx="998218" cy="166200"/>
            </a:xfrm>
          </p:grpSpPr>
          <p:sp>
            <p:nvSpPr>
              <p:cNvPr id="78" name="Google Shape;78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1322803" y="2857675"/>
                <a:ext cx="824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Sometimes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3024135" y="2857675"/>
              <a:ext cx="733623" cy="166200"/>
              <a:chOff x="1148985" y="2857675"/>
              <a:chExt cx="733623" cy="166200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1322808" y="2857675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Usually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3888284" y="2857675"/>
              <a:ext cx="733623" cy="166200"/>
              <a:chOff x="1148985" y="2857675"/>
              <a:chExt cx="733623" cy="166200"/>
            </a:xfrm>
          </p:grpSpPr>
          <p:sp>
            <p:nvSpPr>
              <p:cNvPr id="84" name="Google Shape;84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1322808" y="2857675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Always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86" name="Google Shape;86;p13"/>
          <p:cNvGrpSpPr/>
          <p:nvPr/>
        </p:nvGrpSpPr>
        <p:grpSpPr>
          <a:xfrm>
            <a:off x="885296" y="4143721"/>
            <a:ext cx="5773402" cy="793748"/>
            <a:chOff x="885296" y="2430325"/>
            <a:chExt cx="5773402" cy="793748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8" name="Google Shape;88;p13"/>
            <p:cNvSpPr txBox="1"/>
            <p:nvPr/>
          </p:nvSpPr>
          <p:spPr>
            <a:xfrm>
              <a:off x="885296" y="2583750"/>
              <a:ext cx="5453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During this hospital stay, how often did nurses explain things in a way you could understand?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89" name="Google Shape;89;p13"/>
            <p:cNvGrpSpPr/>
            <p:nvPr/>
          </p:nvGrpSpPr>
          <p:grpSpPr>
            <a:xfrm>
              <a:off x="1148985" y="3057865"/>
              <a:ext cx="621433" cy="166200"/>
              <a:chOff x="1148985" y="3057865"/>
              <a:chExt cx="621433" cy="166200"/>
            </a:xfrm>
          </p:grpSpPr>
          <p:sp>
            <p:nvSpPr>
              <p:cNvPr id="90" name="Google Shape;90;p13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1322818" y="3057865"/>
                <a:ext cx="447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Never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92" name="Google Shape;92;p13"/>
            <p:cNvGrpSpPr/>
            <p:nvPr/>
          </p:nvGrpSpPr>
          <p:grpSpPr>
            <a:xfrm>
              <a:off x="1919275" y="3057873"/>
              <a:ext cx="998218" cy="166200"/>
              <a:chOff x="1148985" y="3057873"/>
              <a:chExt cx="998218" cy="166200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1322803" y="3057873"/>
                <a:ext cx="824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Sometimes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95" name="Google Shape;95;p13"/>
            <p:cNvGrpSpPr/>
            <p:nvPr/>
          </p:nvGrpSpPr>
          <p:grpSpPr>
            <a:xfrm>
              <a:off x="3024135" y="3057873"/>
              <a:ext cx="733623" cy="166200"/>
              <a:chOff x="1148985" y="3057873"/>
              <a:chExt cx="733623" cy="166200"/>
            </a:xfrm>
          </p:grpSpPr>
          <p:sp>
            <p:nvSpPr>
              <p:cNvPr id="96" name="Google Shape;96;p13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1322808" y="3057873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Usually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98" name="Google Shape;98;p13"/>
            <p:cNvGrpSpPr/>
            <p:nvPr/>
          </p:nvGrpSpPr>
          <p:grpSpPr>
            <a:xfrm>
              <a:off x="3888284" y="3054196"/>
              <a:ext cx="733623" cy="166200"/>
              <a:chOff x="1148985" y="3054196"/>
              <a:chExt cx="733623" cy="166200"/>
            </a:xfrm>
          </p:grpSpPr>
          <p:sp>
            <p:nvSpPr>
              <p:cNvPr id="99" name="Google Shape;99;p13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3"/>
              <p:cNvSpPr txBox="1"/>
              <p:nvPr/>
            </p:nvSpPr>
            <p:spPr>
              <a:xfrm>
                <a:off x="1322808" y="3054196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Always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101" name="Google Shape;101;p13"/>
          <p:cNvGrpSpPr/>
          <p:nvPr/>
        </p:nvGrpSpPr>
        <p:grpSpPr>
          <a:xfrm>
            <a:off x="885296" y="5169543"/>
            <a:ext cx="5773402" cy="793748"/>
            <a:chOff x="885296" y="2430325"/>
            <a:chExt cx="5773402" cy="793748"/>
          </a:xfrm>
        </p:grpSpPr>
        <p:cxnSp>
          <p:nvCxnSpPr>
            <p:cNvPr id="102" name="Google Shape;102;p13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3" name="Google Shape;103;p13"/>
            <p:cNvSpPr txBox="1"/>
            <p:nvPr/>
          </p:nvSpPr>
          <p:spPr>
            <a:xfrm>
              <a:off x="885296" y="2583750"/>
              <a:ext cx="5453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During this hospital stay, after you pressed the call button, how often did you get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help as soon as you wanted it?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104" name="Google Shape;104;p13"/>
            <p:cNvGrpSpPr/>
            <p:nvPr/>
          </p:nvGrpSpPr>
          <p:grpSpPr>
            <a:xfrm>
              <a:off x="1148985" y="3057865"/>
              <a:ext cx="621433" cy="166200"/>
              <a:chOff x="1148985" y="3057865"/>
              <a:chExt cx="621433" cy="166200"/>
            </a:xfrm>
          </p:grpSpPr>
          <p:sp>
            <p:nvSpPr>
              <p:cNvPr id="105" name="Google Shape;105;p13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 txBox="1"/>
              <p:nvPr/>
            </p:nvSpPr>
            <p:spPr>
              <a:xfrm>
                <a:off x="1322818" y="3057865"/>
                <a:ext cx="447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Never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07" name="Google Shape;107;p13"/>
            <p:cNvGrpSpPr/>
            <p:nvPr/>
          </p:nvGrpSpPr>
          <p:grpSpPr>
            <a:xfrm>
              <a:off x="1919275" y="3057873"/>
              <a:ext cx="998218" cy="166200"/>
              <a:chOff x="1148985" y="3057873"/>
              <a:chExt cx="998218" cy="166200"/>
            </a:xfrm>
          </p:grpSpPr>
          <p:sp>
            <p:nvSpPr>
              <p:cNvPr id="108" name="Google Shape;108;p13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1322803" y="3057873"/>
                <a:ext cx="824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Sometimes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3024135" y="3057873"/>
              <a:ext cx="733623" cy="166200"/>
              <a:chOff x="1148985" y="3057873"/>
              <a:chExt cx="733623" cy="166200"/>
            </a:xfrm>
          </p:grpSpPr>
          <p:sp>
            <p:nvSpPr>
              <p:cNvPr id="111" name="Google Shape;111;p13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1322808" y="3057873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Usually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3888284" y="3054196"/>
              <a:ext cx="733623" cy="166200"/>
              <a:chOff x="1148985" y="3054196"/>
              <a:chExt cx="733623" cy="166200"/>
            </a:xfrm>
          </p:grpSpPr>
          <p:sp>
            <p:nvSpPr>
              <p:cNvPr id="114" name="Google Shape;114;p13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1322808" y="3054196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Always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sp>
        <p:nvSpPr>
          <p:cNvPr id="116" name="Google Shape;116;p13"/>
          <p:cNvSpPr txBox="1"/>
          <p:nvPr/>
        </p:nvSpPr>
        <p:spPr>
          <a:xfrm>
            <a:off x="892649" y="6407586"/>
            <a:ext cx="24384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2414E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Care from Doctors</a:t>
            </a:r>
            <a:endParaRPr sz="1800">
              <a:solidFill>
                <a:srgbClr val="32414E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grpSp>
        <p:nvGrpSpPr>
          <p:cNvPr id="117" name="Google Shape;117;p13"/>
          <p:cNvGrpSpPr/>
          <p:nvPr/>
        </p:nvGrpSpPr>
        <p:grpSpPr>
          <a:xfrm>
            <a:off x="885296" y="6710086"/>
            <a:ext cx="5773402" cy="593550"/>
            <a:chOff x="885296" y="2430325"/>
            <a:chExt cx="5773402" cy="593550"/>
          </a:xfrm>
        </p:grpSpPr>
        <p:cxnSp>
          <p:nvCxnSpPr>
            <p:cNvPr id="118" name="Google Shape;118;p13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9" name="Google Shape;119;p13"/>
            <p:cNvSpPr txBox="1"/>
            <p:nvPr/>
          </p:nvSpPr>
          <p:spPr>
            <a:xfrm>
              <a:off x="885296" y="2583750"/>
              <a:ext cx="545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During this hospital stay, how often did doctors treat you with courtesy and respect?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120" name="Google Shape;120;p13"/>
            <p:cNvGrpSpPr/>
            <p:nvPr/>
          </p:nvGrpSpPr>
          <p:grpSpPr>
            <a:xfrm>
              <a:off x="1148985" y="2857667"/>
              <a:ext cx="621433" cy="166200"/>
              <a:chOff x="1148985" y="2857667"/>
              <a:chExt cx="621433" cy="166200"/>
            </a:xfrm>
          </p:grpSpPr>
          <p:sp>
            <p:nvSpPr>
              <p:cNvPr id="121" name="Google Shape;121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1322818" y="2857667"/>
                <a:ext cx="447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Never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23" name="Google Shape;123;p13"/>
            <p:cNvGrpSpPr/>
            <p:nvPr/>
          </p:nvGrpSpPr>
          <p:grpSpPr>
            <a:xfrm>
              <a:off x="1919275" y="2857675"/>
              <a:ext cx="998218" cy="166200"/>
              <a:chOff x="1148985" y="2857675"/>
              <a:chExt cx="998218" cy="166200"/>
            </a:xfrm>
          </p:grpSpPr>
          <p:sp>
            <p:nvSpPr>
              <p:cNvPr id="124" name="Google Shape;124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1322803" y="2857675"/>
                <a:ext cx="824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Sometimes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26" name="Google Shape;126;p13"/>
            <p:cNvGrpSpPr/>
            <p:nvPr/>
          </p:nvGrpSpPr>
          <p:grpSpPr>
            <a:xfrm>
              <a:off x="3024135" y="2857675"/>
              <a:ext cx="733623" cy="166200"/>
              <a:chOff x="1148985" y="2857675"/>
              <a:chExt cx="733623" cy="166200"/>
            </a:xfrm>
          </p:grpSpPr>
          <p:sp>
            <p:nvSpPr>
              <p:cNvPr id="127" name="Google Shape;127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1322808" y="2857675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Usually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29" name="Google Shape;129;p13"/>
            <p:cNvGrpSpPr/>
            <p:nvPr/>
          </p:nvGrpSpPr>
          <p:grpSpPr>
            <a:xfrm>
              <a:off x="3888284" y="2857675"/>
              <a:ext cx="733623" cy="166200"/>
              <a:chOff x="1148985" y="2857675"/>
              <a:chExt cx="733623" cy="166200"/>
            </a:xfrm>
          </p:grpSpPr>
          <p:sp>
            <p:nvSpPr>
              <p:cNvPr id="130" name="Google Shape;130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1322808" y="2857675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Always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132" name="Google Shape;132;p13"/>
          <p:cNvGrpSpPr/>
          <p:nvPr/>
        </p:nvGrpSpPr>
        <p:grpSpPr>
          <a:xfrm>
            <a:off x="885296" y="7541029"/>
            <a:ext cx="5773402" cy="593550"/>
            <a:chOff x="885296" y="2430325"/>
            <a:chExt cx="5773402" cy="593550"/>
          </a:xfrm>
        </p:grpSpPr>
        <p:cxnSp>
          <p:nvCxnSpPr>
            <p:cNvPr id="133" name="Google Shape;133;p13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4" name="Google Shape;134;p13"/>
            <p:cNvSpPr txBox="1"/>
            <p:nvPr/>
          </p:nvSpPr>
          <p:spPr>
            <a:xfrm>
              <a:off x="885296" y="2583750"/>
              <a:ext cx="545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During this hospital stay, how often did doctors listen carefully to you?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135" name="Google Shape;135;p13"/>
            <p:cNvGrpSpPr/>
            <p:nvPr/>
          </p:nvGrpSpPr>
          <p:grpSpPr>
            <a:xfrm>
              <a:off x="1148985" y="2857667"/>
              <a:ext cx="621433" cy="166200"/>
              <a:chOff x="1148985" y="2857667"/>
              <a:chExt cx="621433" cy="166200"/>
            </a:xfrm>
          </p:grpSpPr>
          <p:sp>
            <p:nvSpPr>
              <p:cNvPr id="136" name="Google Shape;136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13"/>
              <p:cNvSpPr txBox="1"/>
              <p:nvPr/>
            </p:nvSpPr>
            <p:spPr>
              <a:xfrm>
                <a:off x="1322818" y="2857667"/>
                <a:ext cx="447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Never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38" name="Google Shape;138;p13"/>
            <p:cNvGrpSpPr/>
            <p:nvPr/>
          </p:nvGrpSpPr>
          <p:grpSpPr>
            <a:xfrm>
              <a:off x="1919275" y="2857675"/>
              <a:ext cx="998218" cy="166200"/>
              <a:chOff x="1148985" y="2857675"/>
              <a:chExt cx="998218" cy="166200"/>
            </a:xfrm>
          </p:grpSpPr>
          <p:sp>
            <p:nvSpPr>
              <p:cNvPr id="139" name="Google Shape;139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1322803" y="2857675"/>
                <a:ext cx="824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Sometimes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41" name="Google Shape;141;p13"/>
            <p:cNvGrpSpPr/>
            <p:nvPr/>
          </p:nvGrpSpPr>
          <p:grpSpPr>
            <a:xfrm>
              <a:off x="3024135" y="2857675"/>
              <a:ext cx="733623" cy="166200"/>
              <a:chOff x="1148985" y="2857675"/>
              <a:chExt cx="733623" cy="166200"/>
            </a:xfrm>
          </p:grpSpPr>
          <p:sp>
            <p:nvSpPr>
              <p:cNvPr id="142" name="Google Shape;142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1322808" y="2857675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Usually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44" name="Google Shape;144;p13"/>
            <p:cNvGrpSpPr/>
            <p:nvPr/>
          </p:nvGrpSpPr>
          <p:grpSpPr>
            <a:xfrm>
              <a:off x="3888284" y="2857675"/>
              <a:ext cx="733623" cy="166200"/>
              <a:chOff x="1148985" y="2857675"/>
              <a:chExt cx="733623" cy="166200"/>
            </a:xfrm>
          </p:grpSpPr>
          <p:sp>
            <p:nvSpPr>
              <p:cNvPr id="145" name="Google Shape;145;p13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3"/>
              <p:cNvSpPr txBox="1"/>
              <p:nvPr/>
            </p:nvSpPr>
            <p:spPr>
              <a:xfrm>
                <a:off x="1322808" y="2857675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Always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147" name="Google Shape;147;p13"/>
          <p:cNvGrpSpPr/>
          <p:nvPr/>
        </p:nvGrpSpPr>
        <p:grpSpPr>
          <a:xfrm>
            <a:off x="885296" y="8371968"/>
            <a:ext cx="5773402" cy="793748"/>
            <a:chOff x="885296" y="2430325"/>
            <a:chExt cx="5773402" cy="793748"/>
          </a:xfrm>
        </p:grpSpPr>
        <p:cxnSp>
          <p:nvCxnSpPr>
            <p:cNvPr id="148" name="Google Shape;148;p13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9" name="Google Shape;149;p13"/>
            <p:cNvSpPr txBox="1"/>
            <p:nvPr/>
          </p:nvSpPr>
          <p:spPr>
            <a:xfrm>
              <a:off x="885296" y="2583750"/>
              <a:ext cx="5453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During this hospital stay, how often did doctors explain things in a way you could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understand?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150" name="Google Shape;150;p13"/>
            <p:cNvGrpSpPr/>
            <p:nvPr/>
          </p:nvGrpSpPr>
          <p:grpSpPr>
            <a:xfrm>
              <a:off x="1148985" y="3057865"/>
              <a:ext cx="621433" cy="166200"/>
              <a:chOff x="1148985" y="3057865"/>
              <a:chExt cx="621433" cy="166200"/>
            </a:xfrm>
          </p:grpSpPr>
          <p:sp>
            <p:nvSpPr>
              <p:cNvPr id="151" name="Google Shape;151;p13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3"/>
              <p:cNvSpPr txBox="1"/>
              <p:nvPr/>
            </p:nvSpPr>
            <p:spPr>
              <a:xfrm>
                <a:off x="1322818" y="3057865"/>
                <a:ext cx="447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Never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53" name="Google Shape;153;p13"/>
            <p:cNvGrpSpPr/>
            <p:nvPr/>
          </p:nvGrpSpPr>
          <p:grpSpPr>
            <a:xfrm>
              <a:off x="1919275" y="3057873"/>
              <a:ext cx="998218" cy="166200"/>
              <a:chOff x="1148985" y="3057873"/>
              <a:chExt cx="998218" cy="166200"/>
            </a:xfrm>
          </p:grpSpPr>
          <p:sp>
            <p:nvSpPr>
              <p:cNvPr id="154" name="Google Shape;154;p13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Google Shape;155;p13"/>
              <p:cNvSpPr txBox="1"/>
              <p:nvPr/>
            </p:nvSpPr>
            <p:spPr>
              <a:xfrm>
                <a:off x="1322803" y="3057873"/>
                <a:ext cx="824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Sometimes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56" name="Google Shape;156;p13"/>
            <p:cNvGrpSpPr/>
            <p:nvPr/>
          </p:nvGrpSpPr>
          <p:grpSpPr>
            <a:xfrm>
              <a:off x="3024135" y="3057873"/>
              <a:ext cx="733623" cy="166200"/>
              <a:chOff x="1148985" y="3057873"/>
              <a:chExt cx="733623" cy="166200"/>
            </a:xfrm>
          </p:grpSpPr>
          <p:sp>
            <p:nvSpPr>
              <p:cNvPr id="157" name="Google Shape;157;p13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3"/>
              <p:cNvSpPr txBox="1"/>
              <p:nvPr/>
            </p:nvSpPr>
            <p:spPr>
              <a:xfrm>
                <a:off x="1322808" y="3057873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Usually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59" name="Google Shape;159;p13"/>
            <p:cNvGrpSpPr/>
            <p:nvPr/>
          </p:nvGrpSpPr>
          <p:grpSpPr>
            <a:xfrm>
              <a:off x="3888284" y="3054196"/>
              <a:ext cx="733623" cy="166200"/>
              <a:chOff x="1148985" y="3054196"/>
              <a:chExt cx="733623" cy="166200"/>
            </a:xfrm>
          </p:grpSpPr>
          <p:sp>
            <p:nvSpPr>
              <p:cNvPr id="160" name="Google Shape;160;p13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3"/>
              <p:cNvSpPr txBox="1"/>
              <p:nvPr/>
            </p:nvSpPr>
            <p:spPr>
              <a:xfrm>
                <a:off x="1322808" y="3054196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Always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sp>
        <p:nvSpPr>
          <p:cNvPr id="162" name="Google Shape;162;p13"/>
          <p:cNvSpPr/>
          <p:nvPr/>
        </p:nvSpPr>
        <p:spPr>
          <a:xfrm>
            <a:off x="3905250" y="1562098"/>
            <a:ext cx="1109700" cy="66600"/>
          </a:xfrm>
          <a:prstGeom prst="rect">
            <a:avLst/>
          </a:prstGeom>
          <a:gradFill>
            <a:gsLst>
              <a:gs pos="0">
                <a:srgbClr val="2CAAE2"/>
              </a:gs>
              <a:gs pos="100000">
                <a:srgbClr val="9B92C6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3"/>
          <p:cNvSpPr/>
          <p:nvPr/>
        </p:nvSpPr>
        <p:spPr>
          <a:xfrm>
            <a:off x="509588" y="509600"/>
            <a:ext cx="324000" cy="324000"/>
          </a:xfrm>
          <a:prstGeom prst="ellipse">
            <a:avLst/>
          </a:prstGeom>
          <a:gradFill>
            <a:gsLst>
              <a:gs pos="0">
                <a:srgbClr val="2CAAE2"/>
              </a:gs>
              <a:gs pos="100000">
                <a:srgbClr val="9B92C6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4" name="Google Shape;164;p13"/>
          <p:cNvGrpSpPr/>
          <p:nvPr/>
        </p:nvGrpSpPr>
        <p:grpSpPr>
          <a:xfrm>
            <a:off x="-1" y="0"/>
            <a:ext cx="7560001" cy="10692000"/>
            <a:chOff x="-1" y="0"/>
            <a:chExt cx="7560001" cy="10692000"/>
          </a:xfrm>
        </p:grpSpPr>
        <p:pic>
          <p:nvPicPr>
            <p:cNvPr id="165" name="Google Shape;165;p13"/>
            <p:cNvPicPr preferRelativeResize="0"/>
            <p:nvPr/>
          </p:nvPicPr>
          <p:blipFill rotWithShape="1">
            <a:blip r:embed="rId3">
              <a:alphaModFix/>
            </a:blip>
            <a:srcRect b="0" l="72070" r="0" t="0"/>
            <a:stretch/>
          </p:blipFill>
          <p:spPr>
            <a:xfrm>
              <a:off x="-1" y="2594325"/>
              <a:ext cx="681050" cy="2438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6" name="Google Shape;166;p13"/>
            <p:cNvPicPr preferRelativeResize="0"/>
            <p:nvPr/>
          </p:nvPicPr>
          <p:blipFill rotWithShape="1">
            <a:blip r:embed="rId4">
              <a:alphaModFix/>
            </a:blip>
            <a:srcRect b="0" l="0" r="43378" t="54237"/>
            <a:stretch/>
          </p:blipFill>
          <p:spPr>
            <a:xfrm>
              <a:off x="5332575" y="0"/>
              <a:ext cx="2227425" cy="1800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Google Shape;167;p13"/>
            <p:cNvPicPr preferRelativeResize="0"/>
            <p:nvPr/>
          </p:nvPicPr>
          <p:blipFill rotWithShape="1">
            <a:blip r:embed="rId5">
              <a:alphaModFix/>
            </a:blip>
            <a:srcRect b="70944" l="0" r="0" t="0"/>
            <a:stretch/>
          </p:blipFill>
          <p:spPr>
            <a:xfrm>
              <a:off x="3362325" y="9735700"/>
              <a:ext cx="3288151" cy="9563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8" name="Google Shape;168;p13"/>
          <p:cNvSpPr/>
          <p:nvPr/>
        </p:nvSpPr>
        <p:spPr>
          <a:xfrm>
            <a:off x="900125" y="9725100"/>
            <a:ext cx="1109700" cy="66600"/>
          </a:xfrm>
          <a:prstGeom prst="rect">
            <a:avLst/>
          </a:prstGeom>
          <a:gradFill>
            <a:gsLst>
              <a:gs pos="0">
                <a:srgbClr val="2CAAE2"/>
              </a:gs>
              <a:gs pos="100000">
                <a:srgbClr val="9B92C6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14"/>
          <p:cNvGrpSpPr/>
          <p:nvPr/>
        </p:nvGrpSpPr>
        <p:grpSpPr>
          <a:xfrm>
            <a:off x="885296" y="851475"/>
            <a:ext cx="5773402" cy="896050"/>
            <a:chOff x="885296" y="851475"/>
            <a:chExt cx="5773402" cy="896050"/>
          </a:xfrm>
        </p:grpSpPr>
        <p:sp>
          <p:nvSpPr>
            <p:cNvPr id="174" name="Google Shape;174;p14"/>
            <p:cNvSpPr txBox="1"/>
            <p:nvPr/>
          </p:nvSpPr>
          <p:spPr>
            <a:xfrm>
              <a:off x="892649" y="851475"/>
              <a:ext cx="2438400" cy="24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32414E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Hospital Environment</a:t>
              </a:r>
              <a:endParaRPr sz="1800">
                <a:solidFill>
                  <a:srgbClr val="32414E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grpSp>
          <p:nvGrpSpPr>
            <p:cNvPr id="175" name="Google Shape;175;p14"/>
            <p:cNvGrpSpPr/>
            <p:nvPr/>
          </p:nvGrpSpPr>
          <p:grpSpPr>
            <a:xfrm>
              <a:off x="885296" y="1153975"/>
              <a:ext cx="5773402" cy="593550"/>
              <a:chOff x="885296" y="2430325"/>
              <a:chExt cx="5773402" cy="593550"/>
            </a:xfrm>
          </p:grpSpPr>
          <p:cxnSp>
            <p:nvCxnSpPr>
              <p:cNvPr id="176" name="Google Shape;176;p14"/>
              <p:cNvCxnSpPr/>
              <p:nvPr/>
            </p:nvCxnSpPr>
            <p:spPr>
              <a:xfrm>
                <a:off x="900798" y="2430325"/>
                <a:ext cx="5757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CAA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77" name="Google Shape;177;p14"/>
              <p:cNvSpPr txBox="1"/>
              <p:nvPr/>
            </p:nvSpPr>
            <p:spPr>
              <a:xfrm>
                <a:off x="885296" y="2583750"/>
                <a:ext cx="5453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During this hospital stay, how often were your room and bathroom kept clean?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grpSp>
            <p:nvGrpSpPr>
              <p:cNvPr id="178" name="Google Shape;178;p14"/>
              <p:cNvGrpSpPr/>
              <p:nvPr/>
            </p:nvGrpSpPr>
            <p:grpSpPr>
              <a:xfrm>
                <a:off x="1148985" y="2857667"/>
                <a:ext cx="621433" cy="166200"/>
                <a:chOff x="1148985" y="2857667"/>
                <a:chExt cx="621433" cy="166200"/>
              </a:xfrm>
            </p:grpSpPr>
            <p:sp>
              <p:nvSpPr>
                <p:cNvPr id="179" name="Google Shape;179;p14"/>
                <p:cNvSpPr/>
                <p:nvPr/>
              </p:nvSpPr>
              <p:spPr>
                <a:xfrm>
                  <a:off x="1148985" y="2886250"/>
                  <a:ext cx="110400" cy="110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0" name="Google Shape;180;p14"/>
                <p:cNvSpPr txBox="1"/>
                <p:nvPr/>
              </p:nvSpPr>
              <p:spPr>
                <a:xfrm>
                  <a:off x="1322818" y="2857667"/>
                  <a:ext cx="4476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Never</a:t>
                  </a:r>
                  <a:endParaRPr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  <p:grpSp>
            <p:nvGrpSpPr>
              <p:cNvPr id="181" name="Google Shape;181;p14"/>
              <p:cNvGrpSpPr/>
              <p:nvPr/>
            </p:nvGrpSpPr>
            <p:grpSpPr>
              <a:xfrm>
                <a:off x="1919275" y="2857675"/>
                <a:ext cx="998218" cy="166200"/>
                <a:chOff x="1148985" y="2857675"/>
                <a:chExt cx="998218" cy="166200"/>
              </a:xfrm>
            </p:grpSpPr>
            <p:sp>
              <p:nvSpPr>
                <p:cNvPr id="182" name="Google Shape;182;p14"/>
                <p:cNvSpPr/>
                <p:nvPr/>
              </p:nvSpPr>
              <p:spPr>
                <a:xfrm>
                  <a:off x="1148985" y="2886250"/>
                  <a:ext cx="110400" cy="110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3" name="Google Shape;183;p14"/>
                <p:cNvSpPr txBox="1"/>
                <p:nvPr/>
              </p:nvSpPr>
              <p:spPr>
                <a:xfrm>
                  <a:off x="1322803" y="2857675"/>
                  <a:ext cx="8244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Sometimes</a:t>
                  </a:r>
                  <a:endParaRPr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  <p:grpSp>
            <p:nvGrpSpPr>
              <p:cNvPr id="184" name="Google Shape;184;p14"/>
              <p:cNvGrpSpPr/>
              <p:nvPr/>
            </p:nvGrpSpPr>
            <p:grpSpPr>
              <a:xfrm>
                <a:off x="3024135" y="2857675"/>
                <a:ext cx="733623" cy="166200"/>
                <a:chOff x="1148985" y="2857675"/>
                <a:chExt cx="733623" cy="166200"/>
              </a:xfrm>
            </p:grpSpPr>
            <p:sp>
              <p:nvSpPr>
                <p:cNvPr id="185" name="Google Shape;185;p14"/>
                <p:cNvSpPr/>
                <p:nvPr/>
              </p:nvSpPr>
              <p:spPr>
                <a:xfrm>
                  <a:off x="1148985" y="2886250"/>
                  <a:ext cx="110400" cy="110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6" name="Google Shape;186;p14"/>
                <p:cNvSpPr txBox="1"/>
                <p:nvPr/>
              </p:nvSpPr>
              <p:spPr>
                <a:xfrm>
                  <a:off x="1322808" y="2857675"/>
                  <a:ext cx="5598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Usually</a:t>
                  </a:r>
                  <a:endParaRPr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  <p:grpSp>
            <p:nvGrpSpPr>
              <p:cNvPr id="187" name="Google Shape;187;p14"/>
              <p:cNvGrpSpPr/>
              <p:nvPr/>
            </p:nvGrpSpPr>
            <p:grpSpPr>
              <a:xfrm>
                <a:off x="3888284" y="2857675"/>
                <a:ext cx="733623" cy="166200"/>
                <a:chOff x="1148985" y="2857675"/>
                <a:chExt cx="733623" cy="166200"/>
              </a:xfrm>
            </p:grpSpPr>
            <p:sp>
              <p:nvSpPr>
                <p:cNvPr id="188" name="Google Shape;188;p14"/>
                <p:cNvSpPr/>
                <p:nvPr/>
              </p:nvSpPr>
              <p:spPr>
                <a:xfrm>
                  <a:off x="1148985" y="2886250"/>
                  <a:ext cx="110400" cy="110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9" name="Google Shape;189;p14"/>
                <p:cNvSpPr txBox="1"/>
                <p:nvPr/>
              </p:nvSpPr>
              <p:spPr>
                <a:xfrm>
                  <a:off x="1322808" y="2857675"/>
                  <a:ext cx="5598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Always</a:t>
                  </a:r>
                  <a:endParaRPr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</p:grpSp>
      </p:grpSp>
      <p:grpSp>
        <p:nvGrpSpPr>
          <p:cNvPr id="190" name="Google Shape;190;p14"/>
          <p:cNvGrpSpPr/>
          <p:nvPr/>
        </p:nvGrpSpPr>
        <p:grpSpPr>
          <a:xfrm>
            <a:off x="885296" y="4388505"/>
            <a:ext cx="5773402" cy="793748"/>
            <a:chOff x="885296" y="2430325"/>
            <a:chExt cx="5773402" cy="793748"/>
          </a:xfrm>
        </p:grpSpPr>
        <p:cxnSp>
          <p:nvCxnSpPr>
            <p:cNvPr id="191" name="Google Shape;191;p14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92" name="Google Shape;192;p14"/>
            <p:cNvSpPr txBox="1"/>
            <p:nvPr/>
          </p:nvSpPr>
          <p:spPr>
            <a:xfrm>
              <a:off x="885296" y="2583750"/>
              <a:ext cx="5453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How often did you get help in getting to the bathroom or in using a bedpan as soon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as you wanted?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193" name="Google Shape;193;p14"/>
            <p:cNvGrpSpPr/>
            <p:nvPr/>
          </p:nvGrpSpPr>
          <p:grpSpPr>
            <a:xfrm>
              <a:off x="1148985" y="3057865"/>
              <a:ext cx="621433" cy="166200"/>
              <a:chOff x="1148985" y="3057865"/>
              <a:chExt cx="621433" cy="166200"/>
            </a:xfrm>
          </p:grpSpPr>
          <p:sp>
            <p:nvSpPr>
              <p:cNvPr id="194" name="Google Shape;194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14"/>
              <p:cNvSpPr txBox="1"/>
              <p:nvPr/>
            </p:nvSpPr>
            <p:spPr>
              <a:xfrm>
                <a:off x="1322818" y="3057865"/>
                <a:ext cx="447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Never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96" name="Google Shape;196;p14"/>
            <p:cNvGrpSpPr/>
            <p:nvPr/>
          </p:nvGrpSpPr>
          <p:grpSpPr>
            <a:xfrm>
              <a:off x="1919275" y="3057873"/>
              <a:ext cx="998218" cy="166200"/>
              <a:chOff x="1148985" y="3057873"/>
              <a:chExt cx="998218" cy="166200"/>
            </a:xfrm>
          </p:grpSpPr>
          <p:sp>
            <p:nvSpPr>
              <p:cNvPr id="197" name="Google Shape;197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" name="Google Shape;198;p14"/>
              <p:cNvSpPr txBox="1"/>
              <p:nvPr/>
            </p:nvSpPr>
            <p:spPr>
              <a:xfrm>
                <a:off x="1322803" y="3057873"/>
                <a:ext cx="824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Sometimes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99" name="Google Shape;199;p14"/>
            <p:cNvGrpSpPr/>
            <p:nvPr/>
          </p:nvGrpSpPr>
          <p:grpSpPr>
            <a:xfrm>
              <a:off x="3024135" y="3057873"/>
              <a:ext cx="733623" cy="166200"/>
              <a:chOff x="1148985" y="3057873"/>
              <a:chExt cx="733623" cy="166200"/>
            </a:xfrm>
          </p:grpSpPr>
          <p:sp>
            <p:nvSpPr>
              <p:cNvPr id="200" name="Google Shape;200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4"/>
              <p:cNvSpPr txBox="1"/>
              <p:nvPr/>
            </p:nvSpPr>
            <p:spPr>
              <a:xfrm>
                <a:off x="1322808" y="3057873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Usually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02" name="Google Shape;202;p14"/>
            <p:cNvGrpSpPr/>
            <p:nvPr/>
          </p:nvGrpSpPr>
          <p:grpSpPr>
            <a:xfrm>
              <a:off x="3888284" y="3054196"/>
              <a:ext cx="733623" cy="166200"/>
              <a:chOff x="1148985" y="3054196"/>
              <a:chExt cx="733623" cy="166200"/>
            </a:xfrm>
          </p:grpSpPr>
          <p:sp>
            <p:nvSpPr>
              <p:cNvPr id="203" name="Google Shape;203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" name="Google Shape;204;p14"/>
              <p:cNvSpPr txBox="1"/>
              <p:nvPr/>
            </p:nvSpPr>
            <p:spPr>
              <a:xfrm>
                <a:off x="1322808" y="3054196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Always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sp>
        <p:nvSpPr>
          <p:cNvPr id="205" name="Google Shape;205;p14"/>
          <p:cNvSpPr/>
          <p:nvPr/>
        </p:nvSpPr>
        <p:spPr>
          <a:xfrm>
            <a:off x="509588" y="509600"/>
            <a:ext cx="324000" cy="324000"/>
          </a:xfrm>
          <a:prstGeom prst="ellipse">
            <a:avLst/>
          </a:prstGeom>
          <a:gradFill>
            <a:gsLst>
              <a:gs pos="0">
                <a:srgbClr val="2CAAE2"/>
              </a:gs>
              <a:gs pos="100000">
                <a:srgbClr val="9B92C6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6" name="Google Shape;206;p14"/>
          <p:cNvGrpSpPr/>
          <p:nvPr/>
        </p:nvGrpSpPr>
        <p:grpSpPr>
          <a:xfrm>
            <a:off x="885296" y="2011225"/>
            <a:ext cx="5773402" cy="593550"/>
            <a:chOff x="885296" y="2430325"/>
            <a:chExt cx="5773402" cy="593550"/>
          </a:xfrm>
        </p:grpSpPr>
        <p:cxnSp>
          <p:nvCxnSpPr>
            <p:cNvPr id="207" name="Google Shape;207;p14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08" name="Google Shape;208;p14"/>
            <p:cNvSpPr txBox="1"/>
            <p:nvPr/>
          </p:nvSpPr>
          <p:spPr>
            <a:xfrm>
              <a:off x="885296" y="2583750"/>
              <a:ext cx="545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During this hospital stay, how often was the area around your room quiet at night?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209" name="Google Shape;209;p14"/>
            <p:cNvGrpSpPr/>
            <p:nvPr/>
          </p:nvGrpSpPr>
          <p:grpSpPr>
            <a:xfrm>
              <a:off x="1148985" y="2857667"/>
              <a:ext cx="621433" cy="166200"/>
              <a:chOff x="1148985" y="2857667"/>
              <a:chExt cx="621433" cy="166200"/>
            </a:xfrm>
          </p:grpSpPr>
          <p:sp>
            <p:nvSpPr>
              <p:cNvPr id="210" name="Google Shape;210;p14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4"/>
              <p:cNvSpPr txBox="1"/>
              <p:nvPr/>
            </p:nvSpPr>
            <p:spPr>
              <a:xfrm>
                <a:off x="1322818" y="2857667"/>
                <a:ext cx="447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Never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12" name="Google Shape;212;p14"/>
            <p:cNvGrpSpPr/>
            <p:nvPr/>
          </p:nvGrpSpPr>
          <p:grpSpPr>
            <a:xfrm>
              <a:off x="1919275" y="2857675"/>
              <a:ext cx="998218" cy="166200"/>
              <a:chOff x="1148985" y="2857675"/>
              <a:chExt cx="998218" cy="166200"/>
            </a:xfrm>
          </p:grpSpPr>
          <p:sp>
            <p:nvSpPr>
              <p:cNvPr id="213" name="Google Shape;213;p14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" name="Google Shape;214;p14"/>
              <p:cNvSpPr txBox="1"/>
              <p:nvPr/>
            </p:nvSpPr>
            <p:spPr>
              <a:xfrm>
                <a:off x="1322803" y="2857675"/>
                <a:ext cx="824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Sometimes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15" name="Google Shape;215;p14"/>
            <p:cNvGrpSpPr/>
            <p:nvPr/>
          </p:nvGrpSpPr>
          <p:grpSpPr>
            <a:xfrm>
              <a:off x="3024135" y="2857675"/>
              <a:ext cx="733623" cy="166200"/>
              <a:chOff x="1148985" y="2857675"/>
              <a:chExt cx="733623" cy="166200"/>
            </a:xfrm>
          </p:grpSpPr>
          <p:sp>
            <p:nvSpPr>
              <p:cNvPr id="216" name="Google Shape;216;p14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4"/>
              <p:cNvSpPr txBox="1"/>
              <p:nvPr/>
            </p:nvSpPr>
            <p:spPr>
              <a:xfrm>
                <a:off x="1322808" y="2857675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Usually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18" name="Google Shape;218;p14"/>
            <p:cNvGrpSpPr/>
            <p:nvPr/>
          </p:nvGrpSpPr>
          <p:grpSpPr>
            <a:xfrm>
              <a:off x="3888284" y="2857675"/>
              <a:ext cx="733623" cy="166200"/>
              <a:chOff x="1148985" y="2857675"/>
              <a:chExt cx="733623" cy="166200"/>
            </a:xfrm>
          </p:grpSpPr>
          <p:sp>
            <p:nvSpPr>
              <p:cNvPr id="219" name="Google Shape;219;p14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0" name="Google Shape;220;p14"/>
              <p:cNvSpPr txBox="1"/>
              <p:nvPr/>
            </p:nvSpPr>
            <p:spPr>
              <a:xfrm>
                <a:off x="1322808" y="2857675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Always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221" name="Google Shape;221;p14"/>
          <p:cNvGrpSpPr/>
          <p:nvPr/>
        </p:nvGrpSpPr>
        <p:grpSpPr>
          <a:xfrm>
            <a:off x="885300" y="3070788"/>
            <a:ext cx="5773500" cy="1081788"/>
            <a:chOff x="885300" y="3070788"/>
            <a:chExt cx="5773500" cy="1081788"/>
          </a:xfrm>
        </p:grpSpPr>
        <p:sp>
          <p:nvSpPr>
            <p:cNvPr id="222" name="Google Shape;222;p14"/>
            <p:cNvSpPr txBox="1"/>
            <p:nvPr/>
          </p:nvSpPr>
          <p:spPr>
            <a:xfrm>
              <a:off x="892649" y="3070788"/>
              <a:ext cx="2438400" cy="24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32414E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Hospital Experience</a:t>
              </a:r>
              <a:endParaRPr sz="1800">
                <a:solidFill>
                  <a:srgbClr val="32414E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grpSp>
          <p:nvGrpSpPr>
            <p:cNvPr id="223" name="Google Shape;223;p14"/>
            <p:cNvGrpSpPr/>
            <p:nvPr/>
          </p:nvGrpSpPr>
          <p:grpSpPr>
            <a:xfrm>
              <a:off x="885300" y="3373288"/>
              <a:ext cx="5773500" cy="779288"/>
              <a:chOff x="885300" y="2430325"/>
              <a:chExt cx="5773500" cy="779288"/>
            </a:xfrm>
          </p:grpSpPr>
          <p:cxnSp>
            <p:nvCxnSpPr>
              <p:cNvPr id="224" name="Google Shape;224;p14"/>
              <p:cNvCxnSpPr/>
              <p:nvPr/>
            </p:nvCxnSpPr>
            <p:spPr>
              <a:xfrm>
                <a:off x="900798" y="2430325"/>
                <a:ext cx="5757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CAA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25" name="Google Shape;225;p14"/>
              <p:cNvSpPr txBox="1"/>
              <p:nvPr/>
            </p:nvSpPr>
            <p:spPr>
              <a:xfrm>
                <a:off x="885300" y="2583763"/>
                <a:ext cx="5773500" cy="33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During this hospital stay, did you need help from nurses or other hospital staff in getting to the bathroom or in using a bedpan?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grpSp>
            <p:nvGrpSpPr>
              <p:cNvPr id="226" name="Google Shape;226;p14"/>
              <p:cNvGrpSpPr/>
              <p:nvPr/>
            </p:nvGrpSpPr>
            <p:grpSpPr>
              <a:xfrm>
                <a:off x="1148985" y="3043413"/>
                <a:ext cx="497838" cy="166200"/>
                <a:chOff x="1148985" y="3043413"/>
                <a:chExt cx="497838" cy="166200"/>
              </a:xfrm>
            </p:grpSpPr>
            <p:sp>
              <p:nvSpPr>
                <p:cNvPr id="227" name="Google Shape;227;p14"/>
                <p:cNvSpPr/>
                <p:nvPr/>
              </p:nvSpPr>
              <p:spPr>
                <a:xfrm>
                  <a:off x="1148985" y="3071988"/>
                  <a:ext cx="110400" cy="110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8" name="Google Shape;228;p14"/>
                <p:cNvSpPr txBox="1"/>
                <p:nvPr/>
              </p:nvSpPr>
              <p:spPr>
                <a:xfrm>
                  <a:off x="1322823" y="3043413"/>
                  <a:ext cx="3240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Yes</a:t>
                  </a:r>
                  <a:endParaRPr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  <p:grpSp>
            <p:nvGrpSpPr>
              <p:cNvPr id="229" name="Google Shape;229;p14"/>
              <p:cNvGrpSpPr/>
              <p:nvPr/>
            </p:nvGrpSpPr>
            <p:grpSpPr>
              <a:xfrm>
                <a:off x="1671625" y="3043413"/>
                <a:ext cx="400020" cy="166200"/>
                <a:chOff x="901335" y="3043413"/>
                <a:chExt cx="400020" cy="166200"/>
              </a:xfrm>
            </p:grpSpPr>
            <p:sp>
              <p:nvSpPr>
                <p:cNvPr id="230" name="Google Shape;230;p14"/>
                <p:cNvSpPr/>
                <p:nvPr/>
              </p:nvSpPr>
              <p:spPr>
                <a:xfrm>
                  <a:off x="901335" y="3071988"/>
                  <a:ext cx="110400" cy="110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1" name="Google Shape;231;p14"/>
                <p:cNvSpPr txBox="1"/>
                <p:nvPr/>
              </p:nvSpPr>
              <p:spPr>
                <a:xfrm>
                  <a:off x="1075155" y="3043413"/>
                  <a:ext cx="2262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No</a:t>
                  </a:r>
                  <a:endParaRPr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</p:grpSp>
      </p:grpSp>
      <p:grpSp>
        <p:nvGrpSpPr>
          <p:cNvPr id="232" name="Google Shape;232;p14"/>
          <p:cNvGrpSpPr/>
          <p:nvPr/>
        </p:nvGrpSpPr>
        <p:grpSpPr>
          <a:xfrm>
            <a:off x="885300" y="5414788"/>
            <a:ext cx="5773500" cy="603075"/>
            <a:chOff x="885300" y="2430325"/>
            <a:chExt cx="5773500" cy="603075"/>
          </a:xfrm>
        </p:grpSpPr>
        <p:cxnSp>
          <p:nvCxnSpPr>
            <p:cNvPr id="233" name="Google Shape;233;p14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34" name="Google Shape;234;p14"/>
            <p:cNvSpPr txBox="1"/>
            <p:nvPr/>
          </p:nvSpPr>
          <p:spPr>
            <a:xfrm>
              <a:off x="885300" y="2583763"/>
              <a:ext cx="57735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During this hospital stay, did you have any pain?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235" name="Google Shape;235;p14"/>
            <p:cNvGrpSpPr/>
            <p:nvPr/>
          </p:nvGrpSpPr>
          <p:grpSpPr>
            <a:xfrm>
              <a:off x="1148985" y="2867200"/>
              <a:ext cx="497838" cy="166200"/>
              <a:chOff x="1148985" y="2867200"/>
              <a:chExt cx="497838" cy="166200"/>
            </a:xfrm>
          </p:grpSpPr>
          <p:sp>
            <p:nvSpPr>
              <p:cNvPr id="236" name="Google Shape;236;p14"/>
              <p:cNvSpPr/>
              <p:nvPr/>
            </p:nvSpPr>
            <p:spPr>
              <a:xfrm>
                <a:off x="1148985" y="2895775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4"/>
              <p:cNvSpPr txBox="1"/>
              <p:nvPr/>
            </p:nvSpPr>
            <p:spPr>
              <a:xfrm>
                <a:off x="1322823" y="2867200"/>
                <a:ext cx="3240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Yes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38" name="Google Shape;238;p14"/>
            <p:cNvGrpSpPr/>
            <p:nvPr/>
          </p:nvGrpSpPr>
          <p:grpSpPr>
            <a:xfrm>
              <a:off x="1671625" y="2867200"/>
              <a:ext cx="400020" cy="166200"/>
              <a:chOff x="901335" y="2867200"/>
              <a:chExt cx="400020" cy="166200"/>
            </a:xfrm>
          </p:grpSpPr>
          <p:sp>
            <p:nvSpPr>
              <p:cNvPr id="239" name="Google Shape;239;p14"/>
              <p:cNvSpPr/>
              <p:nvPr/>
            </p:nvSpPr>
            <p:spPr>
              <a:xfrm>
                <a:off x="901335" y="2895775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" name="Google Shape;240;p14"/>
              <p:cNvSpPr txBox="1"/>
              <p:nvPr/>
            </p:nvSpPr>
            <p:spPr>
              <a:xfrm>
                <a:off x="1075155" y="2867200"/>
                <a:ext cx="226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No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241" name="Google Shape;241;p14"/>
          <p:cNvGrpSpPr/>
          <p:nvPr/>
        </p:nvGrpSpPr>
        <p:grpSpPr>
          <a:xfrm>
            <a:off x="885296" y="6255418"/>
            <a:ext cx="5773402" cy="793748"/>
            <a:chOff x="885296" y="2430325"/>
            <a:chExt cx="5773402" cy="793748"/>
          </a:xfrm>
        </p:grpSpPr>
        <p:cxnSp>
          <p:nvCxnSpPr>
            <p:cNvPr id="242" name="Google Shape;242;p14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43" name="Google Shape;243;p14"/>
            <p:cNvSpPr txBox="1"/>
            <p:nvPr/>
          </p:nvSpPr>
          <p:spPr>
            <a:xfrm>
              <a:off x="885296" y="2583750"/>
              <a:ext cx="5453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During this hospital stay, how often did hospital staff talk with you about how much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pain you had?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244" name="Google Shape;244;p14"/>
            <p:cNvGrpSpPr/>
            <p:nvPr/>
          </p:nvGrpSpPr>
          <p:grpSpPr>
            <a:xfrm>
              <a:off x="1148985" y="3057865"/>
              <a:ext cx="621433" cy="166200"/>
              <a:chOff x="1148985" y="3057865"/>
              <a:chExt cx="621433" cy="166200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4"/>
              <p:cNvSpPr txBox="1"/>
              <p:nvPr/>
            </p:nvSpPr>
            <p:spPr>
              <a:xfrm>
                <a:off x="1322818" y="3057865"/>
                <a:ext cx="447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Never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47" name="Google Shape;247;p14"/>
            <p:cNvGrpSpPr/>
            <p:nvPr/>
          </p:nvGrpSpPr>
          <p:grpSpPr>
            <a:xfrm>
              <a:off x="1919275" y="3057873"/>
              <a:ext cx="998218" cy="166200"/>
              <a:chOff x="1148985" y="3057873"/>
              <a:chExt cx="998218" cy="166200"/>
            </a:xfrm>
          </p:grpSpPr>
          <p:sp>
            <p:nvSpPr>
              <p:cNvPr id="248" name="Google Shape;248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14"/>
              <p:cNvSpPr txBox="1"/>
              <p:nvPr/>
            </p:nvSpPr>
            <p:spPr>
              <a:xfrm>
                <a:off x="1322803" y="3057873"/>
                <a:ext cx="824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Sometimes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50" name="Google Shape;250;p14"/>
            <p:cNvGrpSpPr/>
            <p:nvPr/>
          </p:nvGrpSpPr>
          <p:grpSpPr>
            <a:xfrm>
              <a:off x="3024135" y="3057873"/>
              <a:ext cx="733623" cy="166200"/>
              <a:chOff x="1148985" y="3057873"/>
              <a:chExt cx="733623" cy="166200"/>
            </a:xfrm>
          </p:grpSpPr>
          <p:sp>
            <p:nvSpPr>
              <p:cNvPr id="251" name="Google Shape;251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4"/>
              <p:cNvSpPr txBox="1"/>
              <p:nvPr/>
            </p:nvSpPr>
            <p:spPr>
              <a:xfrm>
                <a:off x="1322808" y="3057873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Usually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53" name="Google Shape;253;p14"/>
            <p:cNvGrpSpPr/>
            <p:nvPr/>
          </p:nvGrpSpPr>
          <p:grpSpPr>
            <a:xfrm>
              <a:off x="3888284" y="3054196"/>
              <a:ext cx="733623" cy="166200"/>
              <a:chOff x="1148985" y="3054196"/>
              <a:chExt cx="733623" cy="166200"/>
            </a:xfrm>
          </p:grpSpPr>
          <p:sp>
            <p:nvSpPr>
              <p:cNvPr id="254" name="Google Shape;254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Google Shape;255;p14"/>
              <p:cNvSpPr txBox="1"/>
              <p:nvPr/>
            </p:nvSpPr>
            <p:spPr>
              <a:xfrm>
                <a:off x="1322808" y="3054196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Always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256" name="Google Shape;256;p14"/>
          <p:cNvGrpSpPr/>
          <p:nvPr/>
        </p:nvGrpSpPr>
        <p:grpSpPr>
          <a:xfrm>
            <a:off x="885296" y="7281955"/>
            <a:ext cx="5773402" cy="793748"/>
            <a:chOff x="885296" y="2430325"/>
            <a:chExt cx="5773402" cy="793748"/>
          </a:xfrm>
        </p:grpSpPr>
        <p:cxnSp>
          <p:nvCxnSpPr>
            <p:cNvPr id="257" name="Google Shape;257;p14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58" name="Google Shape;258;p14"/>
            <p:cNvSpPr txBox="1"/>
            <p:nvPr/>
          </p:nvSpPr>
          <p:spPr>
            <a:xfrm>
              <a:off x="885296" y="2583750"/>
              <a:ext cx="5453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During this hospital stay, how often did hospital staff talk with you about how to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treat your pain?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259" name="Google Shape;259;p14"/>
            <p:cNvGrpSpPr/>
            <p:nvPr/>
          </p:nvGrpSpPr>
          <p:grpSpPr>
            <a:xfrm>
              <a:off x="1148985" y="3057865"/>
              <a:ext cx="621433" cy="166200"/>
              <a:chOff x="1148985" y="3057865"/>
              <a:chExt cx="621433" cy="166200"/>
            </a:xfrm>
          </p:grpSpPr>
          <p:sp>
            <p:nvSpPr>
              <p:cNvPr id="260" name="Google Shape;260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4"/>
              <p:cNvSpPr txBox="1"/>
              <p:nvPr/>
            </p:nvSpPr>
            <p:spPr>
              <a:xfrm>
                <a:off x="1322818" y="3057865"/>
                <a:ext cx="447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Never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62" name="Google Shape;262;p14"/>
            <p:cNvGrpSpPr/>
            <p:nvPr/>
          </p:nvGrpSpPr>
          <p:grpSpPr>
            <a:xfrm>
              <a:off x="1919275" y="3057873"/>
              <a:ext cx="998218" cy="166200"/>
              <a:chOff x="1148985" y="3057873"/>
              <a:chExt cx="998218" cy="166200"/>
            </a:xfrm>
          </p:grpSpPr>
          <p:sp>
            <p:nvSpPr>
              <p:cNvPr id="263" name="Google Shape;263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Google Shape;264;p14"/>
              <p:cNvSpPr txBox="1"/>
              <p:nvPr/>
            </p:nvSpPr>
            <p:spPr>
              <a:xfrm>
                <a:off x="1322803" y="3057873"/>
                <a:ext cx="824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Sometimes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65" name="Google Shape;265;p14"/>
            <p:cNvGrpSpPr/>
            <p:nvPr/>
          </p:nvGrpSpPr>
          <p:grpSpPr>
            <a:xfrm>
              <a:off x="3024135" y="3057873"/>
              <a:ext cx="733623" cy="166200"/>
              <a:chOff x="1148985" y="3057873"/>
              <a:chExt cx="733623" cy="166200"/>
            </a:xfrm>
          </p:grpSpPr>
          <p:sp>
            <p:nvSpPr>
              <p:cNvPr id="266" name="Google Shape;266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4"/>
              <p:cNvSpPr txBox="1"/>
              <p:nvPr/>
            </p:nvSpPr>
            <p:spPr>
              <a:xfrm>
                <a:off x="1322808" y="3057873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Usually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68" name="Google Shape;268;p14"/>
            <p:cNvGrpSpPr/>
            <p:nvPr/>
          </p:nvGrpSpPr>
          <p:grpSpPr>
            <a:xfrm>
              <a:off x="3888284" y="3054196"/>
              <a:ext cx="733623" cy="166200"/>
              <a:chOff x="1148985" y="3054196"/>
              <a:chExt cx="733623" cy="166200"/>
            </a:xfrm>
          </p:grpSpPr>
          <p:sp>
            <p:nvSpPr>
              <p:cNvPr id="269" name="Google Shape;269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" name="Google Shape;270;p14"/>
              <p:cNvSpPr txBox="1"/>
              <p:nvPr/>
            </p:nvSpPr>
            <p:spPr>
              <a:xfrm>
                <a:off x="1322808" y="3054196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Always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271" name="Google Shape;271;p14"/>
          <p:cNvGrpSpPr/>
          <p:nvPr/>
        </p:nvGrpSpPr>
        <p:grpSpPr>
          <a:xfrm>
            <a:off x="885300" y="8313225"/>
            <a:ext cx="5773500" cy="603075"/>
            <a:chOff x="885300" y="2430325"/>
            <a:chExt cx="5773500" cy="603075"/>
          </a:xfrm>
        </p:grpSpPr>
        <p:cxnSp>
          <p:nvCxnSpPr>
            <p:cNvPr id="272" name="Google Shape;272;p14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3" name="Google Shape;273;p14"/>
            <p:cNvSpPr txBox="1"/>
            <p:nvPr/>
          </p:nvSpPr>
          <p:spPr>
            <a:xfrm>
              <a:off x="885300" y="2583763"/>
              <a:ext cx="57735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During this hospital stay, were you given any medicine that you had not taken before?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274" name="Google Shape;274;p14"/>
            <p:cNvGrpSpPr/>
            <p:nvPr/>
          </p:nvGrpSpPr>
          <p:grpSpPr>
            <a:xfrm>
              <a:off x="1148985" y="2867200"/>
              <a:ext cx="497838" cy="166200"/>
              <a:chOff x="1148985" y="2867200"/>
              <a:chExt cx="497838" cy="166200"/>
            </a:xfrm>
          </p:grpSpPr>
          <p:sp>
            <p:nvSpPr>
              <p:cNvPr id="275" name="Google Shape;275;p14"/>
              <p:cNvSpPr/>
              <p:nvPr/>
            </p:nvSpPr>
            <p:spPr>
              <a:xfrm>
                <a:off x="1148985" y="2895775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" name="Google Shape;276;p14"/>
              <p:cNvSpPr txBox="1"/>
              <p:nvPr/>
            </p:nvSpPr>
            <p:spPr>
              <a:xfrm>
                <a:off x="1322823" y="2867200"/>
                <a:ext cx="3240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Yes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77" name="Google Shape;277;p14"/>
            <p:cNvGrpSpPr/>
            <p:nvPr/>
          </p:nvGrpSpPr>
          <p:grpSpPr>
            <a:xfrm>
              <a:off x="1671625" y="2867200"/>
              <a:ext cx="400020" cy="166200"/>
              <a:chOff x="901335" y="2867200"/>
              <a:chExt cx="400020" cy="166200"/>
            </a:xfrm>
          </p:grpSpPr>
          <p:sp>
            <p:nvSpPr>
              <p:cNvPr id="278" name="Google Shape;278;p14"/>
              <p:cNvSpPr/>
              <p:nvPr/>
            </p:nvSpPr>
            <p:spPr>
              <a:xfrm>
                <a:off x="901335" y="2895775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9" name="Google Shape;279;p14"/>
              <p:cNvSpPr txBox="1"/>
              <p:nvPr/>
            </p:nvSpPr>
            <p:spPr>
              <a:xfrm>
                <a:off x="1075155" y="2867200"/>
                <a:ext cx="226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No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280" name="Google Shape;280;p14"/>
          <p:cNvGrpSpPr/>
          <p:nvPr/>
        </p:nvGrpSpPr>
        <p:grpSpPr>
          <a:xfrm>
            <a:off x="885296" y="9139543"/>
            <a:ext cx="5773402" cy="793748"/>
            <a:chOff x="885296" y="2430325"/>
            <a:chExt cx="5773402" cy="793748"/>
          </a:xfrm>
        </p:grpSpPr>
        <p:cxnSp>
          <p:nvCxnSpPr>
            <p:cNvPr id="281" name="Google Shape;281;p14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82" name="Google Shape;282;p14"/>
            <p:cNvSpPr txBox="1"/>
            <p:nvPr/>
          </p:nvSpPr>
          <p:spPr>
            <a:xfrm>
              <a:off x="885296" y="2583750"/>
              <a:ext cx="5453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Before giving you any new medicine, how often did hospital staff tell you what the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medicine was for?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283" name="Google Shape;283;p14"/>
            <p:cNvGrpSpPr/>
            <p:nvPr/>
          </p:nvGrpSpPr>
          <p:grpSpPr>
            <a:xfrm>
              <a:off x="1148985" y="3057865"/>
              <a:ext cx="621433" cy="166200"/>
              <a:chOff x="1148985" y="3057865"/>
              <a:chExt cx="621433" cy="166200"/>
            </a:xfrm>
          </p:grpSpPr>
          <p:sp>
            <p:nvSpPr>
              <p:cNvPr id="284" name="Google Shape;284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5" name="Google Shape;285;p14"/>
              <p:cNvSpPr txBox="1"/>
              <p:nvPr/>
            </p:nvSpPr>
            <p:spPr>
              <a:xfrm>
                <a:off x="1322818" y="3057865"/>
                <a:ext cx="447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Never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86" name="Google Shape;286;p14"/>
            <p:cNvGrpSpPr/>
            <p:nvPr/>
          </p:nvGrpSpPr>
          <p:grpSpPr>
            <a:xfrm>
              <a:off x="1919275" y="3057873"/>
              <a:ext cx="998218" cy="166200"/>
              <a:chOff x="1148985" y="3057873"/>
              <a:chExt cx="998218" cy="166200"/>
            </a:xfrm>
          </p:grpSpPr>
          <p:sp>
            <p:nvSpPr>
              <p:cNvPr id="287" name="Google Shape;287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8" name="Google Shape;288;p14"/>
              <p:cNvSpPr txBox="1"/>
              <p:nvPr/>
            </p:nvSpPr>
            <p:spPr>
              <a:xfrm>
                <a:off x="1322803" y="3057873"/>
                <a:ext cx="824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Sometimes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89" name="Google Shape;289;p14"/>
            <p:cNvGrpSpPr/>
            <p:nvPr/>
          </p:nvGrpSpPr>
          <p:grpSpPr>
            <a:xfrm>
              <a:off x="3024135" y="3057873"/>
              <a:ext cx="733623" cy="166200"/>
              <a:chOff x="1148985" y="3057873"/>
              <a:chExt cx="733623" cy="166200"/>
            </a:xfrm>
          </p:grpSpPr>
          <p:sp>
            <p:nvSpPr>
              <p:cNvPr id="290" name="Google Shape;290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" name="Google Shape;291;p14"/>
              <p:cNvSpPr txBox="1"/>
              <p:nvPr/>
            </p:nvSpPr>
            <p:spPr>
              <a:xfrm>
                <a:off x="1322808" y="3057873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Usually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92" name="Google Shape;292;p14"/>
            <p:cNvGrpSpPr/>
            <p:nvPr/>
          </p:nvGrpSpPr>
          <p:grpSpPr>
            <a:xfrm>
              <a:off x="3888284" y="3054196"/>
              <a:ext cx="733623" cy="166200"/>
              <a:chOff x="1148985" y="3054196"/>
              <a:chExt cx="733623" cy="166200"/>
            </a:xfrm>
          </p:grpSpPr>
          <p:sp>
            <p:nvSpPr>
              <p:cNvPr id="293" name="Google Shape;293;p14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" name="Google Shape;294;p14"/>
              <p:cNvSpPr txBox="1"/>
              <p:nvPr/>
            </p:nvSpPr>
            <p:spPr>
              <a:xfrm>
                <a:off x="1322808" y="3054196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Always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295" name="Google Shape;295;p14"/>
          <p:cNvGrpSpPr/>
          <p:nvPr/>
        </p:nvGrpSpPr>
        <p:grpSpPr>
          <a:xfrm>
            <a:off x="125" y="-6475"/>
            <a:ext cx="7569400" cy="10707999"/>
            <a:chOff x="125" y="-6475"/>
            <a:chExt cx="7569400" cy="10707999"/>
          </a:xfrm>
        </p:grpSpPr>
        <p:pic>
          <p:nvPicPr>
            <p:cNvPr id="296" name="Google Shape;296;p14"/>
            <p:cNvPicPr preferRelativeResize="0"/>
            <p:nvPr/>
          </p:nvPicPr>
          <p:blipFill rotWithShape="1">
            <a:blip r:embed="rId3">
              <a:alphaModFix/>
            </a:blip>
            <a:srcRect b="47892" l="0" r="48411" t="0"/>
            <a:stretch/>
          </p:blipFill>
          <p:spPr>
            <a:xfrm>
              <a:off x="6230775" y="9349300"/>
              <a:ext cx="1338750" cy="1352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7" name="Google Shape;297;p14"/>
            <p:cNvPicPr preferRelativeResize="0"/>
            <p:nvPr/>
          </p:nvPicPr>
          <p:blipFill rotWithShape="1">
            <a:blip r:embed="rId4">
              <a:alphaModFix/>
            </a:blip>
            <a:srcRect b="0" l="0" r="0" t="64788"/>
            <a:stretch/>
          </p:blipFill>
          <p:spPr>
            <a:xfrm>
              <a:off x="4143800" y="-6475"/>
              <a:ext cx="2544776" cy="896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8" name="Google Shape;298;p14"/>
            <p:cNvPicPr preferRelativeResize="0"/>
            <p:nvPr/>
          </p:nvPicPr>
          <p:blipFill rotWithShape="1">
            <a:blip r:embed="rId5">
              <a:alphaModFix/>
            </a:blip>
            <a:srcRect b="0" l="63555" r="0" t="0"/>
            <a:stretch/>
          </p:blipFill>
          <p:spPr>
            <a:xfrm>
              <a:off x="125" y="5296000"/>
              <a:ext cx="723774" cy="19859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15"/>
          <p:cNvGrpSpPr/>
          <p:nvPr/>
        </p:nvGrpSpPr>
        <p:grpSpPr>
          <a:xfrm>
            <a:off x="885296" y="3274080"/>
            <a:ext cx="5773402" cy="793748"/>
            <a:chOff x="885296" y="2430325"/>
            <a:chExt cx="5773402" cy="793748"/>
          </a:xfrm>
        </p:grpSpPr>
        <p:cxnSp>
          <p:nvCxnSpPr>
            <p:cNvPr id="304" name="Google Shape;304;p15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05" name="Google Shape;305;p15"/>
            <p:cNvSpPr txBox="1"/>
            <p:nvPr/>
          </p:nvSpPr>
          <p:spPr>
            <a:xfrm>
              <a:off x="885296" y="2583750"/>
              <a:ext cx="5453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During this hospital stay, did doctors, nurses or other hospital staff talk with you about whether you would have the help you needed when you left the hospital?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306" name="Google Shape;306;p15"/>
            <p:cNvGrpSpPr/>
            <p:nvPr/>
          </p:nvGrpSpPr>
          <p:grpSpPr>
            <a:xfrm>
              <a:off x="1148985" y="3057865"/>
              <a:ext cx="621433" cy="166200"/>
              <a:chOff x="1148985" y="3057865"/>
              <a:chExt cx="621433" cy="166200"/>
            </a:xfrm>
          </p:grpSpPr>
          <p:sp>
            <p:nvSpPr>
              <p:cNvPr id="307" name="Google Shape;307;p15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8" name="Google Shape;308;p15"/>
              <p:cNvSpPr txBox="1"/>
              <p:nvPr/>
            </p:nvSpPr>
            <p:spPr>
              <a:xfrm>
                <a:off x="1322818" y="3057865"/>
                <a:ext cx="447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Never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09" name="Google Shape;309;p15"/>
            <p:cNvGrpSpPr/>
            <p:nvPr/>
          </p:nvGrpSpPr>
          <p:grpSpPr>
            <a:xfrm>
              <a:off x="1919275" y="3057873"/>
              <a:ext cx="998218" cy="166200"/>
              <a:chOff x="1148985" y="3057873"/>
              <a:chExt cx="998218" cy="166200"/>
            </a:xfrm>
          </p:grpSpPr>
          <p:sp>
            <p:nvSpPr>
              <p:cNvPr id="310" name="Google Shape;310;p15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1" name="Google Shape;311;p15"/>
              <p:cNvSpPr txBox="1"/>
              <p:nvPr/>
            </p:nvSpPr>
            <p:spPr>
              <a:xfrm>
                <a:off x="1322803" y="3057873"/>
                <a:ext cx="824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Sometimes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12" name="Google Shape;312;p15"/>
            <p:cNvGrpSpPr/>
            <p:nvPr/>
          </p:nvGrpSpPr>
          <p:grpSpPr>
            <a:xfrm>
              <a:off x="3024135" y="3057873"/>
              <a:ext cx="733623" cy="166200"/>
              <a:chOff x="1148985" y="3057873"/>
              <a:chExt cx="733623" cy="166200"/>
            </a:xfrm>
          </p:grpSpPr>
          <p:sp>
            <p:nvSpPr>
              <p:cNvPr id="313" name="Google Shape;313;p15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4" name="Google Shape;314;p15"/>
              <p:cNvSpPr txBox="1"/>
              <p:nvPr/>
            </p:nvSpPr>
            <p:spPr>
              <a:xfrm>
                <a:off x="1322808" y="3057873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Usually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15" name="Google Shape;315;p15"/>
            <p:cNvGrpSpPr/>
            <p:nvPr/>
          </p:nvGrpSpPr>
          <p:grpSpPr>
            <a:xfrm>
              <a:off x="3888284" y="3054196"/>
              <a:ext cx="733623" cy="166200"/>
              <a:chOff x="1148985" y="3054196"/>
              <a:chExt cx="733623" cy="166200"/>
            </a:xfrm>
          </p:grpSpPr>
          <p:sp>
            <p:nvSpPr>
              <p:cNvPr id="316" name="Google Shape;316;p15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7" name="Google Shape;317;p15"/>
              <p:cNvSpPr txBox="1"/>
              <p:nvPr/>
            </p:nvSpPr>
            <p:spPr>
              <a:xfrm>
                <a:off x="1322808" y="3054196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Always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sp>
        <p:nvSpPr>
          <p:cNvPr id="318" name="Google Shape;318;p15"/>
          <p:cNvSpPr/>
          <p:nvPr/>
        </p:nvSpPr>
        <p:spPr>
          <a:xfrm>
            <a:off x="509588" y="514363"/>
            <a:ext cx="324000" cy="324000"/>
          </a:xfrm>
          <a:prstGeom prst="ellipse">
            <a:avLst/>
          </a:prstGeom>
          <a:gradFill>
            <a:gsLst>
              <a:gs pos="0">
                <a:srgbClr val="2CAAE2"/>
              </a:gs>
              <a:gs pos="100000">
                <a:srgbClr val="9B92C6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19" name="Google Shape;319;p15"/>
          <p:cNvGrpSpPr/>
          <p:nvPr/>
        </p:nvGrpSpPr>
        <p:grpSpPr>
          <a:xfrm>
            <a:off x="885296" y="891775"/>
            <a:ext cx="5453400" cy="621100"/>
            <a:chOff x="885296" y="844150"/>
            <a:chExt cx="5453400" cy="621100"/>
          </a:xfrm>
        </p:grpSpPr>
        <p:sp>
          <p:nvSpPr>
            <p:cNvPr id="320" name="Google Shape;320;p15"/>
            <p:cNvSpPr txBox="1"/>
            <p:nvPr/>
          </p:nvSpPr>
          <p:spPr>
            <a:xfrm>
              <a:off x="885296" y="844150"/>
              <a:ext cx="5453400" cy="33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Before giving you any new medicine, how often did hospital staff describe possible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side effects in a way you could understand?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321" name="Google Shape;321;p15"/>
            <p:cNvGrpSpPr/>
            <p:nvPr/>
          </p:nvGrpSpPr>
          <p:grpSpPr>
            <a:xfrm>
              <a:off x="1148985" y="1299042"/>
              <a:ext cx="621433" cy="166200"/>
              <a:chOff x="1148985" y="2857667"/>
              <a:chExt cx="621433" cy="166200"/>
            </a:xfrm>
          </p:grpSpPr>
          <p:sp>
            <p:nvSpPr>
              <p:cNvPr id="322" name="Google Shape;322;p15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3" name="Google Shape;323;p15"/>
              <p:cNvSpPr txBox="1"/>
              <p:nvPr/>
            </p:nvSpPr>
            <p:spPr>
              <a:xfrm>
                <a:off x="1322818" y="2857667"/>
                <a:ext cx="447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Never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24" name="Google Shape;324;p15"/>
            <p:cNvGrpSpPr/>
            <p:nvPr/>
          </p:nvGrpSpPr>
          <p:grpSpPr>
            <a:xfrm>
              <a:off x="1919275" y="1299050"/>
              <a:ext cx="998218" cy="166200"/>
              <a:chOff x="1148985" y="2857675"/>
              <a:chExt cx="998218" cy="166200"/>
            </a:xfrm>
          </p:grpSpPr>
          <p:sp>
            <p:nvSpPr>
              <p:cNvPr id="325" name="Google Shape;325;p15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6" name="Google Shape;326;p15"/>
              <p:cNvSpPr txBox="1"/>
              <p:nvPr/>
            </p:nvSpPr>
            <p:spPr>
              <a:xfrm>
                <a:off x="1322803" y="2857675"/>
                <a:ext cx="824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Sometimes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27" name="Google Shape;327;p15"/>
            <p:cNvGrpSpPr/>
            <p:nvPr/>
          </p:nvGrpSpPr>
          <p:grpSpPr>
            <a:xfrm>
              <a:off x="3024135" y="1299050"/>
              <a:ext cx="733623" cy="166200"/>
              <a:chOff x="1148985" y="2857675"/>
              <a:chExt cx="733623" cy="166200"/>
            </a:xfrm>
          </p:grpSpPr>
          <p:sp>
            <p:nvSpPr>
              <p:cNvPr id="328" name="Google Shape;328;p15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" name="Google Shape;329;p15"/>
              <p:cNvSpPr txBox="1"/>
              <p:nvPr/>
            </p:nvSpPr>
            <p:spPr>
              <a:xfrm>
                <a:off x="1322808" y="2857675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Usually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30" name="Google Shape;330;p15"/>
            <p:cNvGrpSpPr/>
            <p:nvPr/>
          </p:nvGrpSpPr>
          <p:grpSpPr>
            <a:xfrm>
              <a:off x="3888284" y="1299050"/>
              <a:ext cx="733623" cy="166200"/>
              <a:chOff x="1148985" y="2857675"/>
              <a:chExt cx="733623" cy="166200"/>
            </a:xfrm>
          </p:grpSpPr>
          <p:sp>
            <p:nvSpPr>
              <p:cNvPr id="331" name="Google Shape;331;p15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2" name="Google Shape;332;p15"/>
              <p:cNvSpPr txBox="1"/>
              <p:nvPr/>
            </p:nvSpPr>
            <p:spPr>
              <a:xfrm>
                <a:off x="1322808" y="2857675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Always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333" name="Google Shape;333;p15"/>
          <p:cNvGrpSpPr/>
          <p:nvPr/>
        </p:nvGrpSpPr>
        <p:grpSpPr>
          <a:xfrm>
            <a:off x="885300" y="1946838"/>
            <a:ext cx="5773500" cy="1084688"/>
            <a:chOff x="885300" y="1899213"/>
            <a:chExt cx="5773500" cy="1084688"/>
          </a:xfrm>
        </p:grpSpPr>
        <p:sp>
          <p:nvSpPr>
            <p:cNvPr id="334" name="Google Shape;334;p15"/>
            <p:cNvSpPr txBox="1"/>
            <p:nvPr/>
          </p:nvSpPr>
          <p:spPr>
            <a:xfrm>
              <a:off x="892649" y="1899213"/>
              <a:ext cx="2438400" cy="24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32414E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Leaving the Hospital</a:t>
              </a:r>
              <a:endParaRPr sz="1800">
                <a:solidFill>
                  <a:srgbClr val="32414E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grpSp>
          <p:nvGrpSpPr>
            <p:cNvPr id="335" name="Google Shape;335;p15"/>
            <p:cNvGrpSpPr/>
            <p:nvPr/>
          </p:nvGrpSpPr>
          <p:grpSpPr>
            <a:xfrm>
              <a:off x="885300" y="2195088"/>
              <a:ext cx="5773500" cy="788813"/>
              <a:chOff x="885300" y="2201713"/>
              <a:chExt cx="5773500" cy="788813"/>
            </a:xfrm>
          </p:grpSpPr>
          <p:cxnSp>
            <p:nvCxnSpPr>
              <p:cNvPr id="336" name="Google Shape;336;p15"/>
              <p:cNvCxnSpPr/>
              <p:nvPr/>
            </p:nvCxnSpPr>
            <p:spPr>
              <a:xfrm>
                <a:off x="900798" y="2201713"/>
                <a:ext cx="5757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CAA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337" name="Google Shape;337;p15"/>
              <p:cNvSpPr txBox="1"/>
              <p:nvPr/>
            </p:nvSpPr>
            <p:spPr>
              <a:xfrm>
                <a:off x="885300" y="2369438"/>
                <a:ext cx="5773500" cy="33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Before leaving, do you intend to go directly to your own home, to someone else’s home, or to another health facility?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grpSp>
            <p:nvGrpSpPr>
              <p:cNvPr id="338" name="Google Shape;338;p15"/>
              <p:cNvGrpSpPr/>
              <p:nvPr/>
            </p:nvGrpSpPr>
            <p:grpSpPr>
              <a:xfrm>
                <a:off x="1158510" y="2824325"/>
                <a:ext cx="951443" cy="166200"/>
                <a:chOff x="1148985" y="3043413"/>
                <a:chExt cx="951443" cy="166200"/>
              </a:xfrm>
            </p:grpSpPr>
            <p:sp>
              <p:nvSpPr>
                <p:cNvPr id="339" name="Google Shape;339;p15"/>
                <p:cNvSpPr/>
                <p:nvPr/>
              </p:nvSpPr>
              <p:spPr>
                <a:xfrm>
                  <a:off x="1148985" y="3071988"/>
                  <a:ext cx="110400" cy="110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40" name="Google Shape;340;p15"/>
                <p:cNvSpPr txBox="1"/>
                <p:nvPr/>
              </p:nvSpPr>
              <p:spPr>
                <a:xfrm>
                  <a:off x="1322828" y="3043413"/>
                  <a:ext cx="7776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Own home</a:t>
                  </a:r>
                  <a:endParaRPr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  <p:grpSp>
            <p:nvGrpSpPr>
              <p:cNvPr id="341" name="Google Shape;341;p15"/>
              <p:cNvGrpSpPr/>
              <p:nvPr/>
            </p:nvGrpSpPr>
            <p:grpSpPr>
              <a:xfrm>
                <a:off x="2234835" y="2824325"/>
                <a:ext cx="1641738" cy="166200"/>
                <a:chOff x="1148985" y="3043413"/>
                <a:chExt cx="1641738" cy="166200"/>
              </a:xfrm>
            </p:grpSpPr>
            <p:sp>
              <p:nvSpPr>
                <p:cNvPr id="342" name="Google Shape;342;p15"/>
                <p:cNvSpPr/>
                <p:nvPr/>
              </p:nvSpPr>
              <p:spPr>
                <a:xfrm>
                  <a:off x="1148985" y="3071988"/>
                  <a:ext cx="110400" cy="110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43" name="Google Shape;343;p15"/>
                <p:cNvSpPr txBox="1"/>
                <p:nvPr/>
              </p:nvSpPr>
              <p:spPr>
                <a:xfrm>
                  <a:off x="1322823" y="3043413"/>
                  <a:ext cx="14679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Someone else’s home</a:t>
                  </a:r>
                  <a:endParaRPr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  <p:grpSp>
            <p:nvGrpSpPr>
              <p:cNvPr id="344" name="Google Shape;344;p15"/>
              <p:cNvGrpSpPr/>
              <p:nvPr/>
            </p:nvGrpSpPr>
            <p:grpSpPr>
              <a:xfrm>
                <a:off x="4015747" y="2824325"/>
                <a:ext cx="1641738" cy="166200"/>
                <a:chOff x="1148985" y="3043413"/>
                <a:chExt cx="1641738" cy="166200"/>
              </a:xfrm>
            </p:grpSpPr>
            <p:sp>
              <p:nvSpPr>
                <p:cNvPr id="345" name="Google Shape;345;p15"/>
                <p:cNvSpPr/>
                <p:nvPr/>
              </p:nvSpPr>
              <p:spPr>
                <a:xfrm>
                  <a:off x="1148985" y="3071988"/>
                  <a:ext cx="110400" cy="110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46" name="Google Shape;346;p15"/>
                <p:cNvSpPr txBox="1"/>
                <p:nvPr/>
              </p:nvSpPr>
              <p:spPr>
                <a:xfrm>
                  <a:off x="1322823" y="3043413"/>
                  <a:ext cx="14679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Another health facility</a:t>
                  </a:r>
                  <a:endParaRPr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</p:grpSp>
      </p:grpSp>
      <p:grpSp>
        <p:nvGrpSpPr>
          <p:cNvPr id="347" name="Google Shape;347;p15"/>
          <p:cNvGrpSpPr/>
          <p:nvPr/>
        </p:nvGrpSpPr>
        <p:grpSpPr>
          <a:xfrm>
            <a:off x="885296" y="4313280"/>
            <a:ext cx="5773402" cy="793748"/>
            <a:chOff x="885296" y="2430325"/>
            <a:chExt cx="5773402" cy="793748"/>
          </a:xfrm>
        </p:grpSpPr>
        <p:cxnSp>
          <p:nvCxnSpPr>
            <p:cNvPr id="348" name="Google Shape;348;p15"/>
            <p:cNvCxnSpPr/>
            <p:nvPr/>
          </p:nvCxnSpPr>
          <p:spPr>
            <a:xfrm>
              <a:off x="900798" y="2430325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49" name="Google Shape;349;p15"/>
            <p:cNvSpPr txBox="1"/>
            <p:nvPr/>
          </p:nvSpPr>
          <p:spPr>
            <a:xfrm>
              <a:off x="885296" y="2583750"/>
              <a:ext cx="5453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During this hospital stay, did you get information in writing about what symptoms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or health problems to look out for after you left the hospital?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350" name="Google Shape;350;p15"/>
            <p:cNvGrpSpPr/>
            <p:nvPr/>
          </p:nvGrpSpPr>
          <p:grpSpPr>
            <a:xfrm>
              <a:off x="1148985" y="3057865"/>
              <a:ext cx="621433" cy="166200"/>
              <a:chOff x="1148985" y="3057865"/>
              <a:chExt cx="621433" cy="166200"/>
            </a:xfrm>
          </p:grpSpPr>
          <p:sp>
            <p:nvSpPr>
              <p:cNvPr id="351" name="Google Shape;351;p15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2" name="Google Shape;352;p15"/>
              <p:cNvSpPr txBox="1"/>
              <p:nvPr/>
            </p:nvSpPr>
            <p:spPr>
              <a:xfrm>
                <a:off x="1322818" y="3057865"/>
                <a:ext cx="447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Never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53" name="Google Shape;353;p15"/>
            <p:cNvGrpSpPr/>
            <p:nvPr/>
          </p:nvGrpSpPr>
          <p:grpSpPr>
            <a:xfrm>
              <a:off x="1919275" y="3057873"/>
              <a:ext cx="998218" cy="166200"/>
              <a:chOff x="1148985" y="3057873"/>
              <a:chExt cx="998218" cy="166200"/>
            </a:xfrm>
          </p:grpSpPr>
          <p:sp>
            <p:nvSpPr>
              <p:cNvPr id="354" name="Google Shape;354;p15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5" name="Google Shape;355;p15"/>
              <p:cNvSpPr txBox="1"/>
              <p:nvPr/>
            </p:nvSpPr>
            <p:spPr>
              <a:xfrm>
                <a:off x="1322803" y="3057873"/>
                <a:ext cx="824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Sometimes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56" name="Google Shape;356;p15"/>
            <p:cNvGrpSpPr/>
            <p:nvPr/>
          </p:nvGrpSpPr>
          <p:grpSpPr>
            <a:xfrm>
              <a:off x="3024135" y="3057873"/>
              <a:ext cx="733623" cy="166200"/>
              <a:chOff x="1148985" y="3057873"/>
              <a:chExt cx="733623" cy="166200"/>
            </a:xfrm>
          </p:grpSpPr>
          <p:sp>
            <p:nvSpPr>
              <p:cNvPr id="357" name="Google Shape;357;p15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8" name="Google Shape;358;p15"/>
              <p:cNvSpPr txBox="1"/>
              <p:nvPr/>
            </p:nvSpPr>
            <p:spPr>
              <a:xfrm>
                <a:off x="1322808" y="3057873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Usually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59" name="Google Shape;359;p15"/>
            <p:cNvGrpSpPr/>
            <p:nvPr/>
          </p:nvGrpSpPr>
          <p:grpSpPr>
            <a:xfrm>
              <a:off x="3888284" y="3054196"/>
              <a:ext cx="733623" cy="166200"/>
              <a:chOff x="1148985" y="3054196"/>
              <a:chExt cx="733623" cy="166200"/>
            </a:xfrm>
          </p:grpSpPr>
          <p:sp>
            <p:nvSpPr>
              <p:cNvPr id="360" name="Google Shape;360;p15"/>
              <p:cNvSpPr/>
              <p:nvPr/>
            </p:nvSpPr>
            <p:spPr>
              <a:xfrm>
                <a:off x="1148985" y="3086448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1" name="Google Shape;361;p15"/>
              <p:cNvSpPr txBox="1"/>
              <p:nvPr/>
            </p:nvSpPr>
            <p:spPr>
              <a:xfrm>
                <a:off x="1322808" y="3054196"/>
                <a:ext cx="559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Always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362" name="Google Shape;362;p15"/>
          <p:cNvGrpSpPr/>
          <p:nvPr/>
        </p:nvGrpSpPr>
        <p:grpSpPr>
          <a:xfrm>
            <a:off x="885300" y="5567150"/>
            <a:ext cx="5773500" cy="1547275"/>
            <a:chOff x="885300" y="5519525"/>
            <a:chExt cx="5773500" cy="1547275"/>
          </a:xfrm>
        </p:grpSpPr>
        <p:sp>
          <p:nvSpPr>
            <p:cNvPr id="363" name="Google Shape;363;p15"/>
            <p:cNvSpPr txBox="1"/>
            <p:nvPr/>
          </p:nvSpPr>
          <p:spPr>
            <a:xfrm>
              <a:off x="892651" y="5519525"/>
              <a:ext cx="3297000" cy="24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32414E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Overall Rating of the </a:t>
              </a:r>
              <a:r>
                <a:rPr lang="ru" sz="1800">
                  <a:solidFill>
                    <a:srgbClr val="32414E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Hospital</a:t>
              </a:r>
              <a:endParaRPr sz="1800">
                <a:solidFill>
                  <a:srgbClr val="32414E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grpSp>
          <p:nvGrpSpPr>
            <p:cNvPr id="364" name="Google Shape;364;p15"/>
            <p:cNvGrpSpPr/>
            <p:nvPr/>
          </p:nvGrpSpPr>
          <p:grpSpPr>
            <a:xfrm>
              <a:off x="885300" y="5815412"/>
              <a:ext cx="5773500" cy="500125"/>
              <a:chOff x="885300" y="2201713"/>
              <a:chExt cx="5773500" cy="500125"/>
            </a:xfrm>
          </p:grpSpPr>
          <p:cxnSp>
            <p:nvCxnSpPr>
              <p:cNvPr id="365" name="Google Shape;365;p15"/>
              <p:cNvCxnSpPr/>
              <p:nvPr/>
            </p:nvCxnSpPr>
            <p:spPr>
              <a:xfrm>
                <a:off x="900798" y="2201713"/>
                <a:ext cx="5757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CAA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366" name="Google Shape;366;p15"/>
              <p:cNvSpPr txBox="1"/>
              <p:nvPr/>
            </p:nvSpPr>
            <p:spPr>
              <a:xfrm>
                <a:off x="885300" y="2369438"/>
                <a:ext cx="5773500" cy="33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Using any number from 0 to 10, where 0 is the worst hospital possible and 10 is the best hospital possible, what number would you use to rate this hospital during your stay?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67" name="Google Shape;367;p15"/>
            <p:cNvGrpSpPr/>
            <p:nvPr/>
          </p:nvGrpSpPr>
          <p:grpSpPr>
            <a:xfrm>
              <a:off x="1113825" y="6479849"/>
              <a:ext cx="148200" cy="305400"/>
              <a:chOff x="1107200" y="6479849"/>
              <a:chExt cx="148200" cy="305400"/>
            </a:xfrm>
          </p:grpSpPr>
          <p:sp>
            <p:nvSpPr>
              <p:cNvPr id="368" name="Google Shape;368;p15"/>
              <p:cNvSpPr txBox="1"/>
              <p:nvPr/>
            </p:nvSpPr>
            <p:spPr>
              <a:xfrm>
                <a:off x="1107200" y="6619049"/>
                <a:ext cx="148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0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69" name="Google Shape;369;p15"/>
              <p:cNvSpPr/>
              <p:nvPr/>
            </p:nvSpPr>
            <p:spPr>
              <a:xfrm>
                <a:off x="1126100" y="6479849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70" name="Google Shape;370;p15"/>
            <p:cNvGrpSpPr/>
            <p:nvPr/>
          </p:nvGrpSpPr>
          <p:grpSpPr>
            <a:xfrm>
              <a:off x="1435111" y="6479849"/>
              <a:ext cx="148200" cy="305400"/>
              <a:chOff x="1107200" y="6479849"/>
              <a:chExt cx="148200" cy="305400"/>
            </a:xfrm>
          </p:grpSpPr>
          <p:sp>
            <p:nvSpPr>
              <p:cNvPr id="371" name="Google Shape;371;p15"/>
              <p:cNvSpPr txBox="1"/>
              <p:nvPr/>
            </p:nvSpPr>
            <p:spPr>
              <a:xfrm>
                <a:off x="1107200" y="6619049"/>
                <a:ext cx="148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1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72" name="Google Shape;372;p15"/>
              <p:cNvSpPr/>
              <p:nvPr/>
            </p:nvSpPr>
            <p:spPr>
              <a:xfrm>
                <a:off x="1126100" y="6479849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73" name="Google Shape;373;p15"/>
            <p:cNvGrpSpPr/>
            <p:nvPr/>
          </p:nvGrpSpPr>
          <p:grpSpPr>
            <a:xfrm>
              <a:off x="1756397" y="6479849"/>
              <a:ext cx="148200" cy="305400"/>
              <a:chOff x="1107200" y="6479849"/>
              <a:chExt cx="148200" cy="305400"/>
            </a:xfrm>
          </p:grpSpPr>
          <p:sp>
            <p:nvSpPr>
              <p:cNvPr id="374" name="Google Shape;374;p15"/>
              <p:cNvSpPr txBox="1"/>
              <p:nvPr/>
            </p:nvSpPr>
            <p:spPr>
              <a:xfrm>
                <a:off x="1107200" y="6619049"/>
                <a:ext cx="148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2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75" name="Google Shape;375;p15"/>
              <p:cNvSpPr/>
              <p:nvPr/>
            </p:nvSpPr>
            <p:spPr>
              <a:xfrm>
                <a:off x="1126100" y="6479849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76" name="Google Shape;376;p15"/>
            <p:cNvGrpSpPr/>
            <p:nvPr/>
          </p:nvGrpSpPr>
          <p:grpSpPr>
            <a:xfrm>
              <a:off x="2077684" y="6479849"/>
              <a:ext cx="148200" cy="305400"/>
              <a:chOff x="1107200" y="6479849"/>
              <a:chExt cx="148200" cy="305400"/>
            </a:xfrm>
          </p:grpSpPr>
          <p:sp>
            <p:nvSpPr>
              <p:cNvPr id="377" name="Google Shape;377;p15"/>
              <p:cNvSpPr txBox="1"/>
              <p:nvPr/>
            </p:nvSpPr>
            <p:spPr>
              <a:xfrm>
                <a:off x="1107200" y="6619049"/>
                <a:ext cx="148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3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78" name="Google Shape;378;p15"/>
              <p:cNvSpPr/>
              <p:nvPr/>
            </p:nvSpPr>
            <p:spPr>
              <a:xfrm>
                <a:off x="1126100" y="6479849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79" name="Google Shape;379;p15"/>
            <p:cNvGrpSpPr/>
            <p:nvPr/>
          </p:nvGrpSpPr>
          <p:grpSpPr>
            <a:xfrm>
              <a:off x="2398970" y="6479849"/>
              <a:ext cx="148200" cy="305400"/>
              <a:chOff x="1107200" y="6479849"/>
              <a:chExt cx="148200" cy="305400"/>
            </a:xfrm>
          </p:grpSpPr>
          <p:sp>
            <p:nvSpPr>
              <p:cNvPr id="380" name="Google Shape;380;p15"/>
              <p:cNvSpPr txBox="1"/>
              <p:nvPr/>
            </p:nvSpPr>
            <p:spPr>
              <a:xfrm>
                <a:off x="1107200" y="6619049"/>
                <a:ext cx="148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4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81" name="Google Shape;381;p15"/>
              <p:cNvSpPr/>
              <p:nvPr/>
            </p:nvSpPr>
            <p:spPr>
              <a:xfrm>
                <a:off x="1126100" y="6479849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82" name="Google Shape;382;p15"/>
            <p:cNvGrpSpPr/>
            <p:nvPr/>
          </p:nvGrpSpPr>
          <p:grpSpPr>
            <a:xfrm>
              <a:off x="2720257" y="6479849"/>
              <a:ext cx="148200" cy="305400"/>
              <a:chOff x="1107200" y="6479849"/>
              <a:chExt cx="148200" cy="305400"/>
            </a:xfrm>
          </p:grpSpPr>
          <p:sp>
            <p:nvSpPr>
              <p:cNvPr id="383" name="Google Shape;383;p15"/>
              <p:cNvSpPr txBox="1"/>
              <p:nvPr/>
            </p:nvSpPr>
            <p:spPr>
              <a:xfrm>
                <a:off x="1107200" y="6619049"/>
                <a:ext cx="148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5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84" name="Google Shape;384;p15"/>
              <p:cNvSpPr/>
              <p:nvPr/>
            </p:nvSpPr>
            <p:spPr>
              <a:xfrm>
                <a:off x="1126100" y="6479849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85" name="Google Shape;385;p15"/>
            <p:cNvGrpSpPr/>
            <p:nvPr/>
          </p:nvGrpSpPr>
          <p:grpSpPr>
            <a:xfrm>
              <a:off x="3041543" y="6479849"/>
              <a:ext cx="148200" cy="305400"/>
              <a:chOff x="1107200" y="6479849"/>
              <a:chExt cx="148200" cy="305400"/>
            </a:xfrm>
          </p:grpSpPr>
          <p:sp>
            <p:nvSpPr>
              <p:cNvPr id="386" name="Google Shape;386;p15"/>
              <p:cNvSpPr txBox="1"/>
              <p:nvPr/>
            </p:nvSpPr>
            <p:spPr>
              <a:xfrm>
                <a:off x="1107200" y="6619049"/>
                <a:ext cx="148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6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87" name="Google Shape;387;p15"/>
              <p:cNvSpPr/>
              <p:nvPr/>
            </p:nvSpPr>
            <p:spPr>
              <a:xfrm>
                <a:off x="1126100" y="6479849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88" name="Google Shape;388;p15"/>
            <p:cNvGrpSpPr/>
            <p:nvPr/>
          </p:nvGrpSpPr>
          <p:grpSpPr>
            <a:xfrm>
              <a:off x="3362829" y="6479849"/>
              <a:ext cx="148200" cy="305400"/>
              <a:chOff x="1107200" y="6479849"/>
              <a:chExt cx="148200" cy="305400"/>
            </a:xfrm>
          </p:grpSpPr>
          <p:sp>
            <p:nvSpPr>
              <p:cNvPr id="389" name="Google Shape;389;p15"/>
              <p:cNvSpPr txBox="1"/>
              <p:nvPr/>
            </p:nvSpPr>
            <p:spPr>
              <a:xfrm>
                <a:off x="1107200" y="6619049"/>
                <a:ext cx="148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7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90" name="Google Shape;390;p15"/>
              <p:cNvSpPr/>
              <p:nvPr/>
            </p:nvSpPr>
            <p:spPr>
              <a:xfrm>
                <a:off x="1126100" y="6479849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91" name="Google Shape;391;p15"/>
            <p:cNvGrpSpPr/>
            <p:nvPr/>
          </p:nvGrpSpPr>
          <p:grpSpPr>
            <a:xfrm>
              <a:off x="3684116" y="6479849"/>
              <a:ext cx="148200" cy="305400"/>
              <a:chOff x="1107200" y="6479849"/>
              <a:chExt cx="148200" cy="305400"/>
            </a:xfrm>
          </p:grpSpPr>
          <p:sp>
            <p:nvSpPr>
              <p:cNvPr id="392" name="Google Shape;392;p15"/>
              <p:cNvSpPr txBox="1"/>
              <p:nvPr/>
            </p:nvSpPr>
            <p:spPr>
              <a:xfrm>
                <a:off x="1107200" y="6619049"/>
                <a:ext cx="148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8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93" name="Google Shape;393;p15"/>
              <p:cNvSpPr/>
              <p:nvPr/>
            </p:nvSpPr>
            <p:spPr>
              <a:xfrm>
                <a:off x="1126100" y="6479849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94" name="Google Shape;394;p15"/>
            <p:cNvGrpSpPr/>
            <p:nvPr/>
          </p:nvGrpSpPr>
          <p:grpSpPr>
            <a:xfrm>
              <a:off x="4005402" y="6479849"/>
              <a:ext cx="148200" cy="305400"/>
              <a:chOff x="1107200" y="6479849"/>
              <a:chExt cx="148200" cy="305400"/>
            </a:xfrm>
          </p:grpSpPr>
          <p:sp>
            <p:nvSpPr>
              <p:cNvPr id="395" name="Google Shape;395;p15"/>
              <p:cNvSpPr txBox="1"/>
              <p:nvPr/>
            </p:nvSpPr>
            <p:spPr>
              <a:xfrm>
                <a:off x="1107200" y="6619049"/>
                <a:ext cx="148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9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96" name="Google Shape;396;p15"/>
              <p:cNvSpPr/>
              <p:nvPr/>
            </p:nvSpPr>
            <p:spPr>
              <a:xfrm>
                <a:off x="1126100" y="6479849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97" name="Google Shape;397;p15"/>
            <p:cNvGrpSpPr/>
            <p:nvPr/>
          </p:nvGrpSpPr>
          <p:grpSpPr>
            <a:xfrm>
              <a:off x="4326688" y="6479849"/>
              <a:ext cx="194700" cy="305401"/>
              <a:chOff x="1084026" y="6479849"/>
              <a:chExt cx="194700" cy="305401"/>
            </a:xfrm>
          </p:grpSpPr>
          <p:sp>
            <p:nvSpPr>
              <p:cNvPr id="398" name="Google Shape;398;p15"/>
              <p:cNvSpPr txBox="1"/>
              <p:nvPr/>
            </p:nvSpPr>
            <p:spPr>
              <a:xfrm>
                <a:off x="1084026" y="6619050"/>
                <a:ext cx="1947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1</a:t>
                </a: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0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99" name="Google Shape;399;p15"/>
              <p:cNvSpPr/>
              <p:nvPr/>
            </p:nvSpPr>
            <p:spPr>
              <a:xfrm>
                <a:off x="1126100" y="6479849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0" name="Google Shape;400;p15"/>
            <p:cNvSpPr txBox="1"/>
            <p:nvPr/>
          </p:nvSpPr>
          <p:spPr>
            <a:xfrm>
              <a:off x="1137014" y="6900600"/>
              <a:ext cx="18210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0 - Worst hospital possible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01" name="Google Shape;401;p15"/>
            <p:cNvSpPr txBox="1"/>
            <p:nvPr/>
          </p:nvSpPr>
          <p:spPr>
            <a:xfrm>
              <a:off x="3077989" y="6900600"/>
              <a:ext cx="18210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10 - Best hospital possible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cxnSp>
        <p:nvCxnSpPr>
          <p:cNvPr id="402" name="Google Shape;402;p15"/>
          <p:cNvCxnSpPr/>
          <p:nvPr/>
        </p:nvCxnSpPr>
        <p:spPr>
          <a:xfrm>
            <a:off x="900798" y="7348903"/>
            <a:ext cx="5757900" cy="0"/>
          </a:xfrm>
          <a:prstGeom prst="straightConnector1">
            <a:avLst/>
          </a:prstGeom>
          <a:noFill/>
          <a:ln cap="flat" cmpd="sng" w="19050">
            <a:solidFill>
              <a:srgbClr val="2CAAE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3" name="Google Shape;403;p15"/>
          <p:cNvSpPr txBox="1"/>
          <p:nvPr/>
        </p:nvSpPr>
        <p:spPr>
          <a:xfrm>
            <a:off x="885296" y="7502328"/>
            <a:ext cx="5453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Would you recommend this hospital to your friends and family?</a:t>
            </a:r>
            <a:endParaRPr sz="1200">
              <a:solidFill>
                <a:srgbClr val="32414E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404" name="Google Shape;404;p15"/>
          <p:cNvGrpSpPr/>
          <p:nvPr/>
        </p:nvGrpSpPr>
        <p:grpSpPr>
          <a:xfrm>
            <a:off x="1148985" y="7790925"/>
            <a:ext cx="1140448" cy="166200"/>
            <a:chOff x="1148985" y="3057870"/>
            <a:chExt cx="1140448" cy="166200"/>
          </a:xfrm>
        </p:grpSpPr>
        <p:sp>
          <p:nvSpPr>
            <p:cNvPr id="405" name="Google Shape;405;p15"/>
            <p:cNvSpPr/>
            <p:nvPr/>
          </p:nvSpPr>
          <p:spPr>
            <a:xfrm>
              <a:off x="1148985" y="3086448"/>
              <a:ext cx="110400" cy="110400"/>
            </a:xfrm>
            <a:prstGeom prst="rect">
              <a:avLst/>
            </a:prstGeom>
            <a:noFill/>
            <a:ln cap="flat" cmpd="sng" w="9525">
              <a:solidFill>
                <a:srgbClr val="BCBE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15"/>
            <p:cNvSpPr txBox="1"/>
            <p:nvPr/>
          </p:nvSpPr>
          <p:spPr>
            <a:xfrm>
              <a:off x="1322833" y="3057870"/>
              <a:ext cx="9666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Definitely Yes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407" name="Google Shape;407;p15"/>
          <p:cNvGrpSpPr/>
          <p:nvPr/>
        </p:nvGrpSpPr>
        <p:grpSpPr>
          <a:xfrm>
            <a:off x="2376475" y="7790928"/>
            <a:ext cx="998218" cy="166200"/>
            <a:chOff x="1148985" y="3057873"/>
            <a:chExt cx="998218" cy="166200"/>
          </a:xfrm>
        </p:grpSpPr>
        <p:sp>
          <p:nvSpPr>
            <p:cNvPr id="408" name="Google Shape;408;p15"/>
            <p:cNvSpPr/>
            <p:nvPr/>
          </p:nvSpPr>
          <p:spPr>
            <a:xfrm>
              <a:off x="1148985" y="3086448"/>
              <a:ext cx="110400" cy="110400"/>
            </a:xfrm>
            <a:prstGeom prst="rect">
              <a:avLst/>
            </a:prstGeom>
            <a:noFill/>
            <a:ln cap="flat" cmpd="sng" w="9525">
              <a:solidFill>
                <a:srgbClr val="BCBE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15"/>
            <p:cNvSpPr txBox="1"/>
            <p:nvPr/>
          </p:nvSpPr>
          <p:spPr>
            <a:xfrm>
              <a:off x="1322803" y="3057873"/>
              <a:ext cx="824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Probably Yes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410" name="Google Shape;410;p15"/>
          <p:cNvGrpSpPr/>
          <p:nvPr/>
        </p:nvGrpSpPr>
        <p:grpSpPr>
          <a:xfrm>
            <a:off x="3577408" y="7790925"/>
            <a:ext cx="1020113" cy="166200"/>
            <a:chOff x="1148985" y="3057870"/>
            <a:chExt cx="1020113" cy="166200"/>
          </a:xfrm>
        </p:grpSpPr>
        <p:sp>
          <p:nvSpPr>
            <p:cNvPr id="411" name="Google Shape;411;p15"/>
            <p:cNvSpPr/>
            <p:nvPr/>
          </p:nvSpPr>
          <p:spPr>
            <a:xfrm>
              <a:off x="1148985" y="3086448"/>
              <a:ext cx="110400" cy="110400"/>
            </a:xfrm>
            <a:prstGeom prst="rect">
              <a:avLst/>
            </a:prstGeom>
            <a:noFill/>
            <a:ln cap="flat" cmpd="sng" w="9525">
              <a:solidFill>
                <a:srgbClr val="BCBE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15"/>
            <p:cNvSpPr txBox="1"/>
            <p:nvPr/>
          </p:nvSpPr>
          <p:spPr>
            <a:xfrm>
              <a:off x="1322798" y="3057870"/>
              <a:ext cx="8463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Probably No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413" name="Google Shape;413;p15"/>
          <p:cNvGrpSpPr/>
          <p:nvPr/>
        </p:nvGrpSpPr>
        <p:grpSpPr>
          <a:xfrm>
            <a:off x="4739733" y="7787250"/>
            <a:ext cx="1090014" cy="166200"/>
            <a:chOff x="1148985" y="3054195"/>
            <a:chExt cx="1090014" cy="166200"/>
          </a:xfrm>
        </p:grpSpPr>
        <p:sp>
          <p:nvSpPr>
            <p:cNvPr id="414" name="Google Shape;414;p15"/>
            <p:cNvSpPr/>
            <p:nvPr/>
          </p:nvSpPr>
          <p:spPr>
            <a:xfrm>
              <a:off x="1148985" y="3086448"/>
              <a:ext cx="110400" cy="110400"/>
            </a:xfrm>
            <a:prstGeom prst="rect">
              <a:avLst/>
            </a:prstGeom>
            <a:noFill/>
            <a:ln cap="flat" cmpd="sng" w="9525">
              <a:solidFill>
                <a:srgbClr val="BCBE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15"/>
            <p:cNvSpPr txBox="1"/>
            <p:nvPr/>
          </p:nvSpPr>
          <p:spPr>
            <a:xfrm>
              <a:off x="1322798" y="3054195"/>
              <a:ext cx="9162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Definitely No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416" name="Google Shape;416;p15"/>
          <p:cNvSpPr txBox="1"/>
          <p:nvPr/>
        </p:nvSpPr>
        <p:spPr>
          <a:xfrm>
            <a:off x="892651" y="8419024"/>
            <a:ext cx="32970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2414E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About you</a:t>
            </a:r>
            <a:endParaRPr sz="1800">
              <a:solidFill>
                <a:srgbClr val="32414E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grpSp>
        <p:nvGrpSpPr>
          <p:cNvPr id="417" name="Google Shape;417;p15"/>
          <p:cNvGrpSpPr/>
          <p:nvPr/>
        </p:nvGrpSpPr>
        <p:grpSpPr>
          <a:xfrm>
            <a:off x="885300" y="8714911"/>
            <a:ext cx="5773500" cy="333925"/>
            <a:chOff x="885300" y="2201713"/>
            <a:chExt cx="5773500" cy="333925"/>
          </a:xfrm>
        </p:grpSpPr>
        <p:cxnSp>
          <p:nvCxnSpPr>
            <p:cNvPr id="418" name="Google Shape;418;p15"/>
            <p:cNvCxnSpPr/>
            <p:nvPr/>
          </p:nvCxnSpPr>
          <p:spPr>
            <a:xfrm>
              <a:off x="900798" y="2201713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19" name="Google Shape;419;p15"/>
            <p:cNvSpPr txBox="1"/>
            <p:nvPr/>
          </p:nvSpPr>
          <p:spPr>
            <a:xfrm>
              <a:off x="885300" y="2369438"/>
              <a:ext cx="57735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During this hospital stay, were you admitted to this hospital through the Emergency Room?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420" name="Google Shape;420;p15"/>
          <p:cNvGrpSpPr/>
          <p:nvPr/>
        </p:nvGrpSpPr>
        <p:grpSpPr>
          <a:xfrm>
            <a:off x="1145974" y="9167835"/>
            <a:ext cx="421191" cy="166200"/>
            <a:chOff x="1145974" y="9120210"/>
            <a:chExt cx="421191" cy="166200"/>
          </a:xfrm>
        </p:grpSpPr>
        <p:sp>
          <p:nvSpPr>
            <p:cNvPr id="421" name="Google Shape;421;p15"/>
            <p:cNvSpPr txBox="1"/>
            <p:nvPr/>
          </p:nvSpPr>
          <p:spPr>
            <a:xfrm>
              <a:off x="1292665" y="9120210"/>
              <a:ext cx="2745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Yes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1145974" y="9146200"/>
              <a:ext cx="110400" cy="110400"/>
            </a:xfrm>
            <a:prstGeom prst="rect">
              <a:avLst/>
            </a:prstGeom>
            <a:noFill/>
            <a:ln cap="flat" cmpd="sng" w="9525">
              <a:solidFill>
                <a:srgbClr val="BCBE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3" name="Google Shape;423;p15"/>
          <p:cNvGrpSpPr/>
          <p:nvPr/>
        </p:nvGrpSpPr>
        <p:grpSpPr>
          <a:xfrm>
            <a:off x="1669362" y="9167835"/>
            <a:ext cx="437703" cy="166200"/>
            <a:chOff x="1669362" y="9120210"/>
            <a:chExt cx="437703" cy="166200"/>
          </a:xfrm>
        </p:grpSpPr>
        <p:sp>
          <p:nvSpPr>
            <p:cNvPr id="424" name="Google Shape;424;p15"/>
            <p:cNvSpPr/>
            <p:nvPr/>
          </p:nvSpPr>
          <p:spPr>
            <a:xfrm>
              <a:off x="1669362" y="9146200"/>
              <a:ext cx="110400" cy="110400"/>
            </a:xfrm>
            <a:prstGeom prst="rect">
              <a:avLst/>
            </a:prstGeom>
            <a:noFill/>
            <a:ln cap="flat" cmpd="sng" w="9525">
              <a:solidFill>
                <a:srgbClr val="BCBE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15"/>
            <p:cNvSpPr txBox="1"/>
            <p:nvPr/>
          </p:nvSpPr>
          <p:spPr>
            <a:xfrm>
              <a:off x="1832565" y="9120210"/>
              <a:ext cx="2745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No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426" name="Google Shape;426;p15"/>
          <p:cNvSpPr/>
          <p:nvPr/>
        </p:nvSpPr>
        <p:spPr>
          <a:xfrm>
            <a:off x="900125" y="9725100"/>
            <a:ext cx="1109700" cy="66600"/>
          </a:xfrm>
          <a:prstGeom prst="rect">
            <a:avLst/>
          </a:prstGeom>
          <a:gradFill>
            <a:gsLst>
              <a:gs pos="0">
                <a:srgbClr val="2CAAE2"/>
              </a:gs>
              <a:gs pos="100000">
                <a:srgbClr val="9B92C6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27" name="Google Shape;427;p15"/>
          <p:cNvPicPr preferRelativeResize="0"/>
          <p:nvPr/>
        </p:nvPicPr>
        <p:blipFill rotWithShape="1">
          <a:blip r:embed="rId3">
            <a:alphaModFix/>
          </a:blip>
          <a:srcRect b="0" l="0" r="52734" t="23395"/>
          <a:stretch/>
        </p:blipFill>
        <p:spPr>
          <a:xfrm>
            <a:off x="6337575" y="0"/>
            <a:ext cx="1231950" cy="1994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15"/>
          <p:cNvPicPr preferRelativeResize="0"/>
          <p:nvPr/>
        </p:nvPicPr>
        <p:blipFill rotWithShape="1">
          <a:blip r:embed="rId4">
            <a:alphaModFix/>
          </a:blip>
          <a:srcRect b="0" l="69923" r="0" t="0"/>
          <a:stretch/>
        </p:blipFill>
        <p:spPr>
          <a:xfrm>
            <a:off x="125" y="3827425"/>
            <a:ext cx="704726" cy="234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15"/>
          <p:cNvPicPr preferRelativeResize="0"/>
          <p:nvPr/>
        </p:nvPicPr>
        <p:blipFill rotWithShape="1">
          <a:blip r:embed="rId5">
            <a:alphaModFix/>
          </a:blip>
          <a:srcRect b="73178" l="0" r="0" t="0"/>
          <a:stretch/>
        </p:blipFill>
        <p:spPr>
          <a:xfrm>
            <a:off x="3318875" y="9807925"/>
            <a:ext cx="3331599" cy="89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16"/>
          <p:cNvSpPr/>
          <p:nvPr/>
        </p:nvSpPr>
        <p:spPr>
          <a:xfrm>
            <a:off x="509588" y="514363"/>
            <a:ext cx="324000" cy="324000"/>
          </a:xfrm>
          <a:prstGeom prst="ellipse">
            <a:avLst/>
          </a:prstGeom>
          <a:gradFill>
            <a:gsLst>
              <a:gs pos="0">
                <a:srgbClr val="2CAAE2"/>
              </a:gs>
              <a:gs pos="100000">
                <a:srgbClr val="9B92C6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16"/>
          <p:cNvSpPr/>
          <p:nvPr/>
        </p:nvSpPr>
        <p:spPr>
          <a:xfrm>
            <a:off x="900125" y="9729863"/>
            <a:ext cx="1109700" cy="66600"/>
          </a:xfrm>
          <a:prstGeom prst="rect">
            <a:avLst/>
          </a:prstGeom>
          <a:gradFill>
            <a:gsLst>
              <a:gs pos="0">
                <a:srgbClr val="2CAAE2"/>
              </a:gs>
              <a:gs pos="100000">
                <a:srgbClr val="9B92C6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36" name="Google Shape;436;p16"/>
          <p:cNvGrpSpPr/>
          <p:nvPr/>
        </p:nvGrpSpPr>
        <p:grpSpPr>
          <a:xfrm>
            <a:off x="885296" y="882250"/>
            <a:ext cx="5453400" cy="440125"/>
            <a:chOff x="885296" y="882250"/>
            <a:chExt cx="5453400" cy="440125"/>
          </a:xfrm>
        </p:grpSpPr>
        <p:sp>
          <p:nvSpPr>
            <p:cNvPr id="437" name="Google Shape;437;p16"/>
            <p:cNvSpPr txBox="1"/>
            <p:nvPr/>
          </p:nvSpPr>
          <p:spPr>
            <a:xfrm>
              <a:off x="885296" y="882250"/>
              <a:ext cx="545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In general, how would you rate your overall health?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438" name="Google Shape;438;p16"/>
            <p:cNvGrpSpPr/>
            <p:nvPr/>
          </p:nvGrpSpPr>
          <p:grpSpPr>
            <a:xfrm>
              <a:off x="1148985" y="1156175"/>
              <a:ext cx="4058722" cy="166200"/>
              <a:chOff x="1153747" y="1337150"/>
              <a:chExt cx="4058722" cy="166200"/>
            </a:xfrm>
          </p:grpSpPr>
          <p:grpSp>
            <p:nvGrpSpPr>
              <p:cNvPr id="439" name="Google Shape;439;p16"/>
              <p:cNvGrpSpPr/>
              <p:nvPr/>
            </p:nvGrpSpPr>
            <p:grpSpPr>
              <a:xfrm>
                <a:off x="1153747" y="1337150"/>
                <a:ext cx="907345" cy="166200"/>
                <a:chOff x="1148985" y="2857675"/>
                <a:chExt cx="907345" cy="166200"/>
              </a:xfrm>
            </p:grpSpPr>
            <p:sp>
              <p:nvSpPr>
                <p:cNvPr id="440" name="Google Shape;440;p16"/>
                <p:cNvSpPr/>
                <p:nvPr/>
              </p:nvSpPr>
              <p:spPr>
                <a:xfrm>
                  <a:off x="1148985" y="2886250"/>
                  <a:ext cx="110400" cy="110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41" name="Google Shape;441;p16"/>
                <p:cNvSpPr txBox="1"/>
                <p:nvPr/>
              </p:nvSpPr>
              <p:spPr>
                <a:xfrm>
                  <a:off x="1322830" y="2857675"/>
                  <a:ext cx="7335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Excellent</a:t>
                  </a:r>
                  <a:endParaRPr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  <p:grpSp>
            <p:nvGrpSpPr>
              <p:cNvPr id="442" name="Google Shape;442;p16"/>
              <p:cNvGrpSpPr/>
              <p:nvPr/>
            </p:nvGrpSpPr>
            <p:grpSpPr>
              <a:xfrm>
                <a:off x="2105013" y="1337150"/>
                <a:ext cx="998218" cy="166200"/>
                <a:chOff x="1148985" y="2857675"/>
                <a:chExt cx="998218" cy="166200"/>
              </a:xfrm>
            </p:grpSpPr>
            <p:sp>
              <p:nvSpPr>
                <p:cNvPr id="443" name="Google Shape;443;p16"/>
                <p:cNvSpPr/>
                <p:nvPr/>
              </p:nvSpPr>
              <p:spPr>
                <a:xfrm>
                  <a:off x="1148985" y="2886250"/>
                  <a:ext cx="110400" cy="110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44" name="Google Shape;444;p16"/>
                <p:cNvSpPr txBox="1"/>
                <p:nvPr/>
              </p:nvSpPr>
              <p:spPr>
                <a:xfrm>
                  <a:off x="1322803" y="2857675"/>
                  <a:ext cx="8244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Very good</a:t>
                  </a:r>
                  <a:endParaRPr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  <p:grpSp>
            <p:nvGrpSpPr>
              <p:cNvPr id="445" name="Google Shape;445;p16"/>
              <p:cNvGrpSpPr/>
              <p:nvPr/>
            </p:nvGrpSpPr>
            <p:grpSpPr>
              <a:xfrm>
                <a:off x="3124147" y="1337150"/>
                <a:ext cx="733623" cy="166200"/>
                <a:chOff x="1148985" y="2857675"/>
                <a:chExt cx="733623" cy="166200"/>
              </a:xfrm>
            </p:grpSpPr>
            <p:sp>
              <p:nvSpPr>
                <p:cNvPr id="446" name="Google Shape;446;p16"/>
                <p:cNvSpPr/>
                <p:nvPr/>
              </p:nvSpPr>
              <p:spPr>
                <a:xfrm>
                  <a:off x="1148985" y="2886250"/>
                  <a:ext cx="110400" cy="110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47" name="Google Shape;447;p16"/>
                <p:cNvSpPr txBox="1"/>
                <p:nvPr/>
              </p:nvSpPr>
              <p:spPr>
                <a:xfrm>
                  <a:off x="1322808" y="2857675"/>
                  <a:ext cx="5598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Good</a:t>
                  </a:r>
                  <a:endParaRPr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  <p:grpSp>
            <p:nvGrpSpPr>
              <p:cNvPr id="448" name="Google Shape;448;p16"/>
              <p:cNvGrpSpPr/>
              <p:nvPr/>
            </p:nvGrpSpPr>
            <p:grpSpPr>
              <a:xfrm>
                <a:off x="3854946" y="1337150"/>
                <a:ext cx="576727" cy="166200"/>
                <a:chOff x="1148985" y="2857675"/>
                <a:chExt cx="576727" cy="166200"/>
              </a:xfrm>
            </p:grpSpPr>
            <p:sp>
              <p:nvSpPr>
                <p:cNvPr id="449" name="Google Shape;449;p16"/>
                <p:cNvSpPr/>
                <p:nvPr/>
              </p:nvSpPr>
              <p:spPr>
                <a:xfrm>
                  <a:off x="1148985" y="2886250"/>
                  <a:ext cx="110400" cy="110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50" name="Google Shape;450;p16"/>
                <p:cNvSpPr txBox="1"/>
                <p:nvPr/>
              </p:nvSpPr>
              <p:spPr>
                <a:xfrm>
                  <a:off x="1322812" y="2857675"/>
                  <a:ext cx="4029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Fair</a:t>
                  </a:r>
                  <a:endParaRPr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  <p:grpSp>
            <p:nvGrpSpPr>
              <p:cNvPr id="451" name="Google Shape;451;p16"/>
              <p:cNvGrpSpPr/>
              <p:nvPr/>
            </p:nvGrpSpPr>
            <p:grpSpPr>
              <a:xfrm>
                <a:off x="4478846" y="1337150"/>
                <a:ext cx="733623" cy="166200"/>
                <a:chOff x="1148985" y="2857675"/>
                <a:chExt cx="733623" cy="166200"/>
              </a:xfrm>
            </p:grpSpPr>
            <p:sp>
              <p:nvSpPr>
                <p:cNvPr id="452" name="Google Shape;452;p16"/>
                <p:cNvSpPr/>
                <p:nvPr/>
              </p:nvSpPr>
              <p:spPr>
                <a:xfrm>
                  <a:off x="1148985" y="2886250"/>
                  <a:ext cx="110400" cy="110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53" name="Google Shape;453;p16"/>
                <p:cNvSpPr txBox="1"/>
                <p:nvPr/>
              </p:nvSpPr>
              <p:spPr>
                <a:xfrm>
                  <a:off x="1322808" y="2857675"/>
                  <a:ext cx="5598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Poor</a:t>
                  </a:r>
                  <a:endParaRPr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</p:grpSp>
      </p:grpSp>
      <p:grpSp>
        <p:nvGrpSpPr>
          <p:cNvPr id="454" name="Google Shape;454;p16"/>
          <p:cNvGrpSpPr/>
          <p:nvPr/>
        </p:nvGrpSpPr>
        <p:grpSpPr>
          <a:xfrm>
            <a:off x="885296" y="1595791"/>
            <a:ext cx="5773402" cy="593359"/>
            <a:chOff x="885296" y="1595791"/>
            <a:chExt cx="5773402" cy="593359"/>
          </a:xfrm>
        </p:grpSpPr>
        <p:cxnSp>
          <p:nvCxnSpPr>
            <p:cNvPr id="455" name="Google Shape;455;p16"/>
            <p:cNvCxnSpPr/>
            <p:nvPr/>
          </p:nvCxnSpPr>
          <p:spPr>
            <a:xfrm>
              <a:off x="900798" y="1595791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456" name="Google Shape;456;p16"/>
            <p:cNvGrpSpPr/>
            <p:nvPr/>
          </p:nvGrpSpPr>
          <p:grpSpPr>
            <a:xfrm>
              <a:off x="885296" y="1749025"/>
              <a:ext cx="5453400" cy="440125"/>
              <a:chOff x="885296" y="882250"/>
              <a:chExt cx="5453400" cy="440125"/>
            </a:xfrm>
          </p:grpSpPr>
          <p:sp>
            <p:nvSpPr>
              <p:cNvPr id="457" name="Google Shape;457;p16"/>
              <p:cNvSpPr txBox="1"/>
              <p:nvPr/>
            </p:nvSpPr>
            <p:spPr>
              <a:xfrm>
                <a:off x="885296" y="882250"/>
                <a:ext cx="5453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In general, how would you rate your overall mental or emotional health?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grpSp>
            <p:nvGrpSpPr>
              <p:cNvPr id="458" name="Google Shape;458;p16"/>
              <p:cNvGrpSpPr/>
              <p:nvPr/>
            </p:nvGrpSpPr>
            <p:grpSpPr>
              <a:xfrm>
                <a:off x="1148985" y="1156175"/>
                <a:ext cx="4058722" cy="166200"/>
                <a:chOff x="1153747" y="1337150"/>
                <a:chExt cx="4058722" cy="166200"/>
              </a:xfrm>
            </p:grpSpPr>
            <p:grpSp>
              <p:nvGrpSpPr>
                <p:cNvPr id="459" name="Google Shape;459;p16"/>
                <p:cNvGrpSpPr/>
                <p:nvPr/>
              </p:nvGrpSpPr>
              <p:grpSpPr>
                <a:xfrm>
                  <a:off x="1153747" y="1337150"/>
                  <a:ext cx="907345" cy="166200"/>
                  <a:chOff x="1148985" y="2857675"/>
                  <a:chExt cx="907345" cy="166200"/>
                </a:xfrm>
              </p:grpSpPr>
              <p:sp>
                <p:nvSpPr>
                  <p:cNvPr id="460" name="Google Shape;460;p16"/>
                  <p:cNvSpPr/>
                  <p:nvPr/>
                </p:nvSpPr>
                <p:spPr>
                  <a:xfrm>
                    <a:off x="1148985" y="2886250"/>
                    <a:ext cx="110400" cy="110400"/>
                  </a:xfrm>
                  <a:prstGeom prst="rect">
                    <a:avLst/>
                  </a:prstGeom>
                  <a:noFill/>
                  <a:ln cap="flat" cmpd="sng" w="9525">
                    <a:solidFill>
                      <a:srgbClr val="BCBEC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461" name="Google Shape;461;p16"/>
                  <p:cNvSpPr txBox="1"/>
                  <p:nvPr/>
                </p:nvSpPr>
                <p:spPr>
                  <a:xfrm>
                    <a:off x="1322830" y="2857675"/>
                    <a:ext cx="733500" cy="166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200">
                        <a:solidFill>
                          <a:srgbClr val="32414E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rPr>
                      <a:t>Excellent</a:t>
                    </a:r>
                    <a:endParaRPr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endParaRPr>
                  </a:p>
                </p:txBody>
              </p:sp>
            </p:grpSp>
            <p:grpSp>
              <p:nvGrpSpPr>
                <p:cNvPr id="462" name="Google Shape;462;p16"/>
                <p:cNvGrpSpPr/>
                <p:nvPr/>
              </p:nvGrpSpPr>
              <p:grpSpPr>
                <a:xfrm>
                  <a:off x="2105013" y="1337150"/>
                  <a:ext cx="998218" cy="166200"/>
                  <a:chOff x="1148985" y="2857675"/>
                  <a:chExt cx="998218" cy="166200"/>
                </a:xfrm>
              </p:grpSpPr>
              <p:sp>
                <p:nvSpPr>
                  <p:cNvPr id="463" name="Google Shape;463;p16"/>
                  <p:cNvSpPr/>
                  <p:nvPr/>
                </p:nvSpPr>
                <p:spPr>
                  <a:xfrm>
                    <a:off x="1148985" y="2886250"/>
                    <a:ext cx="110400" cy="110400"/>
                  </a:xfrm>
                  <a:prstGeom prst="rect">
                    <a:avLst/>
                  </a:prstGeom>
                  <a:noFill/>
                  <a:ln cap="flat" cmpd="sng" w="9525">
                    <a:solidFill>
                      <a:srgbClr val="BCBEC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464" name="Google Shape;464;p16"/>
                  <p:cNvSpPr txBox="1"/>
                  <p:nvPr/>
                </p:nvSpPr>
                <p:spPr>
                  <a:xfrm>
                    <a:off x="1322803" y="2857675"/>
                    <a:ext cx="824400" cy="166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200">
                        <a:solidFill>
                          <a:srgbClr val="32414E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rPr>
                      <a:t>Very good</a:t>
                    </a:r>
                    <a:endParaRPr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endParaRPr>
                  </a:p>
                </p:txBody>
              </p:sp>
            </p:grpSp>
            <p:grpSp>
              <p:nvGrpSpPr>
                <p:cNvPr id="465" name="Google Shape;465;p16"/>
                <p:cNvGrpSpPr/>
                <p:nvPr/>
              </p:nvGrpSpPr>
              <p:grpSpPr>
                <a:xfrm>
                  <a:off x="3124147" y="1337150"/>
                  <a:ext cx="733623" cy="166200"/>
                  <a:chOff x="1148985" y="2857675"/>
                  <a:chExt cx="733623" cy="166200"/>
                </a:xfrm>
              </p:grpSpPr>
              <p:sp>
                <p:nvSpPr>
                  <p:cNvPr id="466" name="Google Shape;466;p16"/>
                  <p:cNvSpPr/>
                  <p:nvPr/>
                </p:nvSpPr>
                <p:spPr>
                  <a:xfrm>
                    <a:off x="1148985" y="2886250"/>
                    <a:ext cx="110400" cy="110400"/>
                  </a:xfrm>
                  <a:prstGeom prst="rect">
                    <a:avLst/>
                  </a:prstGeom>
                  <a:noFill/>
                  <a:ln cap="flat" cmpd="sng" w="9525">
                    <a:solidFill>
                      <a:srgbClr val="BCBEC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467" name="Google Shape;467;p16"/>
                  <p:cNvSpPr txBox="1"/>
                  <p:nvPr/>
                </p:nvSpPr>
                <p:spPr>
                  <a:xfrm>
                    <a:off x="1322808" y="2857675"/>
                    <a:ext cx="559800" cy="166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200">
                        <a:solidFill>
                          <a:srgbClr val="32414E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rPr>
                      <a:t>Good</a:t>
                    </a:r>
                    <a:endParaRPr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endParaRPr>
                  </a:p>
                </p:txBody>
              </p:sp>
            </p:grpSp>
            <p:grpSp>
              <p:nvGrpSpPr>
                <p:cNvPr id="468" name="Google Shape;468;p16"/>
                <p:cNvGrpSpPr/>
                <p:nvPr/>
              </p:nvGrpSpPr>
              <p:grpSpPr>
                <a:xfrm>
                  <a:off x="3854946" y="1337150"/>
                  <a:ext cx="576727" cy="166200"/>
                  <a:chOff x="1148985" y="2857675"/>
                  <a:chExt cx="576727" cy="166200"/>
                </a:xfrm>
              </p:grpSpPr>
              <p:sp>
                <p:nvSpPr>
                  <p:cNvPr id="469" name="Google Shape;469;p16"/>
                  <p:cNvSpPr/>
                  <p:nvPr/>
                </p:nvSpPr>
                <p:spPr>
                  <a:xfrm>
                    <a:off x="1148985" y="2886250"/>
                    <a:ext cx="110400" cy="110400"/>
                  </a:xfrm>
                  <a:prstGeom prst="rect">
                    <a:avLst/>
                  </a:prstGeom>
                  <a:noFill/>
                  <a:ln cap="flat" cmpd="sng" w="9525">
                    <a:solidFill>
                      <a:srgbClr val="BCBEC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470" name="Google Shape;470;p16"/>
                  <p:cNvSpPr txBox="1"/>
                  <p:nvPr/>
                </p:nvSpPr>
                <p:spPr>
                  <a:xfrm>
                    <a:off x="1322812" y="2857675"/>
                    <a:ext cx="402900" cy="166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200">
                        <a:solidFill>
                          <a:srgbClr val="32414E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rPr>
                      <a:t>Fair</a:t>
                    </a:r>
                    <a:endParaRPr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endParaRPr>
                  </a:p>
                </p:txBody>
              </p:sp>
            </p:grpSp>
            <p:grpSp>
              <p:nvGrpSpPr>
                <p:cNvPr id="471" name="Google Shape;471;p16"/>
                <p:cNvGrpSpPr/>
                <p:nvPr/>
              </p:nvGrpSpPr>
              <p:grpSpPr>
                <a:xfrm>
                  <a:off x="4478846" y="1337150"/>
                  <a:ext cx="733623" cy="166200"/>
                  <a:chOff x="1148985" y="2857675"/>
                  <a:chExt cx="733623" cy="166200"/>
                </a:xfrm>
              </p:grpSpPr>
              <p:sp>
                <p:nvSpPr>
                  <p:cNvPr id="472" name="Google Shape;472;p16"/>
                  <p:cNvSpPr/>
                  <p:nvPr/>
                </p:nvSpPr>
                <p:spPr>
                  <a:xfrm>
                    <a:off x="1148985" y="2886250"/>
                    <a:ext cx="110400" cy="110400"/>
                  </a:xfrm>
                  <a:prstGeom prst="rect">
                    <a:avLst/>
                  </a:prstGeom>
                  <a:noFill/>
                  <a:ln cap="flat" cmpd="sng" w="9525">
                    <a:solidFill>
                      <a:srgbClr val="BCBEC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473" name="Google Shape;473;p16"/>
                  <p:cNvSpPr txBox="1"/>
                  <p:nvPr/>
                </p:nvSpPr>
                <p:spPr>
                  <a:xfrm>
                    <a:off x="1322808" y="2857675"/>
                    <a:ext cx="559800" cy="166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200">
                        <a:solidFill>
                          <a:srgbClr val="32414E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rPr>
                      <a:t>Poor</a:t>
                    </a:r>
                    <a:endParaRPr sz="1200">
                      <a:solidFill>
                        <a:srgbClr val="32414E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endParaRPr>
                  </a:p>
                </p:txBody>
              </p:sp>
            </p:grpSp>
          </p:grpSp>
        </p:grpSp>
      </p:grpSp>
      <p:grpSp>
        <p:nvGrpSpPr>
          <p:cNvPr id="474" name="Google Shape;474;p16"/>
          <p:cNvGrpSpPr/>
          <p:nvPr/>
        </p:nvGrpSpPr>
        <p:grpSpPr>
          <a:xfrm>
            <a:off x="885296" y="2424466"/>
            <a:ext cx="5773402" cy="1145984"/>
            <a:chOff x="885296" y="2424466"/>
            <a:chExt cx="5773402" cy="1145984"/>
          </a:xfrm>
        </p:grpSpPr>
        <p:cxnSp>
          <p:nvCxnSpPr>
            <p:cNvPr id="475" name="Google Shape;475;p16"/>
            <p:cNvCxnSpPr/>
            <p:nvPr/>
          </p:nvCxnSpPr>
          <p:spPr>
            <a:xfrm>
              <a:off x="900798" y="2424466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76" name="Google Shape;476;p16"/>
            <p:cNvSpPr txBox="1"/>
            <p:nvPr/>
          </p:nvSpPr>
          <p:spPr>
            <a:xfrm>
              <a:off x="885296" y="2582463"/>
              <a:ext cx="545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What is the highest grade or level of school that you have completed?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477" name="Google Shape;477;p16"/>
            <p:cNvGrpSpPr/>
            <p:nvPr/>
          </p:nvGrpSpPr>
          <p:grpSpPr>
            <a:xfrm>
              <a:off x="1148985" y="2856400"/>
              <a:ext cx="1322838" cy="166200"/>
              <a:chOff x="1148985" y="2857688"/>
              <a:chExt cx="1322838" cy="166200"/>
            </a:xfrm>
          </p:grpSpPr>
          <p:sp>
            <p:nvSpPr>
              <p:cNvPr id="478" name="Google Shape;478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9" name="Google Shape;479;p16"/>
              <p:cNvSpPr txBox="1"/>
              <p:nvPr/>
            </p:nvSpPr>
            <p:spPr>
              <a:xfrm>
                <a:off x="1322822" y="2857688"/>
                <a:ext cx="11490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8th grade or less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480" name="Google Shape;480;p16"/>
            <p:cNvGrpSpPr/>
            <p:nvPr/>
          </p:nvGrpSpPr>
          <p:grpSpPr>
            <a:xfrm>
              <a:off x="2576460" y="2856400"/>
              <a:ext cx="3305180" cy="166200"/>
              <a:chOff x="1148985" y="2857688"/>
              <a:chExt cx="3305180" cy="166200"/>
            </a:xfrm>
          </p:grpSpPr>
          <p:sp>
            <p:nvSpPr>
              <p:cNvPr id="481" name="Google Shape;481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2" name="Google Shape;482;p16"/>
              <p:cNvSpPr txBox="1"/>
              <p:nvPr/>
            </p:nvSpPr>
            <p:spPr>
              <a:xfrm>
                <a:off x="1322765" y="2857688"/>
                <a:ext cx="3131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 high school, but did not graduate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483" name="Google Shape;483;p16"/>
            <p:cNvGrpSpPr/>
            <p:nvPr/>
          </p:nvGrpSpPr>
          <p:grpSpPr>
            <a:xfrm>
              <a:off x="1148985" y="3130325"/>
              <a:ext cx="2089642" cy="166200"/>
              <a:chOff x="1148985" y="2857688"/>
              <a:chExt cx="2089642" cy="166200"/>
            </a:xfrm>
          </p:grpSpPr>
          <p:sp>
            <p:nvSpPr>
              <p:cNvPr id="484" name="Google Shape;484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5" name="Google Shape;485;p16"/>
              <p:cNvSpPr txBox="1"/>
              <p:nvPr/>
            </p:nvSpPr>
            <p:spPr>
              <a:xfrm>
                <a:off x="1322827" y="2857688"/>
                <a:ext cx="1915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High school graduate or GED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486" name="Google Shape;486;p16"/>
            <p:cNvGrpSpPr/>
            <p:nvPr/>
          </p:nvGrpSpPr>
          <p:grpSpPr>
            <a:xfrm>
              <a:off x="3343222" y="3130325"/>
              <a:ext cx="3305180" cy="166200"/>
              <a:chOff x="1148985" y="2857688"/>
              <a:chExt cx="3305180" cy="166200"/>
            </a:xfrm>
          </p:grpSpPr>
          <p:sp>
            <p:nvSpPr>
              <p:cNvPr id="487" name="Google Shape;487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8" name="Google Shape;488;p16"/>
              <p:cNvSpPr txBox="1"/>
              <p:nvPr/>
            </p:nvSpPr>
            <p:spPr>
              <a:xfrm>
                <a:off x="1322765" y="2857688"/>
                <a:ext cx="3131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Some college or 2-year degree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489" name="Google Shape;489;p16"/>
            <p:cNvGrpSpPr/>
            <p:nvPr/>
          </p:nvGrpSpPr>
          <p:grpSpPr>
            <a:xfrm>
              <a:off x="1148985" y="3404250"/>
              <a:ext cx="2089642" cy="166200"/>
              <a:chOff x="1148985" y="2857688"/>
              <a:chExt cx="2089642" cy="166200"/>
            </a:xfrm>
          </p:grpSpPr>
          <p:sp>
            <p:nvSpPr>
              <p:cNvPr id="490" name="Google Shape;490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1" name="Google Shape;491;p16"/>
              <p:cNvSpPr txBox="1"/>
              <p:nvPr/>
            </p:nvSpPr>
            <p:spPr>
              <a:xfrm>
                <a:off x="1322827" y="2857688"/>
                <a:ext cx="1915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4-year college graduate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492" name="Google Shape;492;p16"/>
            <p:cNvGrpSpPr/>
            <p:nvPr/>
          </p:nvGrpSpPr>
          <p:grpSpPr>
            <a:xfrm>
              <a:off x="3343222" y="3404250"/>
              <a:ext cx="3305180" cy="166200"/>
              <a:chOff x="1148985" y="2857688"/>
              <a:chExt cx="3305180" cy="166200"/>
            </a:xfrm>
          </p:grpSpPr>
          <p:sp>
            <p:nvSpPr>
              <p:cNvPr id="493" name="Google Shape;493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4" name="Google Shape;494;p16"/>
              <p:cNvSpPr txBox="1"/>
              <p:nvPr/>
            </p:nvSpPr>
            <p:spPr>
              <a:xfrm>
                <a:off x="1322765" y="2857688"/>
                <a:ext cx="3131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More than 4-year college degree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495" name="Google Shape;495;p16"/>
          <p:cNvGrpSpPr/>
          <p:nvPr/>
        </p:nvGrpSpPr>
        <p:grpSpPr>
          <a:xfrm>
            <a:off x="885296" y="3815291"/>
            <a:ext cx="5949029" cy="872059"/>
            <a:chOff x="885296" y="3815291"/>
            <a:chExt cx="5949029" cy="872059"/>
          </a:xfrm>
        </p:grpSpPr>
        <p:cxnSp>
          <p:nvCxnSpPr>
            <p:cNvPr id="496" name="Google Shape;496;p16"/>
            <p:cNvCxnSpPr/>
            <p:nvPr/>
          </p:nvCxnSpPr>
          <p:spPr>
            <a:xfrm>
              <a:off x="900798" y="3815291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97" name="Google Shape;497;p16"/>
            <p:cNvSpPr txBox="1"/>
            <p:nvPr/>
          </p:nvSpPr>
          <p:spPr>
            <a:xfrm>
              <a:off x="885296" y="3973288"/>
              <a:ext cx="545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Are you of Spanish, Hispanic or Latino origin or descent?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498" name="Google Shape;498;p16"/>
            <p:cNvGrpSpPr/>
            <p:nvPr/>
          </p:nvGrpSpPr>
          <p:grpSpPr>
            <a:xfrm>
              <a:off x="1148985" y="4261513"/>
              <a:ext cx="2337142" cy="166200"/>
              <a:chOff x="1148985" y="2857688"/>
              <a:chExt cx="2337142" cy="166200"/>
            </a:xfrm>
          </p:grpSpPr>
          <p:sp>
            <p:nvSpPr>
              <p:cNvPr id="499" name="Google Shape;499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0" name="Google Shape;500;p16"/>
              <p:cNvSpPr txBox="1"/>
              <p:nvPr/>
            </p:nvSpPr>
            <p:spPr>
              <a:xfrm>
                <a:off x="1322827" y="2857688"/>
                <a:ext cx="21633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No, not Spanish/Hispanic/Latino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501" name="Google Shape;501;p16"/>
            <p:cNvGrpSpPr/>
            <p:nvPr/>
          </p:nvGrpSpPr>
          <p:grpSpPr>
            <a:xfrm>
              <a:off x="5072010" y="4261513"/>
              <a:ext cx="1500089" cy="166200"/>
              <a:chOff x="1148985" y="2857688"/>
              <a:chExt cx="1500089" cy="166200"/>
            </a:xfrm>
          </p:grpSpPr>
          <p:sp>
            <p:nvSpPr>
              <p:cNvPr id="502" name="Google Shape;502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3" name="Google Shape;503;p16"/>
              <p:cNvSpPr txBox="1"/>
              <p:nvPr/>
            </p:nvSpPr>
            <p:spPr>
              <a:xfrm>
                <a:off x="1322774" y="2857688"/>
                <a:ext cx="13263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Yes, Cuban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504" name="Google Shape;504;p16"/>
            <p:cNvGrpSpPr/>
            <p:nvPr/>
          </p:nvGrpSpPr>
          <p:grpSpPr>
            <a:xfrm>
              <a:off x="1148985" y="4521150"/>
              <a:ext cx="2884939" cy="166200"/>
              <a:chOff x="1148985" y="2857688"/>
              <a:chExt cx="2884939" cy="166200"/>
            </a:xfrm>
          </p:grpSpPr>
          <p:sp>
            <p:nvSpPr>
              <p:cNvPr id="505" name="Google Shape;505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6" name="Google Shape;506;p16"/>
              <p:cNvSpPr txBox="1"/>
              <p:nvPr/>
            </p:nvSpPr>
            <p:spPr>
              <a:xfrm>
                <a:off x="1322824" y="2857688"/>
                <a:ext cx="27111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Yes, Mexican, Mexican American, Chicano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507" name="Google Shape;507;p16"/>
            <p:cNvGrpSpPr/>
            <p:nvPr/>
          </p:nvGrpSpPr>
          <p:grpSpPr>
            <a:xfrm>
              <a:off x="4152847" y="4521150"/>
              <a:ext cx="2681478" cy="166200"/>
              <a:chOff x="1148985" y="2857688"/>
              <a:chExt cx="2681478" cy="166200"/>
            </a:xfrm>
          </p:grpSpPr>
          <p:sp>
            <p:nvSpPr>
              <p:cNvPr id="508" name="Google Shape;508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9" name="Google Shape;509;p16"/>
              <p:cNvSpPr txBox="1"/>
              <p:nvPr/>
            </p:nvSpPr>
            <p:spPr>
              <a:xfrm>
                <a:off x="1322763" y="2857688"/>
                <a:ext cx="25077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Yes, other Spanish/Hispanic/Latino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510" name="Google Shape;510;p16"/>
            <p:cNvGrpSpPr/>
            <p:nvPr/>
          </p:nvGrpSpPr>
          <p:grpSpPr>
            <a:xfrm>
              <a:off x="3595622" y="4261513"/>
              <a:ext cx="1500089" cy="166200"/>
              <a:chOff x="1148985" y="2857688"/>
              <a:chExt cx="1500089" cy="166200"/>
            </a:xfrm>
          </p:grpSpPr>
          <p:sp>
            <p:nvSpPr>
              <p:cNvPr id="511" name="Google Shape;511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2" name="Google Shape;512;p16"/>
              <p:cNvSpPr txBox="1"/>
              <p:nvPr/>
            </p:nvSpPr>
            <p:spPr>
              <a:xfrm>
                <a:off x="1322774" y="2857688"/>
                <a:ext cx="13263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Yes, Puerto Rican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513" name="Google Shape;513;p16"/>
          <p:cNvGrpSpPr/>
          <p:nvPr/>
        </p:nvGrpSpPr>
        <p:grpSpPr>
          <a:xfrm>
            <a:off x="885296" y="4924253"/>
            <a:ext cx="5773402" cy="872072"/>
            <a:chOff x="885296" y="3815291"/>
            <a:chExt cx="5773402" cy="872072"/>
          </a:xfrm>
        </p:grpSpPr>
        <p:cxnSp>
          <p:nvCxnSpPr>
            <p:cNvPr id="514" name="Google Shape;514;p16"/>
            <p:cNvCxnSpPr/>
            <p:nvPr/>
          </p:nvCxnSpPr>
          <p:spPr>
            <a:xfrm>
              <a:off x="900798" y="3815291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15" name="Google Shape;515;p16"/>
            <p:cNvSpPr txBox="1"/>
            <p:nvPr/>
          </p:nvSpPr>
          <p:spPr>
            <a:xfrm>
              <a:off x="885296" y="3973288"/>
              <a:ext cx="545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What is your race? Please choose one or more.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516" name="Google Shape;516;p16"/>
            <p:cNvGrpSpPr/>
            <p:nvPr/>
          </p:nvGrpSpPr>
          <p:grpSpPr>
            <a:xfrm>
              <a:off x="1148985" y="4261513"/>
              <a:ext cx="2337142" cy="166200"/>
              <a:chOff x="1148985" y="2857688"/>
              <a:chExt cx="2337142" cy="166200"/>
            </a:xfrm>
          </p:grpSpPr>
          <p:sp>
            <p:nvSpPr>
              <p:cNvPr id="517" name="Google Shape;517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8" name="Google Shape;518;p16"/>
              <p:cNvSpPr txBox="1"/>
              <p:nvPr/>
            </p:nvSpPr>
            <p:spPr>
              <a:xfrm>
                <a:off x="1322827" y="2857688"/>
                <a:ext cx="21633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American Indian or Alaska Native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519" name="Google Shape;519;p16"/>
            <p:cNvGrpSpPr/>
            <p:nvPr/>
          </p:nvGrpSpPr>
          <p:grpSpPr>
            <a:xfrm>
              <a:off x="1148985" y="4521163"/>
              <a:ext cx="641840" cy="166200"/>
              <a:chOff x="1148985" y="2857700"/>
              <a:chExt cx="641840" cy="166200"/>
            </a:xfrm>
          </p:grpSpPr>
          <p:sp>
            <p:nvSpPr>
              <p:cNvPr id="520" name="Google Shape;520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1" name="Google Shape;521;p16"/>
              <p:cNvSpPr txBox="1"/>
              <p:nvPr/>
            </p:nvSpPr>
            <p:spPr>
              <a:xfrm>
                <a:off x="1322824" y="2857700"/>
                <a:ext cx="4680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Asian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522" name="Google Shape;522;p16"/>
            <p:cNvGrpSpPr/>
            <p:nvPr/>
          </p:nvGrpSpPr>
          <p:grpSpPr>
            <a:xfrm>
              <a:off x="3882422" y="4521163"/>
              <a:ext cx="1132578" cy="166200"/>
              <a:chOff x="878560" y="2857700"/>
              <a:chExt cx="1132578" cy="166200"/>
            </a:xfrm>
          </p:grpSpPr>
          <p:sp>
            <p:nvSpPr>
              <p:cNvPr id="523" name="Google Shape;523;p16"/>
              <p:cNvSpPr/>
              <p:nvPr/>
            </p:nvSpPr>
            <p:spPr>
              <a:xfrm>
                <a:off x="878560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4" name="Google Shape;524;p16"/>
              <p:cNvSpPr txBox="1"/>
              <p:nvPr/>
            </p:nvSpPr>
            <p:spPr>
              <a:xfrm>
                <a:off x="1052338" y="2857700"/>
                <a:ext cx="958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White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525" name="Google Shape;525;p16"/>
            <p:cNvGrpSpPr/>
            <p:nvPr/>
          </p:nvGrpSpPr>
          <p:grpSpPr>
            <a:xfrm>
              <a:off x="3595622" y="4261513"/>
              <a:ext cx="2933765" cy="166200"/>
              <a:chOff x="1148985" y="2857688"/>
              <a:chExt cx="2933765" cy="166200"/>
            </a:xfrm>
          </p:grpSpPr>
          <p:sp>
            <p:nvSpPr>
              <p:cNvPr id="526" name="Google Shape;526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7" name="Google Shape;527;p16"/>
              <p:cNvSpPr txBox="1"/>
              <p:nvPr/>
            </p:nvSpPr>
            <p:spPr>
              <a:xfrm>
                <a:off x="1322750" y="2857688"/>
                <a:ext cx="27600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Native Hawaiian or other Pacific Islander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528" name="Google Shape;528;p16"/>
          <p:cNvGrpSpPr/>
          <p:nvPr/>
        </p:nvGrpSpPr>
        <p:grpSpPr>
          <a:xfrm>
            <a:off x="1891935" y="5630125"/>
            <a:ext cx="1870342" cy="166200"/>
            <a:chOff x="1148985" y="2857700"/>
            <a:chExt cx="1870342" cy="166200"/>
          </a:xfrm>
        </p:grpSpPr>
        <p:sp>
          <p:nvSpPr>
            <p:cNvPr id="529" name="Google Shape;529;p16"/>
            <p:cNvSpPr/>
            <p:nvPr/>
          </p:nvSpPr>
          <p:spPr>
            <a:xfrm>
              <a:off x="1148985" y="2886250"/>
              <a:ext cx="110400" cy="110400"/>
            </a:xfrm>
            <a:prstGeom prst="rect">
              <a:avLst/>
            </a:prstGeom>
            <a:noFill/>
            <a:ln cap="flat" cmpd="sng" w="9525">
              <a:solidFill>
                <a:srgbClr val="BCBE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16"/>
            <p:cNvSpPr txBox="1"/>
            <p:nvPr/>
          </p:nvSpPr>
          <p:spPr>
            <a:xfrm>
              <a:off x="1322827" y="2857700"/>
              <a:ext cx="16965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Black or African American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531" name="Google Shape;531;p16"/>
          <p:cNvGrpSpPr/>
          <p:nvPr/>
        </p:nvGrpSpPr>
        <p:grpSpPr>
          <a:xfrm>
            <a:off x="885296" y="6029153"/>
            <a:ext cx="5773402" cy="872072"/>
            <a:chOff x="885296" y="6029153"/>
            <a:chExt cx="5773402" cy="872072"/>
          </a:xfrm>
        </p:grpSpPr>
        <p:cxnSp>
          <p:nvCxnSpPr>
            <p:cNvPr id="532" name="Google Shape;532;p16"/>
            <p:cNvCxnSpPr/>
            <p:nvPr/>
          </p:nvCxnSpPr>
          <p:spPr>
            <a:xfrm>
              <a:off x="900798" y="6029153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33" name="Google Shape;533;p16"/>
            <p:cNvSpPr txBox="1"/>
            <p:nvPr/>
          </p:nvSpPr>
          <p:spPr>
            <a:xfrm>
              <a:off x="885296" y="6187150"/>
              <a:ext cx="545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What language do you mainly speak at home?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534" name="Google Shape;534;p16"/>
            <p:cNvGrpSpPr/>
            <p:nvPr/>
          </p:nvGrpSpPr>
          <p:grpSpPr>
            <a:xfrm>
              <a:off x="1148985" y="6475375"/>
              <a:ext cx="770242" cy="166200"/>
              <a:chOff x="1148985" y="2857688"/>
              <a:chExt cx="770242" cy="166200"/>
            </a:xfrm>
          </p:grpSpPr>
          <p:sp>
            <p:nvSpPr>
              <p:cNvPr id="535" name="Google Shape;535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6" name="Google Shape;536;p16"/>
              <p:cNvSpPr txBox="1"/>
              <p:nvPr/>
            </p:nvSpPr>
            <p:spPr>
              <a:xfrm>
                <a:off x="1322827" y="2857688"/>
                <a:ext cx="596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English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537" name="Google Shape;537;p16"/>
            <p:cNvGrpSpPr/>
            <p:nvPr/>
          </p:nvGrpSpPr>
          <p:grpSpPr>
            <a:xfrm>
              <a:off x="1148985" y="6735025"/>
              <a:ext cx="989541" cy="166200"/>
              <a:chOff x="1148985" y="2857700"/>
              <a:chExt cx="989541" cy="166200"/>
            </a:xfrm>
          </p:grpSpPr>
          <p:sp>
            <p:nvSpPr>
              <p:cNvPr id="538" name="Google Shape;538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9" name="Google Shape;539;p16"/>
              <p:cNvSpPr txBox="1"/>
              <p:nvPr/>
            </p:nvSpPr>
            <p:spPr>
              <a:xfrm>
                <a:off x="1322825" y="2857700"/>
                <a:ext cx="8157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Portuguese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540" name="Google Shape;540;p16"/>
            <p:cNvGrpSpPr/>
            <p:nvPr/>
          </p:nvGrpSpPr>
          <p:grpSpPr>
            <a:xfrm>
              <a:off x="2862197" y="6475375"/>
              <a:ext cx="852668" cy="166200"/>
              <a:chOff x="1148985" y="2857688"/>
              <a:chExt cx="852668" cy="166200"/>
            </a:xfrm>
          </p:grpSpPr>
          <p:sp>
            <p:nvSpPr>
              <p:cNvPr id="541" name="Google Shape;541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2" name="Google Shape;542;p16"/>
              <p:cNvSpPr txBox="1"/>
              <p:nvPr/>
            </p:nvSpPr>
            <p:spPr>
              <a:xfrm>
                <a:off x="1322753" y="2857688"/>
                <a:ext cx="6789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Chinese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543" name="Google Shape;543;p16"/>
            <p:cNvGrpSpPr/>
            <p:nvPr/>
          </p:nvGrpSpPr>
          <p:grpSpPr>
            <a:xfrm>
              <a:off x="2260810" y="6735025"/>
              <a:ext cx="1253792" cy="166200"/>
              <a:chOff x="878560" y="2857700"/>
              <a:chExt cx="1253792" cy="166200"/>
            </a:xfrm>
          </p:grpSpPr>
          <p:sp>
            <p:nvSpPr>
              <p:cNvPr id="544" name="Google Shape;544;p16"/>
              <p:cNvSpPr/>
              <p:nvPr/>
            </p:nvSpPr>
            <p:spPr>
              <a:xfrm>
                <a:off x="878560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5" name="Google Shape;545;p16"/>
              <p:cNvSpPr txBox="1"/>
              <p:nvPr/>
            </p:nvSpPr>
            <p:spPr>
              <a:xfrm>
                <a:off x="1052352" y="2857700"/>
                <a:ext cx="10800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Other language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546" name="Google Shape;546;p16"/>
            <p:cNvGrpSpPr/>
            <p:nvPr/>
          </p:nvGrpSpPr>
          <p:grpSpPr>
            <a:xfrm>
              <a:off x="1990647" y="6475375"/>
              <a:ext cx="852668" cy="166200"/>
              <a:chOff x="1148985" y="2857688"/>
              <a:chExt cx="852668" cy="166200"/>
            </a:xfrm>
          </p:grpSpPr>
          <p:sp>
            <p:nvSpPr>
              <p:cNvPr id="547" name="Google Shape;547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8" name="Google Shape;548;p16"/>
              <p:cNvSpPr txBox="1"/>
              <p:nvPr/>
            </p:nvSpPr>
            <p:spPr>
              <a:xfrm>
                <a:off x="1322753" y="2857688"/>
                <a:ext cx="6789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Spanish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549" name="Google Shape;549;p16"/>
            <p:cNvGrpSpPr/>
            <p:nvPr/>
          </p:nvGrpSpPr>
          <p:grpSpPr>
            <a:xfrm>
              <a:off x="3743272" y="6475375"/>
              <a:ext cx="852668" cy="166200"/>
              <a:chOff x="1148985" y="2857688"/>
              <a:chExt cx="852668" cy="166200"/>
            </a:xfrm>
          </p:grpSpPr>
          <p:sp>
            <p:nvSpPr>
              <p:cNvPr id="550" name="Google Shape;550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1" name="Google Shape;551;p16"/>
              <p:cNvSpPr txBox="1"/>
              <p:nvPr/>
            </p:nvSpPr>
            <p:spPr>
              <a:xfrm>
                <a:off x="1322753" y="2857688"/>
                <a:ext cx="6789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Russian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552" name="Google Shape;552;p16"/>
            <p:cNvGrpSpPr/>
            <p:nvPr/>
          </p:nvGrpSpPr>
          <p:grpSpPr>
            <a:xfrm>
              <a:off x="4614997" y="6475375"/>
              <a:ext cx="1047680" cy="166200"/>
              <a:chOff x="1148985" y="2857688"/>
              <a:chExt cx="1047680" cy="166200"/>
            </a:xfrm>
          </p:grpSpPr>
          <p:sp>
            <p:nvSpPr>
              <p:cNvPr id="553" name="Google Shape;553;p16"/>
              <p:cNvSpPr/>
              <p:nvPr/>
            </p:nvSpPr>
            <p:spPr>
              <a:xfrm>
                <a:off x="1148985" y="2886250"/>
                <a:ext cx="110400" cy="1104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4" name="Google Shape;554;p16"/>
              <p:cNvSpPr txBox="1"/>
              <p:nvPr/>
            </p:nvSpPr>
            <p:spPr>
              <a:xfrm>
                <a:off x="1322765" y="2857688"/>
                <a:ext cx="8739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Vietnamese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555" name="Google Shape;555;p16"/>
          <p:cNvGrpSpPr/>
          <p:nvPr/>
        </p:nvGrpSpPr>
        <p:grpSpPr>
          <a:xfrm>
            <a:off x="885296" y="7140603"/>
            <a:ext cx="5773402" cy="928675"/>
            <a:chOff x="885296" y="7140603"/>
            <a:chExt cx="5773402" cy="928675"/>
          </a:xfrm>
        </p:grpSpPr>
        <p:cxnSp>
          <p:nvCxnSpPr>
            <p:cNvPr id="556" name="Google Shape;556;p16"/>
            <p:cNvCxnSpPr/>
            <p:nvPr/>
          </p:nvCxnSpPr>
          <p:spPr>
            <a:xfrm>
              <a:off x="900798" y="7140603"/>
              <a:ext cx="5757900" cy="0"/>
            </a:xfrm>
            <a:prstGeom prst="straightConnector1">
              <a:avLst/>
            </a:prstGeom>
            <a:noFill/>
            <a:ln cap="flat" cmpd="sng" w="19050">
              <a:solidFill>
                <a:srgbClr val="2CAA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57" name="Google Shape;557;p16"/>
            <p:cNvSpPr txBox="1"/>
            <p:nvPr/>
          </p:nvSpPr>
          <p:spPr>
            <a:xfrm>
              <a:off x="885296" y="7298600"/>
              <a:ext cx="545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Please identify language:</a:t>
              </a:r>
              <a:endParaRPr sz="1200">
                <a:solidFill>
                  <a:srgbClr val="32414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cxnSp>
          <p:nvCxnSpPr>
            <p:cNvPr id="558" name="Google Shape;558;p16"/>
            <p:cNvCxnSpPr/>
            <p:nvPr/>
          </p:nvCxnSpPr>
          <p:spPr>
            <a:xfrm>
              <a:off x="900798" y="7674003"/>
              <a:ext cx="5757900" cy="0"/>
            </a:xfrm>
            <a:prstGeom prst="straightConnector1">
              <a:avLst/>
            </a:prstGeom>
            <a:noFill/>
            <a:ln cap="flat" cmpd="sng" w="9525">
              <a:solidFill>
                <a:srgbClr val="E2E3E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9" name="Google Shape;559;p16"/>
            <p:cNvCxnSpPr/>
            <p:nvPr/>
          </p:nvCxnSpPr>
          <p:spPr>
            <a:xfrm>
              <a:off x="900798" y="7874028"/>
              <a:ext cx="5757900" cy="0"/>
            </a:xfrm>
            <a:prstGeom prst="straightConnector1">
              <a:avLst/>
            </a:prstGeom>
            <a:noFill/>
            <a:ln cap="flat" cmpd="sng" w="9525">
              <a:solidFill>
                <a:srgbClr val="E2E3E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0" name="Google Shape;560;p16"/>
            <p:cNvCxnSpPr/>
            <p:nvPr/>
          </p:nvCxnSpPr>
          <p:spPr>
            <a:xfrm>
              <a:off x="900798" y="8069278"/>
              <a:ext cx="5757900" cy="0"/>
            </a:xfrm>
            <a:prstGeom prst="straightConnector1">
              <a:avLst/>
            </a:prstGeom>
            <a:noFill/>
            <a:ln cap="flat" cmpd="sng" w="9525">
              <a:solidFill>
                <a:srgbClr val="E2E3E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61" name="Google Shape;561;p16"/>
          <p:cNvGrpSpPr/>
          <p:nvPr/>
        </p:nvGrpSpPr>
        <p:grpSpPr>
          <a:xfrm>
            <a:off x="885296" y="8336003"/>
            <a:ext cx="5773402" cy="1138238"/>
            <a:chOff x="885296" y="8336003"/>
            <a:chExt cx="5773402" cy="1138238"/>
          </a:xfrm>
        </p:grpSpPr>
        <p:grpSp>
          <p:nvGrpSpPr>
            <p:cNvPr id="562" name="Google Shape;562;p16"/>
            <p:cNvGrpSpPr/>
            <p:nvPr/>
          </p:nvGrpSpPr>
          <p:grpSpPr>
            <a:xfrm>
              <a:off x="885296" y="8336003"/>
              <a:ext cx="5773402" cy="933438"/>
              <a:chOff x="885296" y="7140603"/>
              <a:chExt cx="5773402" cy="933438"/>
            </a:xfrm>
          </p:grpSpPr>
          <p:cxnSp>
            <p:nvCxnSpPr>
              <p:cNvPr id="563" name="Google Shape;563;p16"/>
              <p:cNvCxnSpPr/>
              <p:nvPr/>
            </p:nvCxnSpPr>
            <p:spPr>
              <a:xfrm>
                <a:off x="900798" y="7140603"/>
                <a:ext cx="5757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CAA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564" name="Google Shape;564;p16"/>
              <p:cNvSpPr txBox="1"/>
              <p:nvPr/>
            </p:nvSpPr>
            <p:spPr>
              <a:xfrm>
                <a:off x="885296" y="7298600"/>
                <a:ext cx="5453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414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Overall comments:</a:t>
                </a:r>
                <a:endParaRPr sz="1200">
                  <a:solidFill>
                    <a:srgbClr val="32414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565" name="Google Shape;565;p16"/>
              <p:cNvCxnSpPr/>
              <p:nvPr/>
            </p:nvCxnSpPr>
            <p:spPr>
              <a:xfrm>
                <a:off x="900798" y="7678766"/>
                <a:ext cx="575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3E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66" name="Google Shape;566;p16"/>
              <p:cNvCxnSpPr/>
              <p:nvPr/>
            </p:nvCxnSpPr>
            <p:spPr>
              <a:xfrm>
                <a:off x="900798" y="7878791"/>
                <a:ext cx="575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3E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67" name="Google Shape;567;p16"/>
              <p:cNvCxnSpPr/>
              <p:nvPr/>
            </p:nvCxnSpPr>
            <p:spPr>
              <a:xfrm>
                <a:off x="900798" y="8074041"/>
                <a:ext cx="575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3E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568" name="Google Shape;568;p16"/>
            <p:cNvCxnSpPr/>
            <p:nvPr/>
          </p:nvCxnSpPr>
          <p:spPr>
            <a:xfrm>
              <a:off x="900798" y="9474241"/>
              <a:ext cx="5757900" cy="0"/>
            </a:xfrm>
            <a:prstGeom prst="straightConnector1">
              <a:avLst/>
            </a:prstGeom>
            <a:noFill/>
            <a:ln cap="flat" cmpd="sng" w="9525">
              <a:solidFill>
                <a:srgbClr val="E2E3E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69" name="Google Shape;569;p16"/>
          <p:cNvGrpSpPr/>
          <p:nvPr/>
        </p:nvGrpSpPr>
        <p:grpSpPr>
          <a:xfrm>
            <a:off x="0" y="0"/>
            <a:ext cx="7560001" cy="10701526"/>
            <a:chOff x="0" y="0"/>
            <a:chExt cx="7560001" cy="10701526"/>
          </a:xfrm>
        </p:grpSpPr>
        <p:pic>
          <p:nvPicPr>
            <p:cNvPr id="570" name="Google Shape;570;p16"/>
            <p:cNvPicPr preferRelativeResize="0"/>
            <p:nvPr/>
          </p:nvPicPr>
          <p:blipFill rotWithShape="1">
            <a:blip r:embed="rId3">
              <a:alphaModFix/>
            </a:blip>
            <a:srcRect b="72337" l="0" r="0" t="0"/>
            <a:stretch/>
          </p:blipFill>
          <p:spPr>
            <a:xfrm>
              <a:off x="3278025" y="9929900"/>
              <a:ext cx="2789400" cy="7716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1" name="Google Shape;571;p16"/>
            <p:cNvPicPr preferRelativeResize="0"/>
            <p:nvPr/>
          </p:nvPicPr>
          <p:blipFill rotWithShape="1">
            <a:blip r:embed="rId4">
              <a:alphaModFix/>
            </a:blip>
            <a:srcRect b="0" l="0" r="26383" t="52617"/>
            <a:stretch/>
          </p:blipFill>
          <p:spPr>
            <a:xfrm>
              <a:off x="5505450" y="0"/>
              <a:ext cx="2054551" cy="13223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2" name="Google Shape;572;p16"/>
            <p:cNvPicPr preferRelativeResize="0"/>
            <p:nvPr/>
          </p:nvPicPr>
          <p:blipFill rotWithShape="1">
            <a:blip r:embed="rId5">
              <a:alphaModFix/>
            </a:blip>
            <a:srcRect b="0" l="73970" r="0" t="0"/>
            <a:stretch/>
          </p:blipFill>
          <p:spPr>
            <a:xfrm>
              <a:off x="0" y="4780650"/>
              <a:ext cx="666749" cy="2561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