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Bacasime Antique"/>
      <p:regular r:id="rId11"/>
    </p:embeddedFont>
    <p:embeddedFont>
      <p:font typeface="Luckiest Gu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acasimeAntique-regular.fntdata"/><Relationship Id="rId10" Type="http://schemas.openxmlformats.org/officeDocument/2006/relationships/font" Target="fonts/CormorantGaramond-boldItalic.fntdata"/><Relationship Id="rId12" Type="http://schemas.openxmlformats.org/officeDocument/2006/relationships/font" Target="fonts/LuckiestGuy-regular.fntdata"/><Relationship Id="rId9" Type="http://schemas.openxmlformats.org/officeDocument/2006/relationships/font" Target="fonts/Cormorant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" y="1"/>
            <a:ext cx="7560001" cy="10691999"/>
            <a:chOff x="-1" y="1"/>
            <a:chExt cx="7560001" cy="10691999"/>
          </a:xfrm>
        </p:grpSpPr>
        <p:pic>
          <p:nvPicPr>
            <p:cNvPr id="55" name="Google Shape;55;p13" title="Background1.png"/>
            <p:cNvPicPr preferRelativeResize="0"/>
            <p:nvPr/>
          </p:nvPicPr>
          <p:blipFill rotWithShape="1">
            <a:blip r:embed="rId3">
              <a:alphaModFix/>
            </a:blip>
            <a:srcRect b="347" l="337" r="347" t="337"/>
            <a:stretch/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Ellipse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" y="68944"/>
              <a:ext cx="7560001" cy="10554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986975" y="1553775"/>
            <a:ext cx="581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A7782"/>
                </a:solidFill>
                <a:latin typeface="Luckiest Guy"/>
                <a:ea typeface="Luckiest Guy"/>
                <a:cs typeface="Luckiest Guy"/>
                <a:sym typeface="Luckiest Guy"/>
              </a:rPr>
              <a:t>O‘ahu, Hawaii</a:t>
            </a:r>
            <a:endParaRPr sz="4000">
              <a:solidFill>
                <a:srgbClr val="FA778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779875" y="2076317"/>
            <a:ext cx="4227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FA89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7-Day Itinerary</a:t>
            </a:r>
            <a:endParaRPr b="1" sz="3100">
              <a:solidFill>
                <a:srgbClr val="5FA89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902077" y="2784356"/>
            <a:ext cx="5982897" cy="646500"/>
            <a:chOff x="930703" y="2784356"/>
            <a:chExt cx="5982897" cy="6465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3048700" y="2784356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Land in Honolulu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Explore downtown (Iolani Palace, Chinatown)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Sunset stroll at Waikiki Beach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930703" y="2802025"/>
              <a:ext cx="1849500" cy="611161"/>
              <a:chOff x="930703" y="2828100"/>
              <a:chExt cx="1849500" cy="611161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1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Aloha Arrival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64" name="Google Shape;64;p13"/>
          <p:cNvGrpSpPr/>
          <p:nvPr/>
        </p:nvGrpSpPr>
        <p:grpSpPr>
          <a:xfrm>
            <a:off x="902077" y="3640569"/>
            <a:ext cx="5982897" cy="646500"/>
            <a:chOff x="930703" y="3636349"/>
            <a:chExt cx="5982897" cy="6465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Hike Diamond Head at sunrise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Snorkel at Hanauma Bay (reserve in advance)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Beach time + oceanfront dinner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2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Scenic Views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69" name="Google Shape;69;p13"/>
          <p:cNvGrpSpPr/>
          <p:nvPr/>
        </p:nvGrpSpPr>
        <p:grpSpPr>
          <a:xfrm>
            <a:off x="902077" y="4496783"/>
            <a:ext cx="5982897" cy="646500"/>
            <a:chOff x="930703" y="3636349"/>
            <a:chExt cx="5982897" cy="6465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Relax at Lanikai or Kailua Beach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Optional: Kayak to Mokulua Islands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Lunch in Kailua + slow evening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3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East Coast Escape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74" name="Google Shape;74;p13"/>
          <p:cNvGrpSpPr/>
          <p:nvPr/>
        </p:nvGrpSpPr>
        <p:grpSpPr>
          <a:xfrm>
            <a:off x="902077" y="5352996"/>
            <a:ext cx="5982897" cy="646500"/>
            <a:chOff x="930703" y="3636349"/>
            <a:chExt cx="5982897" cy="6465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Explore Haleiwa town (surf shops &amp; shave ice)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Watch surfers at Waimea Bay or Sunset Beach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Shrimp truck lunch (Giovanni’s is iconic!)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4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North Shore Vibes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79" name="Google Shape;79;p13"/>
          <p:cNvGrpSpPr/>
          <p:nvPr/>
        </p:nvGrpSpPr>
        <p:grpSpPr>
          <a:xfrm>
            <a:off x="902077" y="6209209"/>
            <a:ext cx="5982897" cy="646500"/>
            <a:chOff x="930703" y="3636349"/>
            <a:chExt cx="5982897" cy="646500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Morning at Kahuku Farms or botanical gardens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Visit Pu’u o Mahuka Heiau (temple with a view)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Coastal drive &amp; photo stops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81" name="Google Shape;81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5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Local Culture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84" name="Google Shape;84;p13"/>
          <p:cNvGrpSpPr/>
          <p:nvPr/>
        </p:nvGrpSpPr>
        <p:grpSpPr>
          <a:xfrm>
            <a:off x="902077" y="7065423"/>
            <a:ext cx="5982897" cy="646500"/>
            <a:chOff x="930703" y="3636349"/>
            <a:chExt cx="5982897" cy="6465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Spend the day at Polynesian Cultural Center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Enjoy hands-on workshops &amp; village shows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Night show “Ha: Breath of Life” + luau dinner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6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Island Traditions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902077" y="7921636"/>
            <a:ext cx="5982897" cy="646500"/>
            <a:chOff x="930703" y="3636349"/>
            <a:chExt cx="5982897" cy="646500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048700" y="3636349"/>
              <a:ext cx="386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Helicopter tour or ATV at Kualoa Ranch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Last beach walk or shopping for souvenirs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C5C5C"/>
                  </a:solidFill>
                  <a:latin typeface="Bacasime Antique"/>
                  <a:ea typeface="Bacasime Antique"/>
                  <a:cs typeface="Bacasime Antique"/>
                  <a:sym typeface="Bacasime Antique"/>
                </a:rPr>
                <a:t>Fly home with salt in your hair</a:t>
              </a:r>
              <a:endParaRPr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930703" y="3654018"/>
              <a:ext cx="1849500" cy="611161"/>
              <a:chOff x="930703" y="2828100"/>
              <a:chExt cx="1849500" cy="611161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930703" y="2828100"/>
                <a:ext cx="1849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A7782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Day 7</a:t>
                </a:r>
                <a:endParaRPr sz="2200">
                  <a:solidFill>
                    <a:srgbClr val="FA7782"/>
                  </a:solidFill>
                  <a:latin typeface="Luckiest Guy"/>
                  <a:ea typeface="Luckiest Guy"/>
                  <a:cs typeface="Luckiest Guy"/>
                  <a:sym typeface="Luckiest Guy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930703" y="3162061"/>
                <a:ext cx="184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5FA89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Final Adventure</a:t>
                </a:r>
                <a:endParaRPr b="1" sz="1800">
                  <a:solidFill>
                    <a:srgbClr val="5FA89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</p:grpSp>
      <p:sp>
        <p:nvSpPr>
          <p:cNvPr id="94" name="Google Shape;94;p13"/>
          <p:cNvSpPr txBox="1"/>
          <p:nvPr/>
        </p:nvSpPr>
        <p:spPr>
          <a:xfrm>
            <a:off x="986975" y="8817316"/>
            <a:ext cx="5813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A7782"/>
                </a:solidFill>
                <a:latin typeface="Luckiest Guy"/>
                <a:ea typeface="Luckiest Guy"/>
                <a:cs typeface="Luckiest Guy"/>
                <a:sym typeface="Luckiest Guy"/>
              </a:rPr>
              <a:t>Contact</a:t>
            </a:r>
            <a:endParaRPr>
              <a:solidFill>
                <a:srgbClr val="FA778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779875" y="9032168"/>
            <a:ext cx="422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Sophie Miller | +1-123-456-7890</a:t>
            </a:r>
            <a:endParaRPr>
              <a:solidFill>
                <a:srgbClr val="5C5C5C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5C5C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PayPal: @sophiemiller</a:t>
            </a:r>
            <a:endParaRPr>
              <a:solidFill>
                <a:srgbClr val="5C5C5C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