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  <p15:guide id="3" orient="horz" pos="794">
          <p15:clr>
            <a:srgbClr val="747775"/>
          </p15:clr>
        </p15:guide>
        <p15:guide id="4" orient="horz" pos="27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  <p:guide pos="794" orient="horz"/>
        <p:guide pos="27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453925" y="1488292"/>
            <a:ext cx="6660000" cy="0"/>
          </a:xfrm>
          <a:prstGeom prst="straightConnector1">
            <a:avLst/>
          </a:prstGeom>
          <a:noFill/>
          <a:ln cap="flat" cmpd="sng" w="28575">
            <a:solidFill>
              <a:srgbClr val="B52F4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 txBox="1"/>
          <p:nvPr/>
        </p:nvSpPr>
        <p:spPr>
          <a:xfrm>
            <a:off x="424159" y="424176"/>
            <a:ext cx="2693700" cy="9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3600">
                <a:solidFill>
                  <a:srgbClr val="313131"/>
                </a:solidFill>
                <a:latin typeface="Lato"/>
                <a:ea typeface="Lato"/>
                <a:cs typeface="Lato"/>
                <a:sym typeface="Lato"/>
              </a:rPr>
              <a:t>LILLIAN </a:t>
            </a:r>
            <a:endParaRPr b="1" sz="3600">
              <a:solidFill>
                <a:srgbClr val="31313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600">
                <a:solidFill>
                  <a:srgbClr val="313131"/>
                </a:solidFill>
                <a:latin typeface="Lato"/>
                <a:ea typeface="Lato"/>
                <a:cs typeface="Lato"/>
                <a:sym typeface="Lato"/>
              </a:rPr>
              <a:t>COLE</a:t>
            </a:r>
            <a:endParaRPr b="1" sz="3600">
              <a:solidFill>
                <a:srgbClr val="31313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416301" y="439050"/>
            <a:ext cx="2474400" cy="857567"/>
            <a:chOff x="4416301" y="439050"/>
            <a:chExt cx="2474400" cy="857567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4416301" y="439050"/>
              <a:ext cx="24744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P: </a:t>
              </a:r>
              <a:r>
                <a:rPr lang="uk" sz="11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520-675-3092</a:t>
              </a:r>
              <a:endParaRPr sz="11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416301" y="675863"/>
              <a:ext cx="24744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M: </a:t>
              </a:r>
              <a:r>
                <a:rPr lang="uk" sz="11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Lilliancole@mail.ltd</a:t>
              </a:r>
              <a:endParaRPr sz="11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416301" y="890117"/>
              <a:ext cx="24744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A</a:t>
              </a: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: </a:t>
              </a:r>
              <a:r>
                <a:rPr lang="uk" sz="11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954 Harrison Light,</a:t>
              </a:r>
              <a:endParaRPr sz="11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Nicolamouth, Maine, 40453</a:t>
              </a:r>
              <a:endParaRPr sz="11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49181" y="1763652"/>
            <a:ext cx="2693700" cy="1059223"/>
            <a:chOff x="424159" y="1763652"/>
            <a:chExt cx="2693700" cy="1059223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424159" y="1763652"/>
              <a:ext cx="26937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Glenda Lehner</a:t>
              </a:r>
              <a:endParaRPr b="1" sz="1100">
                <a:solidFill>
                  <a:srgbClr val="5B5B5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24159" y="1992457"/>
              <a:ext cx="26937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Director of Communications</a:t>
              </a:r>
              <a:endParaRPr b="1" sz="1100">
                <a:solidFill>
                  <a:srgbClr val="5B5B5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24159" y="2221263"/>
              <a:ext cx="26937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Schaefer Ltd</a:t>
              </a:r>
              <a:endParaRPr b="1" sz="1100">
                <a:solidFill>
                  <a:srgbClr val="5B5B5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24159" y="2450069"/>
              <a:ext cx="26937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4313 Wilkinson Landing,</a:t>
              </a:r>
              <a:endParaRPr b="1" sz="1100">
                <a:solidFill>
                  <a:srgbClr val="5B5B5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24159" y="2678875"/>
              <a:ext cx="26937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Port Mary, Massachusetts, 44346-1561</a:t>
              </a:r>
              <a:endParaRPr b="1" sz="1100">
                <a:solidFill>
                  <a:srgbClr val="5B5B5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4416309" y="1763652"/>
            <a:ext cx="26937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5B5B5B"/>
                </a:solidFill>
                <a:latin typeface="Lato"/>
                <a:ea typeface="Lato"/>
                <a:cs typeface="Lato"/>
                <a:sym typeface="Lato"/>
              </a:rPr>
              <a:t>September 12, 2025</a:t>
            </a:r>
            <a:endParaRPr b="1" sz="1100">
              <a:solidFill>
                <a:srgbClr val="5B5B5B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449181" y="3113109"/>
            <a:ext cx="6689700" cy="6333816"/>
            <a:chOff x="449181" y="3113109"/>
            <a:chExt cx="6689700" cy="6333816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449181" y="3113109"/>
              <a:ext cx="26937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Dear</a:t>
              </a:r>
              <a:r>
                <a:rPr b="1" lang="uk" sz="1100">
                  <a:solidFill>
                    <a:srgbClr val="5B5B5B"/>
                  </a:solidFill>
                  <a:latin typeface="Lato"/>
                  <a:ea typeface="Lato"/>
                  <a:cs typeface="Lato"/>
                  <a:sym typeface="Lato"/>
                </a:rPr>
                <a:t> Glenda Lehner</a:t>
              </a:r>
              <a:r>
                <a:rPr lang="uk" sz="11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,</a:t>
              </a:r>
              <a:endParaRPr sz="11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449181" y="3514950"/>
              <a:ext cx="6689700" cy="546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I am a senior at Harvard College studying History and Literature. I am writing to apply for the Marketing and Communications position at Jumpstart posted in Harvard's Crimson Careers database. I'm very excited about the field </a:t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of education, and would welcome the opportunity to bring my strong communication skills, creativity, and marketing experience to your growing team.</a:t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Jumpstart's commitment to early education for every child is of particular interest to me because of my passion for youth development. This past summer, I worked as a senior counselor in the Summer Urban Program, which is dedicated to preventing summer learning loss for children in the Boston and Cambridge area. I designed and taught fun, interactive classes to a group of 10 fifth graders, and planned and led local field trips and workshops daily with a junior counselor.</a:t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Throughout the summer, I consistently strived to create math, science, and reading lessons and activities that were engaging and tailored to my students' needs.</a:t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Additionally, in my role as the Director of Marketing for the Social Innovation Collaborative, I led our team in creating a social media strategy to drive our member recruitment efforts and promote our programs and events on platforms including Facebook, Twitter, and Instagram.</a:t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With so many competing events on campus each day, I had to continually be creative in my approach to developing and delivering content that would be compelling and effective. As a result of my efforts, our group experienced a 20% increase in our membership base and a 15% increase in our social media engagement. I'm excited at the prospect of bringing the skills I developed through this experience to the Marketing and Communications role at Jumpstart.</a:t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Thank you for your consideration. I very much look forward to the opportunity to speak with you in person about my interest in this position</a:t>
              </a:r>
              <a:endParaRPr sz="10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49181" y="9277725"/>
              <a:ext cx="1761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888888"/>
                  </a:solidFill>
                  <a:latin typeface="Lato"/>
                  <a:ea typeface="Lato"/>
                  <a:cs typeface="Lato"/>
                  <a:sym typeface="Lato"/>
                </a:rPr>
                <a:t>Sincerely,</a:t>
              </a:r>
              <a:endParaRPr sz="110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449181" y="9778300"/>
            <a:ext cx="1761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5B5B5B"/>
                </a:solidFill>
                <a:latin typeface="Lato"/>
                <a:ea typeface="Lato"/>
                <a:cs typeface="Lato"/>
                <a:sym typeface="Lato"/>
              </a:rPr>
              <a:t>Lillian Cole</a:t>
            </a:r>
            <a:endParaRPr b="1" sz="1100">
              <a:solidFill>
                <a:srgbClr val="5B5B5B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9347" y="9511100"/>
            <a:ext cx="601025" cy="50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