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ora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ora-boldItalic.fntdata"/><Relationship Id="rId5" Type="http://schemas.openxmlformats.org/officeDocument/2006/relationships/slide" Target="slides/slide1.xml"/><Relationship Id="rId6" Type="http://schemas.openxmlformats.org/officeDocument/2006/relationships/font" Target="fonts/Lora-regular.fntdata"/><Relationship Id="rId7" Type="http://schemas.openxmlformats.org/officeDocument/2006/relationships/font" Target="fonts/Lora-bold.fntdata"/><Relationship Id="rId8" Type="http://schemas.openxmlformats.org/officeDocument/2006/relationships/font" Target="fonts/Lora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345694"/>
            <a:ext cx="7561500" cy="9924412"/>
            <a:chOff x="0" y="174163"/>
            <a:chExt cx="7561500" cy="9924412"/>
          </a:xfrm>
        </p:grpSpPr>
        <p:sp>
          <p:nvSpPr>
            <p:cNvPr id="55" name="Google Shape;55;p13"/>
            <p:cNvSpPr/>
            <p:nvPr/>
          </p:nvSpPr>
          <p:spPr>
            <a:xfrm>
              <a:off x="0" y="704979"/>
              <a:ext cx="7561500" cy="2694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6" name="Google Shape;56;p13"/>
            <p:cNvCxnSpPr/>
            <p:nvPr/>
          </p:nvCxnSpPr>
          <p:spPr>
            <a:xfrm>
              <a:off x="0" y="174163"/>
              <a:ext cx="7561500" cy="0"/>
            </a:xfrm>
            <a:prstGeom prst="straightConnector1">
              <a:avLst/>
            </a:prstGeom>
            <a:noFill/>
            <a:ln cap="flat" cmpd="sng" w="19050">
              <a:solidFill>
                <a:srgbClr val="28282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" name="Google Shape;57;p13"/>
            <p:cNvSpPr txBox="1"/>
            <p:nvPr/>
          </p:nvSpPr>
          <p:spPr>
            <a:xfrm>
              <a:off x="2437900" y="336605"/>
              <a:ext cx="26772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5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JACKSON CARTER </a:t>
              </a:r>
              <a:endParaRPr b="1" sz="15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58" name="Google Shape;58;p13"/>
            <p:cNvCxnSpPr/>
            <p:nvPr/>
          </p:nvCxnSpPr>
          <p:spPr>
            <a:xfrm>
              <a:off x="0" y="1455338"/>
              <a:ext cx="7561500" cy="0"/>
            </a:xfrm>
            <a:prstGeom prst="straightConnector1">
              <a:avLst/>
            </a:prstGeom>
            <a:noFill/>
            <a:ln cap="flat" cmpd="sng" w="19050">
              <a:solidFill>
                <a:srgbClr val="28282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9" name="Google Shape;59;p13"/>
            <p:cNvSpPr txBox="1"/>
            <p:nvPr/>
          </p:nvSpPr>
          <p:spPr>
            <a:xfrm>
              <a:off x="624850" y="755063"/>
              <a:ext cx="6303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123 Cambridge Street, London, UK • jackson.carter@mail.ltd • +44 0012 345678</a:t>
              </a:r>
              <a:endParaRPr sz="11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443292" y="1167967"/>
              <a:ext cx="1231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EDUCATION</a:t>
              </a:r>
              <a:endParaRPr b="1" sz="12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443308" y="1581619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University of Oxford</a:t>
              </a:r>
              <a:endParaRPr b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443299" y="1773900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Bachelor of Science in Computer Science    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5780750" y="1773900"/>
              <a:ext cx="1329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 June 2025</a:t>
              </a:r>
              <a:endParaRPr i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64" name="Google Shape;64;p13"/>
            <p:cNvGrpSpPr/>
            <p:nvPr/>
          </p:nvGrpSpPr>
          <p:grpSpPr>
            <a:xfrm>
              <a:off x="450000" y="2155750"/>
              <a:ext cx="6660201" cy="346200"/>
              <a:chOff x="450000" y="2155750"/>
              <a:chExt cx="6660201" cy="346200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758001" y="2155750"/>
                <a:ext cx="63522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Relevant Coursework: Artificial Intelligence, Data Structures, Software Engineering, Algorithms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and Machine Learning.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450000" y="2211325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450000" y="2541800"/>
              <a:ext cx="6660201" cy="153900"/>
              <a:chOff x="450000" y="2541800"/>
              <a:chExt cx="6660201" cy="153900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758001" y="2541800"/>
                <a:ext cx="635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Thesis: "Optimizing Neural Networks for Real-Time Applications in Edge Computing".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450000" y="2598000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0" name="Google Shape;70;p13"/>
            <p:cNvSpPr txBox="1"/>
            <p:nvPr/>
          </p:nvSpPr>
          <p:spPr>
            <a:xfrm>
              <a:off x="443299" y="2910012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Study Abroad   </a:t>
              </a:r>
              <a:endParaRPr b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159050" y="2910000"/>
              <a:ext cx="19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 January 2024 – June 2024</a:t>
              </a:r>
              <a:endParaRPr i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453201" y="3291862"/>
              <a:ext cx="6352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Study Abroad Coursework in Advanced AI and Robotics / Designed and implemented automated systems.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53201" y="3677900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Greenwood High School          </a:t>
              </a:r>
              <a:endParaRPr b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453201" y="3100937"/>
              <a:ext cx="6352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University of Toronto, Canada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5159300" y="3677900"/>
              <a:ext cx="195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June 2021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76" name="Google Shape;76;p13"/>
            <p:cNvGrpSpPr/>
            <p:nvPr/>
          </p:nvGrpSpPr>
          <p:grpSpPr>
            <a:xfrm>
              <a:off x="450000" y="3872175"/>
              <a:ext cx="3103701" cy="153900"/>
              <a:chOff x="450000" y="2541799"/>
              <a:chExt cx="3103701" cy="153900"/>
            </a:xfrm>
          </p:grpSpPr>
          <p:sp>
            <p:nvSpPr>
              <p:cNvPr id="77" name="Google Shape;77;p13"/>
              <p:cNvSpPr txBox="1"/>
              <p:nvPr/>
            </p:nvSpPr>
            <p:spPr>
              <a:xfrm>
                <a:off x="758001" y="2541799"/>
                <a:ext cx="2795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GPA: 4.0/4.0    SAT: 1520/1600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450000" y="2598000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79" name="Google Shape;79;p13"/>
            <p:cNvCxnSpPr/>
            <p:nvPr/>
          </p:nvCxnSpPr>
          <p:spPr>
            <a:xfrm>
              <a:off x="0" y="4474199"/>
              <a:ext cx="7561500" cy="0"/>
            </a:xfrm>
            <a:prstGeom prst="straightConnector1">
              <a:avLst/>
            </a:prstGeom>
            <a:noFill/>
            <a:ln cap="flat" cmpd="sng" w="19050">
              <a:solidFill>
                <a:srgbClr val="28282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0" name="Google Shape;80;p13"/>
            <p:cNvSpPr txBox="1"/>
            <p:nvPr/>
          </p:nvSpPr>
          <p:spPr>
            <a:xfrm>
              <a:off x="443292" y="4186828"/>
              <a:ext cx="1231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EXPERIENCE</a:t>
              </a:r>
              <a:endParaRPr b="1" sz="12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443308" y="4600479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TechCorp Solutions </a:t>
              </a:r>
              <a:endParaRPr b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443299" y="4792761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Data Analyst Intern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83" name="Google Shape;83;p13"/>
            <p:cNvGrpSpPr/>
            <p:nvPr/>
          </p:nvGrpSpPr>
          <p:grpSpPr>
            <a:xfrm>
              <a:off x="450000" y="5394350"/>
              <a:ext cx="6660201" cy="153900"/>
              <a:chOff x="450000" y="2155750"/>
              <a:chExt cx="6660201" cy="15390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758001" y="2155750"/>
                <a:ext cx="635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Designed and implemented automated reporting systems, reducing manual data processing by 30%.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450000" y="2211325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450000" y="5581900"/>
              <a:ext cx="6660201" cy="153900"/>
              <a:chOff x="450000" y="2541800"/>
              <a:chExt cx="6660201" cy="1539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758001" y="2541800"/>
                <a:ext cx="635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Analyzed large datasets to uncover trends, improving decision-making for marketing campaigns.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450000" y="2598000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9" name="Google Shape;89;p13"/>
            <p:cNvSpPr txBox="1"/>
            <p:nvPr/>
          </p:nvSpPr>
          <p:spPr>
            <a:xfrm>
              <a:off x="4674508" y="4600479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June 2024 – August 2024</a:t>
              </a:r>
              <a:endParaRPr i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443299" y="4983261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London, UK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443308" y="5933498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Global Insights Consulting   </a:t>
              </a:r>
              <a:endParaRPr b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443299" y="6125779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Junior Software Developer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93" name="Google Shape;93;p13"/>
            <p:cNvGrpSpPr/>
            <p:nvPr/>
          </p:nvGrpSpPr>
          <p:grpSpPr>
            <a:xfrm>
              <a:off x="450000" y="6727369"/>
              <a:ext cx="6660201" cy="153900"/>
              <a:chOff x="450000" y="2155750"/>
              <a:chExt cx="6660201" cy="153900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758001" y="2155750"/>
                <a:ext cx="635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Developed and tested web applications using Python and JavaScript to enhance client functionality.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450000" y="2211325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450000" y="6914919"/>
              <a:ext cx="6660201" cy="153900"/>
              <a:chOff x="450000" y="2541800"/>
              <a:chExt cx="6660201" cy="153900"/>
            </a:xfrm>
          </p:grpSpPr>
          <p:sp>
            <p:nvSpPr>
              <p:cNvPr id="97" name="Google Shape;97;p13"/>
              <p:cNvSpPr txBox="1"/>
              <p:nvPr/>
            </p:nvSpPr>
            <p:spPr>
              <a:xfrm>
                <a:off x="758001" y="2541800"/>
                <a:ext cx="635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Conducted debugging and troubleshooting, improving application efficiency by 25%.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450000" y="2598000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9" name="Google Shape;99;p13"/>
            <p:cNvSpPr txBox="1"/>
            <p:nvPr/>
          </p:nvSpPr>
          <p:spPr>
            <a:xfrm>
              <a:off x="4674508" y="5933498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October 2023 – May 2024</a:t>
              </a:r>
              <a:endParaRPr i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443299" y="6316279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Remote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01" name="Google Shape;101;p13"/>
            <p:cNvCxnSpPr/>
            <p:nvPr/>
          </p:nvCxnSpPr>
          <p:spPr>
            <a:xfrm>
              <a:off x="0" y="7525367"/>
              <a:ext cx="7561500" cy="0"/>
            </a:xfrm>
            <a:prstGeom prst="straightConnector1">
              <a:avLst/>
            </a:prstGeom>
            <a:noFill/>
            <a:ln cap="flat" cmpd="sng" w="19050">
              <a:solidFill>
                <a:srgbClr val="28282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2" name="Google Shape;102;p13"/>
            <p:cNvSpPr txBox="1"/>
            <p:nvPr/>
          </p:nvSpPr>
          <p:spPr>
            <a:xfrm>
              <a:off x="443310" y="7238000"/>
              <a:ext cx="2877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LEADERSHIP &amp; ACTIVITIES</a:t>
              </a:r>
              <a:endParaRPr b="1" sz="12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443308" y="7651647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Oxford Coding Society          </a:t>
              </a:r>
              <a:endParaRPr b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443299" y="7843928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Vice President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105" name="Google Shape;105;p13"/>
            <p:cNvGrpSpPr/>
            <p:nvPr/>
          </p:nvGrpSpPr>
          <p:grpSpPr>
            <a:xfrm>
              <a:off x="450000" y="8445518"/>
              <a:ext cx="6660201" cy="153900"/>
              <a:chOff x="450000" y="2155750"/>
              <a:chExt cx="6660201" cy="153900"/>
            </a:xfrm>
          </p:grpSpPr>
          <p:sp>
            <p:nvSpPr>
              <p:cNvPr id="106" name="Google Shape;106;p13"/>
              <p:cNvSpPr txBox="1"/>
              <p:nvPr/>
            </p:nvSpPr>
            <p:spPr>
              <a:xfrm>
                <a:off x="758001" y="2155750"/>
                <a:ext cx="635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Organized hackathons and workshops, fostering a community of over 200 student developers.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07" name="Google Shape;107;p13"/>
              <p:cNvSpPr/>
              <p:nvPr/>
            </p:nvSpPr>
            <p:spPr>
              <a:xfrm>
                <a:off x="450000" y="2211325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450000" y="8633068"/>
              <a:ext cx="6660201" cy="153900"/>
              <a:chOff x="450000" y="2541800"/>
              <a:chExt cx="6660201" cy="153900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758001" y="2541800"/>
                <a:ext cx="6352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82828"/>
                    </a:solidFill>
                    <a:latin typeface="Lora"/>
                    <a:ea typeface="Lora"/>
                    <a:cs typeface="Lora"/>
                    <a:sym typeface="Lora"/>
                  </a:rPr>
                  <a:t>Mentored students on coding practices and competitive programming techniques.</a:t>
                </a:r>
                <a:endParaRPr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450000" y="2598000"/>
                <a:ext cx="53400" cy="53400"/>
              </a:xfrm>
              <a:prstGeom prst="ellipse">
                <a:avLst/>
              </a:prstGeom>
              <a:solidFill>
                <a:srgbClr val="28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11" name="Google Shape;111;p13"/>
            <p:cNvSpPr txBox="1"/>
            <p:nvPr/>
          </p:nvSpPr>
          <p:spPr>
            <a:xfrm>
              <a:off x="4674508" y="7651647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September 2023 – May 2025</a:t>
              </a:r>
              <a:endParaRPr i="1"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443299" y="8034428"/>
              <a:ext cx="26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Oxford, UK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cxnSp>
          <p:nvCxnSpPr>
            <p:cNvPr id="113" name="Google Shape;113;p13"/>
            <p:cNvCxnSpPr/>
            <p:nvPr/>
          </p:nvCxnSpPr>
          <p:spPr>
            <a:xfrm>
              <a:off x="0" y="9241897"/>
              <a:ext cx="7561500" cy="0"/>
            </a:xfrm>
            <a:prstGeom prst="straightConnector1">
              <a:avLst/>
            </a:prstGeom>
            <a:noFill/>
            <a:ln cap="flat" cmpd="sng" w="19050">
              <a:solidFill>
                <a:srgbClr val="28282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4" name="Google Shape;114;p13"/>
            <p:cNvSpPr txBox="1"/>
            <p:nvPr/>
          </p:nvSpPr>
          <p:spPr>
            <a:xfrm>
              <a:off x="443310" y="8954530"/>
              <a:ext cx="2877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SKILLS &amp; INTERESTS</a:t>
              </a:r>
              <a:endParaRPr b="1" sz="12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443301" y="9371575"/>
              <a:ext cx="6660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Programming Languages:</a:t>
              </a: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 Python, JavaScript, SQL, Java, C++.   •   </a:t>
              </a: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Tools:</a:t>
              </a: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 Microsoft Excel, GitHub, AWS.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443301" y="9562075"/>
              <a:ext cx="6660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Languages:</a:t>
              </a: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 English (Fluent)   •   French (Intermediate)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443301" y="9752550"/>
              <a:ext cx="6660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Laboratory:</a:t>
              </a: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 Experience with data modeling, A/B testing, and predictive analysis.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443301" y="9944675"/>
              <a:ext cx="6660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Interests:</a:t>
              </a:r>
              <a:r>
                <a:rPr lang="uk" sz="1000">
                  <a:solidFill>
                    <a:srgbClr val="282828"/>
                  </a:solidFill>
                  <a:latin typeface="Lora"/>
                  <a:ea typeface="Lora"/>
                  <a:cs typeface="Lora"/>
                  <a:sym typeface="Lora"/>
                </a:rPr>
                <a:t> Passion for video game design and development.   •    Enthusiast of board games and room challenges.</a:t>
              </a:r>
              <a:endParaRPr sz="1000">
                <a:solidFill>
                  <a:srgbClr val="282828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