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bril Fatface"/>
      <p:regular r:id="rId7"/>
    </p:embeddedFont>
    <p:embeddedFont>
      <p:font typeface="Bree Serif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195">
          <p15:clr>
            <a:srgbClr val="A4A3A4"/>
          </p15:clr>
        </p15:guide>
        <p15:guide id="3" pos="567">
          <p15:clr>
            <a:srgbClr val="9AA0A6"/>
          </p15:clr>
        </p15:guide>
        <p15:guide id="4" orient="horz" pos="283">
          <p15:clr>
            <a:srgbClr val="9AA0A6"/>
          </p15:clr>
        </p15:guide>
        <p15:guide id="5" orient="horz" pos="2211">
          <p15:clr>
            <a:srgbClr val="9AA0A6"/>
          </p15:clr>
        </p15:guide>
        <p15:guide id="6" orient="horz" pos="64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195"/>
        <p:guide pos="567"/>
        <p:guide pos="283" orient="horz"/>
        <p:guide pos="2211" orient="horz"/>
        <p:guide pos="64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brilFatface-regular.fntdata"/><Relationship Id="rId8" Type="http://schemas.openxmlformats.org/officeDocument/2006/relationships/font" Target="fonts/Bree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3457575"/>
            <a:ext cx="7560000" cy="6828300"/>
          </a:xfrm>
          <a:prstGeom prst="rect">
            <a:avLst/>
          </a:prstGeom>
          <a:solidFill>
            <a:srgbClr val="FFF3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0"/>
            <a:ext cx="7560000" cy="450000"/>
          </a:xfrm>
          <a:prstGeom prst="rect">
            <a:avLst/>
          </a:prstGeom>
          <a:solidFill>
            <a:srgbClr val="E88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0000"/>
            <a:ext cx="7560000" cy="30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26950" y="917475"/>
            <a:ext cx="510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F4EFDB"/>
                </a:solidFill>
                <a:latin typeface="Bree Serif"/>
                <a:ea typeface="Bree Serif"/>
                <a:cs typeface="Bree Serif"/>
                <a:sym typeface="Bree Serif"/>
              </a:rPr>
              <a:t>NEED SOMETHING FIXED?</a:t>
            </a:r>
            <a:endParaRPr sz="2600">
              <a:solidFill>
                <a:srgbClr val="F4EFD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49875" y="1386528"/>
            <a:ext cx="6060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700">
                <a:solidFill>
                  <a:srgbClr val="F4EFDB"/>
                </a:solidFill>
                <a:latin typeface="Abril Fatface"/>
                <a:ea typeface="Abril Fatface"/>
                <a:cs typeface="Abril Fatface"/>
                <a:sym typeface="Abril Fatface"/>
              </a:rPr>
              <a:t>GIVE HAFEZ THE</a:t>
            </a:r>
            <a:endParaRPr sz="4700">
              <a:solidFill>
                <a:srgbClr val="F4EFDB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>
                <a:solidFill>
                  <a:srgbClr val="F4EFDB"/>
                </a:solidFill>
                <a:latin typeface="Abril Fatface"/>
                <a:ea typeface="Abril Fatface"/>
                <a:cs typeface="Abril Fatface"/>
                <a:sym typeface="Abril Fatface"/>
              </a:rPr>
              <a:t>HANDYMAN A CALL!</a:t>
            </a:r>
            <a:endParaRPr sz="4700">
              <a:solidFill>
                <a:srgbClr val="F4EFDB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23225" y="3752777"/>
            <a:ext cx="6113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333935"/>
                </a:solidFill>
                <a:latin typeface="Bree Serif"/>
                <a:ea typeface="Bree Serif"/>
                <a:cs typeface="Bree Serif"/>
                <a:sym typeface="Bree Serif"/>
              </a:rPr>
              <a:t>Schedule an appointment today!</a:t>
            </a:r>
            <a:endParaRPr sz="3100">
              <a:solidFill>
                <a:srgbClr val="33393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900000" y="4637175"/>
            <a:ext cx="5760000" cy="87300"/>
          </a:xfrm>
          <a:prstGeom prst="rect">
            <a:avLst/>
          </a:prstGeom>
          <a:solidFill>
            <a:srgbClr val="E88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890475" y="5094950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Hole in a wall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557837" y="5094950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$125 - $175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2781300" y="5291150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890475" y="5476489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Door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557837" y="5476489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$125 - $200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2781300" y="5672690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890475" y="5858027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Window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557837" y="5858027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$125 - $200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2781300" y="6054229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890475" y="6239566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Fence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5557837" y="6239566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$125 - $200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2781300" y="6435769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3" name="Google Shape;73;p13"/>
          <p:cNvSpPr txBox="1"/>
          <p:nvPr/>
        </p:nvSpPr>
        <p:spPr>
          <a:xfrm>
            <a:off x="890475" y="6621104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Stai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557837" y="6621104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$150 - $300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2781300" y="6817308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6" name="Google Shape;76;p13"/>
          <p:cNvSpPr txBox="1"/>
          <p:nvPr/>
        </p:nvSpPr>
        <p:spPr>
          <a:xfrm>
            <a:off x="890475" y="7002643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Cabinet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5557837" y="7002643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$150 - $500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3"/>
          <p:cNvCxnSpPr/>
          <p:nvPr/>
        </p:nvCxnSpPr>
        <p:spPr>
          <a:xfrm>
            <a:off x="2781300" y="7198848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9" name="Google Shape;79;p13"/>
          <p:cNvSpPr txBox="1"/>
          <p:nvPr/>
        </p:nvSpPr>
        <p:spPr>
          <a:xfrm>
            <a:off x="890475" y="7384181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Appliance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5557837" y="7384181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$200 - $400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2781300" y="7580388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2" name="Google Shape;82;p13"/>
          <p:cNvSpPr txBox="1"/>
          <p:nvPr/>
        </p:nvSpPr>
        <p:spPr>
          <a:xfrm>
            <a:off x="890475" y="7765725"/>
            <a:ext cx="1728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Tile and grout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557837" y="7765720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$200 - $400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3"/>
          <p:cNvCxnSpPr/>
          <p:nvPr/>
        </p:nvCxnSpPr>
        <p:spPr>
          <a:xfrm>
            <a:off x="2781300" y="7961927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5" name="Google Shape;85;p13"/>
          <p:cNvSpPr txBox="1"/>
          <p:nvPr/>
        </p:nvSpPr>
        <p:spPr>
          <a:xfrm>
            <a:off x="890475" y="8147258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Deck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557837" y="8147258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$200 - $500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>
            <a:off x="2781300" y="8343467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8" name="Google Shape;88;p13"/>
          <p:cNvSpPr txBox="1"/>
          <p:nvPr/>
        </p:nvSpPr>
        <p:spPr>
          <a:xfrm>
            <a:off x="890475" y="8528797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Siding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557837" y="8528797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$250 - $300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>
            <a:off x="2781300" y="8725006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1" name="Google Shape;91;p13"/>
          <p:cNvSpPr txBox="1"/>
          <p:nvPr/>
        </p:nvSpPr>
        <p:spPr>
          <a:xfrm>
            <a:off x="890475" y="8910335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Drywall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557837" y="8910335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$125 - $175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2781300" y="9106546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4" name="Google Shape;94;p13"/>
          <p:cNvSpPr txBox="1"/>
          <p:nvPr/>
        </p:nvSpPr>
        <p:spPr>
          <a:xfrm>
            <a:off x="890475" y="9673413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Roof repair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557837" y="9673413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$300 - $900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>
            <a:off x="2781300" y="9869625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7" name="Google Shape;97;p13"/>
          <p:cNvSpPr txBox="1"/>
          <p:nvPr/>
        </p:nvSpPr>
        <p:spPr>
          <a:xfrm>
            <a:off x="890475" y="9291874"/>
            <a:ext cx="14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Leaking pipe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557837" y="9291874"/>
            <a:ext cx="11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935"/>
                </a:solidFill>
                <a:latin typeface="Calibri"/>
                <a:ea typeface="Calibri"/>
                <a:cs typeface="Calibri"/>
                <a:sym typeface="Calibri"/>
              </a:rPr>
              <a:t>$275 - $800</a:t>
            </a:r>
            <a:endParaRPr sz="1600">
              <a:solidFill>
                <a:srgbClr val="3339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>
            <a:off x="2781300" y="9488085"/>
            <a:ext cx="2523900" cy="0"/>
          </a:xfrm>
          <a:prstGeom prst="straightConnector1">
            <a:avLst/>
          </a:prstGeom>
          <a:noFill/>
          <a:ln cap="flat" cmpd="sng" w="28575">
            <a:solidFill>
              <a:srgbClr val="E8884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0" name="Google Shape;100;p13"/>
          <p:cNvSpPr/>
          <p:nvPr/>
        </p:nvSpPr>
        <p:spPr>
          <a:xfrm>
            <a:off x="0" y="10251163"/>
            <a:ext cx="7560000" cy="450000"/>
          </a:xfrm>
          <a:prstGeom prst="rect">
            <a:avLst/>
          </a:prstGeom>
          <a:solidFill>
            <a:srgbClr val="E888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894175" y="10384525"/>
            <a:ext cx="145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3C6"/>
                </a:solidFill>
                <a:latin typeface="Calibri"/>
                <a:ea typeface="Calibri"/>
                <a:cs typeface="Calibri"/>
                <a:sym typeface="Calibri"/>
              </a:rPr>
              <a:t>+012-345-6789</a:t>
            </a:r>
            <a:endParaRPr>
              <a:solidFill>
                <a:srgbClr val="FFF3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5207400" y="10365475"/>
            <a:ext cx="145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3C6"/>
                </a:solidFill>
                <a:latin typeface="Calibri"/>
                <a:ea typeface="Calibri"/>
                <a:cs typeface="Calibri"/>
                <a:sym typeface="Calibri"/>
              </a:rPr>
              <a:t>hello@gdoc.io</a:t>
            </a:r>
            <a:endParaRPr>
              <a:solidFill>
                <a:srgbClr val="FFF3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050788" y="10365475"/>
            <a:ext cx="145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3C6"/>
                </a:solidFill>
                <a:latin typeface="Calibri"/>
                <a:ea typeface="Calibri"/>
                <a:cs typeface="Calibri"/>
                <a:sym typeface="Calibri"/>
              </a:rPr>
              <a:t>hello@gdoc.io</a:t>
            </a:r>
            <a:endParaRPr>
              <a:solidFill>
                <a:srgbClr val="FFF3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