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Raleway"/>
      <p:regular r:id="rId7"/>
      <p:bold r:id="rId8"/>
      <p:italic r:id="rId9"/>
      <p:boldItalic r:id="rId10"/>
    </p:embeddedFont>
    <p:embeddedFont>
      <p:font typeface="Montserrat SemiBold"/>
      <p:regular r:id="rId11"/>
      <p:bold r:id="rId12"/>
      <p:italic r:id="rId13"/>
      <p:boldItalic r:id="rId14"/>
    </p:embeddedFont>
    <p:embeddedFont>
      <p:font typeface="Freckle Face"/>
      <p:regular r:id="rId15"/>
    </p:embeddedFont>
    <p:embeddedFont>
      <p:font typeface="Raleway Black"/>
      <p:bold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SemiBold-regular.fntdata"/><Relationship Id="rId10" Type="http://schemas.openxmlformats.org/officeDocument/2006/relationships/font" Target="fonts/Raleway-bold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aleway-italic.fntdata"/><Relationship Id="rId15" Type="http://schemas.openxmlformats.org/officeDocument/2006/relationships/font" Target="fonts/FreckleFace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RalewayBlack-boldItalic.fntdata"/><Relationship Id="rId16" Type="http://schemas.openxmlformats.org/officeDocument/2006/relationships/font" Target="fonts/RalewayBlack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Raleway-regular.fntdata"/><Relationship Id="rId8" Type="http://schemas.openxmlformats.org/officeDocument/2006/relationships/font" Target="fonts/Raleway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7560000" cy="1069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b="0" l="1304" r="5525" t="14126"/>
          <a:stretch/>
        </p:blipFill>
        <p:spPr>
          <a:xfrm>
            <a:off x="0" y="0"/>
            <a:ext cx="7559999" cy="14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5">
            <a:alphaModFix/>
          </a:blip>
          <a:srcRect b="36532" l="0" r="0" t="0"/>
          <a:stretch/>
        </p:blipFill>
        <p:spPr>
          <a:xfrm>
            <a:off x="201450" y="6595050"/>
            <a:ext cx="6370799" cy="409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00650" y="6973550"/>
            <a:ext cx="2271701" cy="2280174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1036800" y="1200150"/>
            <a:ext cx="54864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7600">
                <a:solidFill>
                  <a:schemeClr val="lt1"/>
                </a:solidFill>
                <a:latin typeface="Freckle Face"/>
                <a:ea typeface="Freckle Face"/>
                <a:cs typeface="Freckle Face"/>
                <a:sym typeface="Freckle Face"/>
              </a:rPr>
              <a:t>HALLOWEEN</a:t>
            </a:r>
            <a:endParaRPr sz="7600">
              <a:solidFill>
                <a:schemeClr val="lt1"/>
              </a:solidFill>
              <a:latin typeface="Freckle Face"/>
              <a:ea typeface="Freckle Face"/>
              <a:cs typeface="Freckle Face"/>
              <a:sym typeface="Freckle Face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1940250" y="2331750"/>
            <a:ext cx="3679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solidFill>
                  <a:schemeClr val="lt1"/>
                </a:solidFill>
                <a:latin typeface="Raleway Black"/>
                <a:ea typeface="Raleway Black"/>
                <a:cs typeface="Raleway Black"/>
                <a:sym typeface="Raleway Black"/>
              </a:rPr>
              <a:t>BAR SPECIALS</a:t>
            </a:r>
            <a:endParaRPr sz="2800">
              <a:solidFill>
                <a:schemeClr val="lt1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530550" y="3199200"/>
            <a:ext cx="2271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>
                <a:solidFill>
                  <a:srgbClr val="DEDC00"/>
                </a:solidFill>
                <a:latin typeface="Raleway Black"/>
                <a:ea typeface="Raleway Black"/>
                <a:cs typeface="Raleway Black"/>
                <a:sym typeface="Raleway Black"/>
              </a:rPr>
              <a:t>CREEPY</a:t>
            </a:r>
            <a:endParaRPr sz="2400">
              <a:solidFill>
                <a:srgbClr val="DEDC00"/>
              </a:solidFill>
              <a:latin typeface="Raleway Black"/>
              <a:ea typeface="Raleway Black"/>
              <a:cs typeface="Raleway Black"/>
              <a:sym typeface="Raleway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DEDC00"/>
                </a:solidFill>
                <a:latin typeface="Raleway Black"/>
                <a:ea typeface="Raleway Black"/>
                <a:cs typeface="Raleway Black"/>
                <a:sym typeface="Raleway Black"/>
              </a:rPr>
              <a:t>COCKTAILS</a:t>
            </a:r>
            <a:endParaRPr sz="2400">
              <a:solidFill>
                <a:srgbClr val="DEDC00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grpSp>
        <p:nvGrpSpPr>
          <p:cNvPr id="61" name="Google Shape;61;p13"/>
          <p:cNvGrpSpPr/>
          <p:nvPr/>
        </p:nvGrpSpPr>
        <p:grpSpPr>
          <a:xfrm>
            <a:off x="506738" y="4050600"/>
            <a:ext cx="3033607" cy="444413"/>
            <a:chOff x="516263" y="4050600"/>
            <a:chExt cx="3033607" cy="444413"/>
          </a:xfrm>
        </p:grpSpPr>
        <p:sp>
          <p:nvSpPr>
            <p:cNvPr id="62" name="Google Shape;62;p13"/>
            <p:cNvSpPr txBox="1"/>
            <p:nvPr/>
          </p:nvSpPr>
          <p:spPr>
            <a:xfrm>
              <a:off x="521025" y="4050600"/>
              <a:ext cx="22716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Witches Brew</a:t>
              </a:r>
              <a:endParaRPr b="1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3" name="Google Shape;63;p13"/>
            <p:cNvSpPr txBox="1"/>
            <p:nvPr/>
          </p:nvSpPr>
          <p:spPr>
            <a:xfrm>
              <a:off x="516263" y="4341113"/>
              <a:ext cx="26604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DADADA"/>
                  </a:solidFill>
                  <a:latin typeface="Raleway"/>
                  <a:ea typeface="Raleway"/>
                  <a:cs typeface="Raleway"/>
                  <a:sym typeface="Raleway"/>
                </a:rPr>
                <a:t>raspberry vodka, pineapple juice, lime juice</a:t>
              </a:r>
              <a:endParaRPr sz="1000">
                <a:solidFill>
                  <a:srgbClr val="DADADA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4" name="Google Shape;64;p13"/>
            <p:cNvSpPr txBox="1"/>
            <p:nvPr/>
          </p:nvSpPr>
          <p:spPr>
            <a:xfrm>
              <a:off x="3176670" y="4050600"/>
              <a:ext cx="3732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$4</a:t>
              </a:r>
              <a:endParaRPr sz="1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</p:grpSp>
      <p:grpSp>
        <p:nvGrpSpPr>
          <p:cNvPr id="65" name="Google Shape;65;p13"/>
          <p:cNvGrpSpPr/>
          <p:nvPr/>
        </p:nvGrpSpPr>
        <p:grpSpPr>
          <a:xfrm>
            <a:off x="506738" y="4606334"/>
            <a:ext cx="3033607" cy="444413"/>
            <a:chOff x="516263" y="4050600"/>
            <a:chExt cx="3033607" cy="444413"/>
          </a:xfrm>
        </p:grpSpPr>
        <p:sp>
          <p:nvSpPr>
            <p:cNvPr id="66" name="Google Shape;66;p13"/>
            <p:cNvSpPr txBox="1"/>
            <p:nvPr/>
          </p:nvSpPr>
          <p:spPr>
            <a:xfrm>
              <a:off x="521025" y="4050600"/>
              <a:ext cx="22716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Zombie Virus</a:t>
              </a:r>
              <a:endParaRPr b="1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7" name="Google Shape;67;p13"/>
            <p:cNvSpPr txBox="1"/>
            <p:nvPr/>
          </p:nvSpPr>
          <p:spPr>
            <a:xfrm>
              <a:off x="516263" y="4341113"/>
              <a:ext cx="26604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DADADA"/>
                  </a:solidFill>
                  <a:latin typeface="Raleway"/>
                  <a:ea typeface="Raleway"/>
                  <a:cs typeface="Raleway"/>
                  <a:sym typeface="Raleway"/>
                </a:rPr>
                <a:t>citrus vodka, blue vodka, lemaon lime soda</a:t>
              </a:r>
              <a:endParaRPr sz="1000">
                <a:solidFill>
                  <a:srgbClr val="DADADA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8" name="Google Shape;68;p13"/>
            <p:cNvSpPr txBox="1"/>
            <p:nvPr/>
          </p:nvSpPr>
          <p:spPr>
            <a:xfrm>
              <a:off x="3176670" y="4050600"/>
              <a:ext cx="3732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$2</a:t>
              </a:r>
              <a:endParaRPr sz="1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</p:grpSp>
      <p:grpSp>
        <p:nvGrpSpPr>
          <p:cNvPr id="69" name="Google Shape;69;p13"/>
          <p:cNvGrpSpPr/>
          <p:nvPr/>
        </p:nvGrpSpPr>
        <p:grpSpPr>
          <a:xfrm>
            <a:off x="506738" y="5162069"/>
            <a:ext cx="3033607" cy="444413"/>
            <a:chOff x="516263" y="4050600"/>
            <a:chExt cx="3033607" cy="444413"/>
          </a:xfrm>
        </p:grpSpPr>
        <p:sp>
          <p:nvSpPr>
            <p:cNvPr id="70" name="Google Shape;70;p13"/>
            <p:cNvSpPr txBox="1"/>
            <p:nvPr/>
          </p:nvSpPr>
          <p:spPr>
            <a:xfrm>
              <a:off x="521025" y="4050600"/>
              <a:ext cx="22716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Cobweb Oil</a:t>
              </a:r>
              <a:endParaRPr b="1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1" name="Google Shape;71;p13"/>
            <p:cNvSpPr txBox="1"/>
            <p:nvPr/>
          </p:nvSpPr>
          <p:spPr>
            <a:xfrm>
              <a:off x="516263" y="4341113"/>
              <a:ext cx="26604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DADADA"/>
                  </a:solidFill>
                  <a:latin typeface="Raleway"/>
                  <a:ea typeface="Raleway"/>
                  <a:cs typeface="Raleway"/>
                  <a:sym typeface="Raleway"/>
                </a:rPr>
                <a:t>vodka, grenadine, lime juice</a:t>
              </a:r>
              <a:endParaRPr sz="1000">
                <a:solidFill>
                  <a:srgbClr val="DADADA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2" name="Google Shape;72;p13"/>
            <p:cNvSpPr txBox="1"/>
            <p:nvPr/>
          </p:nvSpPr>
          <p:spPr>
            <a:xfrm>
              <a:off x="3176670" y="4050600"/>
              <a:ext cx="3732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$5</a:t>
              </a:r>
              <a:endParaRPr sz="1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</p:grpSp>
      <p:grpSp>
        <p:nvGrpSpPr>
          <p:cNvPr id="73" name="Google Shape;73;p13"/>
          <p:cNvGrpSpPr/>
          <p:nvPr/>
        </p:nvGrpSpPr>
        <p:grpSpPr>
          <a:xfrm>
            <a:off x="506738" y="5717803"/>
            <a:ext cx="3033607" cy="444413"/>
            <a:chOff x="516263" y="4050600"/>
            <a:chExt cx="3033607" cy="444413"/>
          </a:xfrm>
        </p:grpSpPr>
        <p:sp>
          <p:nvSpPr>
            <p:cNvPr id="74" name="Google Shape;74;p13"/>
            <p:cNvSpPr txBox="1"/>
            <p:nvPr/>
          </p:nvSpPr>
          <p:spPr>
            <a:xfrm>
              <a:off x="521025" y="4050600"/>
              <a:ext cx="22716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Beetle Juice</a:t>
              </a:r>
              <a:endParaRPr b="1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5" name="Google Shape;75;p13"/>
            <p:cNvSpPr txBox="1"/>
            <p:nvPr/>
          </p:nvSpPr>
          <p:spPr>
            <a:xfrm>
              <a:off x="516263" y="4341113"/>
              <a:ext cx="26604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DADADA"/>
                  </a:solidFill>
                  <a:latin typeface="Raleway"/>
                  <a:ea typeface="Raleway"/>
                  <a:cs typeface="Raleway"/>
                  <a:sym typeface="Raleway"/>
                </a:rPr>
                <a:t>brandy, coke, Irish cream</a:t>
              </a:r>
              <a:endParaRPr sz="1000">
                <a:solidFill>
                  <a:srgbClr val="DADADA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6" name="Google Shape;76;p13"/>
            <p:cNvSpPr txBox="1"/>
            <p:nvPr/>
          </p:nvSpPr>
          <p:spPr>
            <a:xfrm>
              <a:off x="3176670" y="4050600"/>
              <a:ext cx="3732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$3</a:t>
              </a:r>
              <a:endParaRPr sz="1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</p:grpSp>
      <p:grpSp>
        <p:nvGrpSpPr>
          <p:cNvPr id="77" name="Google Shape;77;p13"/>
          <p:cNvGrpSpPr/>
          <p:nvPr/>
        </p:nvGrpSpPr>
        <p:grpSpPr>
          <a:xfrm>
            <a:off x="506738" y="6273538"/>
            <a:ext cx="3033607" cy="444413"/>
            <a:chOff x="516263" y="4050600"/>
            <a:chExt cx="3033607" cy="444413"/>
          </a:xfrm>
        </p:grpSpPr>
        <p:sp>
          <p:nvSpPr>
            <p:cNvPr id="78" name="Google Shape;78;p13"/>
            <p:cNvSpPr txBox="1"/>
            <p:nvPr/>
          </p:nvSpPr>
          <p:spPr>
            <a:xfrm>
              <a:off x="521025" y="4050600"/>
              <a:ext cx="22716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Organic Poison</a:t>
              </a:r>
              <a:endParaRPr b="1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9" name="Google Shape;79;p13"/>
            <p:cNvSpPr txBox="1"/>
            <p:nvPr/>
          </p:nvSpPr>
          <p:spPr>
            <a:xfrm>
              <a:off x="516263" y="4341113"/>
              <a:ext cx="26604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DADADA"/>
                  </a:solidFill>
                  <a:latin typeface="Raleway"/>
                  <a:ea typeface="Raleway"/>
                  <a:cs typeface="Raleway"/>
                  <a:sym typeface="Raleway"/>
                </a:rPr>
                <a:t>rum, coke, grenadine, gummy worms</a:t>
              </a:r>
              <a:endParaRPr sz="1000">
                <a:solidFill>
                  <a:srgbClr val="DADADA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0" name="Google Shape;80;p13"/>
            <p:cNvSpPr txBox="1"/>
            <p:nvPr/>
          </p:nvSpPr>
          <p:spPr>
            <a:xfrm>
              <a:off x="3176670" y="4050600"/>
              <a:ext cx="3732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$7</a:t>
              </a:r>
              <a:endParaRPr sz="1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</p:grpSp>
      <p:sp>
        <p:nvSpPr>
          <p:cNvPr id="81" name="Google Shape;81;p13"/>
          <p:cNvSpPr txBox="1"/>
          <p:nvPr/>
        </p:nvSpPr>
        <p:spPr>
          <a:xfrm>
            <a:off x="4126250" y="3199200"/>
            <a:ext cx="2271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DEDC00"/>
                </a:solidFill>
                <a:latin typeface="Raleway Black"/>
                <a:ea typeface="Raleway Black"/>
                <a:cs typeface="Raleway Black"/>
                <a:sym typeface="Raleway Black"/>
              </a:rPr>
              <a:t>SEASONAL</a:t>
            </a:r>
            <a:endParaRPr sz="2400">
              <a:solidFill>
                <a:srgbClr val="DEDC00"/>
              </a:solidFill>
              <a:latin typeface="Raleway Black"/>
              <a:ea typeface="Raleway Black"/>
              <a:cs typeface="Raleway Black"/>
              <a:sym typeface="Raleway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DEDC00"/>
                </a:solidFill>
                <a:latin typeface="Raleway Black"/>
                <a:ea typeface="Raleway Black"/>
                <a:cs typeface="Raleway Black"/>
                <a:sym typeface="Raleway Black"/>
              </a:rPr>
              <a:t>BEERS</a:t>
            </a:r>
            <a:endParaRPr sz="2400">
              <a:solidFill>
                <a:srgbClr val="DEDC00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grpSp>
        <p:nvGrpSpPr>
          <p:cNvPr id="82" name="Google Shape;82;p13"/>
          <p:cNvGrpSpPr/>
          <p:nvPr/>
        </p:nvGrpSpPr>
        <p:grpSpPr>
          <a:xfrm>
            <a:off x="4107200" y="4050600"/>
            <a:ext cx="2967040" cy="246300"/>
            <a:chOff x="521025" y="4050600"/>
            <a:chExt cx="2967040" cy="246300"/>
          </a:xfrm>
        </p:grpSpPr>
        <p:sp>
          <p:nvSpPr>
            <p:cNvPr id="83" name="Google Shape;83;p13"/>
            <p:cNvSpPr txBox="1"/>
            <p:nvPr/>
          </p:nvSpPr>
          <p:spPr>
            <a:xfrm>
              <a:off x="521025" y="4050600"/>
              <a:ext cx="19365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Heinken</a:t>
              </a:r>
              <a:endParaRPr b="1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4" name="Google Shape;84;p13"/>
            <p:cNvSpPr txBox="1"/>
            <p:nvPr/>
          </p:nvSpPr>
          <p:spPr>
            <a:xfrm>
              <a:off x="2962465" y="4050600"/>
              <a:ext cx="5256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$6.5</a:t>
              </a:r>
              <a:endParaRPr sz="1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</p:grpSp>
      <p:grpSp>
        <p:nvGrpSpPr>
          <p:cNvPr id="85" name="Google Shape;85;p13"/>
          <p:cNvGrpSpPr/>
          <p:nvPr/>
        </p:nvGrpSpPr>
        <p:grpSpPr>
          <a:xfrm>
            <a:off x="4107200" y="4421090"/>
            <a:ext cx="2971727" cy="246310"/>
            <a:chOff x="521025" y="3869625"/>
            <a:chExt cx="2971727" cy="246310"/>
          </a:xfrm>
        </p:grpSpPr>
        <p:sp>
          <p:nvSpPr>
            <p:cNvPr id="86" name="Google Shape;86;p13"/>
            <p:cNvSpPr txBox="1"/>
            <p:nvPr/>
          </p:nvSpPr>
          <p:spPr>
            <a:xfrm>
              <a:off x="521025" y="3869625"/>
              <a:ext cx="22716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Corona</a:t>
              </a:r>
              <a:endParaRPr b="1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7" name="Google Shape;87;p13"/>
            <p:cNvSpPr txBox="1"/>
            <p:nvPr/>
          </p:nvSpPr>
          <p:spPr>
            <a:xfrm>
              <a:off x="2990852" y="3869635"/>
              <a:ext cx="5019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$6.5</a:t>
              </a:r>
              <a:endParaRPr sz="1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</p:grpSp>
      <p:grpSp>
        <p:nvGrpSpPr>
          <p:cNvPr id="88" name="Google Shape;88;p13"/>
          <p:cNvGrpSpPr/>
          <p:nvPr/>
        </p:nvGrpSpPr>
        <p:grpSpPr>
          <a:xfrm>
            <a:off x="4107200" y="4791575"/>
            <a:ext cx="2971602" cy="246304"/>
            <a:chOff x="521025" y="3679121"/>
            <a:chExt cx="2971602" cy="246304"/>
          </a:xfrm>
        </p:grpSpPr>
        <p:sp>
          <p:nvSpPr>
            <p:cNvPr id="89" name="Google Shape;89;p13"/>
            <p:cNvSpPr txBox="1"/>
            <p:nvPr/>
          </p:nvSpPr>
          <p:spPr>
            <a:xfrm>
              <a:off x="521025" y="3679125"/>
              <a:ext cx="22716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TsingTao</a:t>
              </a:r>
              <a:endParaRPr b="1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0" name="Google Shape;90;p13"/>
            <p:cNvSpPr txBox="1"/>
            <p:nvPr/>
          </p:nvSpPr>
          <p:spPr>
            <a:xfrm>
              <a:off x="2967027" y="3679121"/>
              <a:ext cx="5256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$6.5</a:t>
              </a:r>
              <a:endParaRPr sz="1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</p:grpSp>
      <p:grpSp>
        <p:nvGrpSpPr>
          <p:cNvPr id="91" name="Google Shape;91;p13"/>
          <p:cNvGrpSpPr/>
          <p:nvPr/>
        </p:nvGrpSpPr>
        <p:grpSpPr>
          <a:xfrm>
            <a:off x="4107200" y="5162069"/>
            <a:ext cx="2966932" cy="246300"/>
            <a:chOff x="521025" y="3502913"/>
            <a:chExt cx="2966932" cy="246300"/>
          </a:xfrm>
        </p:grpSpPr>
        <p:sp>
          <p:nvSpPr>
            <p:cNvPr id="92" name="Google Shape;92;p13"/>
            <p:cNvSpPr txBox="1"/>
            <p:nvPr/>
          </p:nvSpPr>
          <p:spPr>
            <a:xfrm>
              <a:off x="521025" y="3502913"/>
              <a:ext cx="22716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Draft</a:t>
              </a:r>
              <a:endParaRPr b="1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3" name="Google Shape;93;p13"/>
            <p:cNvSpPr txBox="1"/>
            <p:nvPr/>
          </p:nvSpPr>
          <p:spPr>
            <a:xfrm>
              <a:off x="3114757" y="3502913"/>
              <a:ext cx="3732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$15</a:t>
              </a:r>
              <a:endParaRPr sz="1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</p:grpSp>
      <p:grpSp>
        <p:nvGrpSpPr>
          <p:cNvPr id="94" name="Google Shape;94;p13"/>
          <p:cNvGrpSpPr/>
          <p:nvPr/>
        </p:nvGrpSpPr>
        <p:grpSpPr>
          <a:xfrm>
            <a:off x="4107200" y="6273538"/>
            <a:ext cx="2966932" cy="246313"/>
            <a:chOff x="521025" y="4050600"/>
            <a:chExt cx="2966932" cy="246313"/>
          </a:xfrm>
        </p:grpSpPr>
        <p:sp>
          <p:nvSpPr>
            <p:cNvPr id="95" name="Google Shape;95;p13"/>
            <p:cNvSpPr txBox="1"/>
            <p:nvPr/>
          </p:nvSpPr>
          <p:spPr>
            <a:xfrm>
              <a:off x="521025" y="4050613"/>
              <a:ext cx="24651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Green Lakes Organic Ale</a:t>
              </a:r>
              <a:endParaRPr b="1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6" name="Google Shape;96;p13"/>
            <p:cNvSpPr txBox="1"/>
            <p:nvPr/>
          </p:nvSpPr>
          <p:spPr>
            <a:xfrm>
              <a:off x="3114757" y="4050600"/>
              <a:ext cx="3732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$15</a:t>
              </a:r>
              <a:endParaRPr sz="1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</p:grpSp>
      <p:grpSp>
        <p:nvGrpSpPr>
          <p:cNvPr id="97" name="Google Shape;97;p13"/>
          <p:cNvGrpSpPr/>
          <p:nvPr/>
        </p:nvGrpSpPr>
        <p:grpSpPr>
          <a:xfrm>
            <a:off x="4107200" y="5532558"/>
            <a:ext cx="2966932" cy="246300"/>
            <a:chOff x="521025" y="3679125"/>
            <a:chExt cx="2966932" cy="246300"/>
          </a:xfrm>
        </p:grpSpPr>
        <p:sp>
          <p:nvSpPr>
            <p:cNvPr id="98" name="Google Shape;98;p13"/>
            <p:cNvSpPr txBox="1"/>
            <p:nvPr/>
          </p:nvSpPr>
          <p:spPr>
            <a:xfrm>
              <a:off x="521025" y="3679125"/>
              <a:ext cx="22716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Local Craft Beer</a:t>
              </a:r>
              <a:endParaRPr b="1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9" name="Google Shape;99;p13"/>
            <p:cNvSpPr txBox="1"/>
            <p:nvPr/>
          </p:nvSpPr>
          <p:spPr>
            <a:xfrm>
              <a:off x="3114757" y="3679125"/>
              <a:ext cx="3732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$15</a:t>
              </a:r>
              <a:endParaRPr sz="1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</p:grpSp>
      <p:grpSp>
        <p:nvGrpSpPr>
          <p:cNvPr id="100" name="Google Shape;100;p13"/>
          <p:cNvGrpSpPr/>
          <p:nvPr/>
        </p:nvGrpSpPr>
        <p:grpSpPr>
          <a:xfrm>
            <a:off x="4107200" y="5903048"/>
            <a:ext cx="2971695" cy="246300"/>
            <a:chOff x="521025" y="3502913"/>
            <a:chExt cx="2971695" cy="246300"/>
          </a:xfrm>
        </p:grpSpPr>
        <p:sp>
          <p:nvSpPr>
            <p:cNvPr id="101" name="Google Shape;101;p13"/>
            <p:cNvSpPr txBox="1"/>
            <p:nvPr/>
          </p:nvSpPr>
          <p:spPr>
            <a:xfrm>
              <a:off x="521025" y="3502913"/>
              <a:ext cx="22716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New Castle Ale</a:t>
              </a:r>
              <a:endParaRPr b="1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2" name="Google Shape;102;p13"/>
            <p:cNvSpPr txBox="1"/>
            <p:nvPr/>
          </p:nvSpPr>
          <p:spPr>
            <a:xfrm>
              <a:off x="3119520" y="3502913"/>
              <a:ext cx="3732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$15</a:t>
              </a:r>
              <a:endParaRPr sz="1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