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Playfair Display"/>
      <p:regular r:id="rId8"/>
      <p:bold r:id="rId9"/>
      <p:italic r:id="rId10"/>
      <p:boldItalic r:id="rId11"/>
    </p:embeddedFont>
    <p:embeddedFont>
      <p:font typeface="Arim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168">
          <p15:clr>
            <a:srgbClr val="747775"/>
          </p15:clr>
        </p15:guide>
        <p15:guide id="2" orient="horz" pos="3402">
          <p15:clr>
            <a:srgbClr val="747775"/>
          </p15:clr>
        </p15:guide>
        <p15:guide id="3" pos="6180">
          <p15:clr>
            <a:srgbClr val="747775"/>
          </p15:clr>
        </p15:guide>
        <p15:guide id="4" pos="158">
          <p15:clr>
            <a:srgbClr val="747775"/>
          </p15:clr>
        </p15:guide>
        <p15:guide id="5" orient="horz" pos="283">
          <p15:clr>
            <a:srgbClr val="747775"/>
          </p15:clr>
        </p15:guide>
        <p15:guide id="6" pos="588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/>
        <p:guide pos="3402" orient="horz"/>
        <p:guide pos="6180"/>
        <p:guide pos="158"/>
        <p:guide pos="283" orient="horz"/>
        <p:guide pos="58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Arimo-bold.fntdata"/><Relationship Id="rId12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bold.fntdata"/><Relationship Id="rId15" Type="http://schemas.openxmlformats.org/officeDocument/2006/relationships/font" Target="fonts/Arimo-boldItalic.fntdata"/><Relationship Id="rId14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b9084b7ba_0_6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b9084b7b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529" y="722153"/>
            <a:ext cx="5647425" cy="627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3773" l="3326" r="8676" t="3971"/>
          <a:stretch/>
        </p:blipFill>
        <p:spPr>
          <a:xfrm flipH="1">
            <a:off x="0" y="5400000"/>
            <a:ext cx="5029200" cy="23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7783"/>
          <a:stretch/>
        </p:blipFill>
        <p:spPr>
          <a:xfrm>
            <a:off x="5029200" y="0"/>
            <a:ext cx="4780800" cy="540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35625" y="450000"/>
            <a:ext cx="564774" cy="5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28860" y="371094"/>
            <a:ext cx="2214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Contacts:</a:t>
            </a:r>
            <a:endParaRPr b="1" sz="3100">
              <a:solidFill>
                <a:srgbClr val="1F2A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238355" y="1417830"/>
            <a:ext cx="2538775" cy="184800"/>
            <a:chOff x="238355" y="1400700"/>
            <a:chExt cx="2538775" cy="1848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562831" y="1400700"/>
              <a:ext cx="221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W</a:t>
              </a: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alshbeautysalon</a:t>
              </a: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@mail.com</a:t>
              </a:r>
              <a:endParaRPr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61" name="Google Shape;6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8355" y="1400700"/>
              <a:ext cx="247800" cy="18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3"/>
          <p:cNvGrpSpPr/>
          <p:nvPr/>
        </p:nvGrpSpPr>
        <p:grpSpPr>
          <a:xfrm>
            <a:off x="234105" y="1754022"/>
            <a:ext cx="2543025" cy="260650"/>
            <a:chOff x="234105" y="1736892"/>
            <a:chExt cx="2543025" cy="26065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562831" y="1774817"/>
              <a:ext cx="221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W</a:t>
              </a: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alshbeautysalon</a:t>
              </a: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.com</a:t>
              </a:r>
              <a:endParaRPr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64" name="Google Shape;6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34105" y="1736892"/>
              <a:ext cx="256300" cy="260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258855" y="2136191"/>
            <a:ext cx="3544867" cy="278575"/>
            <a:chOff x="258855" y="2119061"/>
            <a:chExt cx="3544867" cy="278575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62822" y="2165949"/>
              <a:ext cx="3240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261 Green Street, North Little Rock, Arkansas</a:t>
              </a:r>
              <a:endParaRPr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8855" y="2119061"/>
              <a:ext cx="206800" cy="278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245705" y="1017940"/>
            <a:ext cx="2531425" cy="237340"/>
            <a:chOff x="245705" y="1000810"/>
            <a:chExt cx="2531425" cy="23734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62831" y="1027080"/>
              <a:ext cx="221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+1  615-618-2559</a:t>
              </a:r>
              <a:endParaRPr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70" name="Google Shape;70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45705" y="1000810"/>
              <a:ext cx="233100" cy="2373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7986" y="3390183"/>
            <a:ext cx="132529" cy="2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228851" y="2746255"/>
            <a:ext cx="3544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Social Media:</a:t>
            </a:r>
            <a:endParaRPr b="1" sz="3100">
              <a:solidFill>
                <a:srgbClr val="1F2A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10526" y="3428109"/>
            <a:ext cx="354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Facebook.com/walshbeautysalon</a:t>
            </a:r>
            <a:endParaRPr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5700" y="3782683"/>
            <a:ext cx="237350" cy="2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610526" y="3808958"/>
            <a:ext cx="354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Instagram.com/</a:t>
            </a: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walshbeautysalon</a:t>
            </a: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9892" y="4175159"/>
            <a:ext cx="269725" cy="19918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604718" y="4182351"/>
            <a:ext cx="354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Youtube.com/</a:t>
            </a: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walshbeautysalon</a:t>
            </a:r>
            <a:endParaRPr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2226" y="4525154"/>
            <a:ext cx="206580" cy="2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610526" y="4551429"/>
            <a:ext cx="354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Tiktok.com/</a:t>
            </a:r>
            <a:r>
              <a:rPr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walshbeautysalon</a:t>
            </a:r>
            <a:endParaRPr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635000" y="6106450"/>
            <a:ext cx="326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369704" y="5954200"/>
            <a:ext cx="1204800" cy="1204800"/>
            <a:chOff x="369704" y="5954200"/>
            <a:chExt cx="1204800" cy="1204800"/>
          </a:xfrm>
        </p:grpSpPr>
        <p:sp>
          <p:nvSpPr>
            <p:cNvPr id="82" name="Google Shape;82;p13"/>
            <p:cNvSpPr/>
            <p:nvPr/>
          </p:nvSpPr>
          <p:spPr>
            <a:xfrm>
              <a:off x="369704" y="5954200"/>
              <a:ext cx="1204800" cy="1204800"/>
            </a:xfrm>
            <a:prstGeom prst="ellipse">
              <a:avLst/>
            </a:prstGeom>
            <a:solidFill>
              <a:srgbClr val="C1DA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700425" y="6178000"/>
              <a:ext cx="6870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UP TO</a:t>
              </a:r>
              <a:endParaRPr b="1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23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30%</a:t>
              </a:r>
              <a:endParaRPr b="1" sz="23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OFF</a:t>
              </a:r>
              <a:endParaRPr b="1" sz="2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5241500" y="5557773"/>
            <a:ext cx="4322100" cy="1801133"/>
            <a:chOff x="5241500" y="5557773"/>
            <a:chExt cx="4322100" cy="1801133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5241500" y="5557773"/>
              <a:ext cx="43221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48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Walsh </a:t>
              </a:r>
              <a:endParaRPr b="1" sz="48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8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Beauty Salon </a:t>
              </a:r>
              <a:endParaRPr b="1" sz="48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5241500" y="7174105"/>
              <a:ext cx="4322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WHERE BEAUTY COMES TO LIFE</a:t>
              </a:r>
              <a:endParaRPr b="1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30929" l="0" r="28155" t="0"/>
          <a:stretch/>
        </p:blipFill>
        <p:spPr>
          <a:xfrm>
            <a:off x="5029200" y="2404000"/>
            <a:ext cx="5029201" cy="53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28469" r="0" t="14929"/>
          <a:stretch/>
        </p:blipFill>
        <p:spPr>
          <a:xfrm>
            <a:off x="0" y="0"/>
            <a:ext cx="4961174" cy="65506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635000" y="6106450"/>
            <a:ext cx="326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grpSp>
        <p:nvGrpSpPr>
          <p:cNvPr id="94" name="Google Shape;94;p14"/>
          <p:cNvGrpSpPr/>
          <p:nvPr/>
        </p:nvGrpSpPr>
        <p:grpSpPr>
          <a:xfrm>
            <a:off x="249108" y="373800"/>
            <a:ext cx="4700100" cy="1606815"/>
            <a:chOff x="249108" y="373800"/>
            <a:chExt cx="4700100" cy="1606815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250801" y="373800"/>
              <a:ext cx="35448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About Us</a:t>
              </a:r>
              <a:endParaRPr b="1" sz="3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249108" y="1049415"/>
              <a:ext cx="4700100" cy="9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At Walsh Beauty Salon, beauty isn't just our expertise; it's our passion. 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Our salon is more than just a place for hair and makeup. It's a haven 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where beauty meets artistry, and each client is celebrated for their 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unique style.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233392" y="2400640"/>
            <a:ext cx="4713329" cy="1606815"/>
            <a:chOff x="233392" y="373800"/>
            <a:chExt cx="4713329" cy="1606815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233392" y="373800"/>
              <a:ext cx="35448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1F2A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Our Philosophy</a:t>
              </a:r>
              <a:endParaRPr b="1" sz="3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246621" y="1049415"/>
              <a:ext cx="4700100" cy="9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At Walsh Beauty Salon, we believe beauty is more than skin deep. It's about confidence, self-care, and celebrating individuality. We strive to 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create an inclusive environment where every client feels welcomed, 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valued, and leaves feeling radiant.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100" name="Google Shape;1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19608"/>
            <a:ext cx="5029200" cy="3352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5238621" y="373800"/>
            <a:ext cx="3583084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1F2A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Services Offered</a:t>
            </a:r>
            <a:endParaRPr b="1" sz="3100">
              <a:solidFill>
                <a:srgbClr val="1F2A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238626" y="1014775"/>
            <a:ext cx="2820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HAIR SERVICES:</a:t>
            </a:r>
            <a:endParaRPr b="1"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238626" y="2545725"/>
            <a:ext cx="2698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SKINCARE:</a:t>
            </a:r>
            <a:endParaRPr b="1"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238626" y="3809950"/>
            <a:ext cx="294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NAIL CARE:</a:t>
            </a:r>
            <a:endParaRPr b="1"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238626" y="5074175"/>
            <a:ext cx="314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SPA TREATMENTS:</a:t>
            </a:r>
            <a:endParaRPr b="1"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238626" y="6338400"/>
            <a:ext cx="3495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rPr>
              <a:t>ADDITIONAL SERVICES:</a:t>
            </a:r>
            <a:endParaRPr b="1" sz="1200">
              <a:solidFill>
                <a:srgbClr val="1F2A3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5495650" y="1303425"/>
            <a:ext cx="4314033" cy="169200"/>
            <a:chOff x="5495650" y="1303425"/>
            <a:chExt cx="4314033" cy="169200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5495650" y="130342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</a:t>
              </a: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Haircuts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9267583" y="130342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$35.00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5495650" y="1588022"/>
            <a:ext cx="4314033" cy="169200"/>
            <a:chOff x="5495650" y="1588022"/>
            <a:chExt cx="4314033" cy="169200"/>
          </a:xfrm>
        </p:grpSpPr>
        <p:sp>
          <p:nvSpPr>
            <p:cNvPr id="111" name="Google Shape;111;p14"/>
            <p:cNvSpPr txBox="1"/>
            <p:nvPr/>
          </p:nvSpPr>
          <p:spPr>
            <a:xfrm>
              <a:off x="5495650" y="1588022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Styling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9267583" y="1588022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$30.00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5495650" y="1861078"/>
            <a:ext cx="4314033" cy="169200"/>
            <a:chOff x="5495650" y="1861078"/>
            <a:chExt cx="4314033" cy="169200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5495650" y="1861078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Coloring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9267583" y="1861078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$45.00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5495650" y="2145674"/>
            <a:ext cx="4314033" cy="169200"/>
            <a:chOff x="5495650" y="2145674"/>
            <a:chExt cx="4314033" cy="169200"/>
          </a:xfrm>
        </p:grpSpPr>
        <p:sp>
          <p:nvSpPr>
            <p:cNvPr id="117" name="Google Shape;117;p14"/>
            <p:cNvSpPr txBox="1"/>
            <p:nvPr/>
          </p:nvSpPr>
          <p:spPr>
            <a:xfrm>
              <a:off x="5495650" y="2145674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Treatments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9267583" y="2145674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$55.00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5495650" y="2834375"/>
            <a:ext cx="4314033" cy="169200"/>
            <a:chOff x="5495650" y="2834375"/>
            <a:chExt cx="4314033" cy="169200"/>
          </a:xfrm>
        </p:grpSpPr>
        <p:sp>
          <p:nvSpPr>
            <p:cNvPr id="120" name="Google Shape;120;p14"/>
            <p:cNvSpPr txBox="1"/>
            <p:nvPr/>
          </p:nvSpPr>
          <p:spPr>
            <a:xfrm>
              <a:off x="5495650" y="283437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Facials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9267583" y="283437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$45.00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5495650" y="3118970"/>
            <a:ext cx="4314033" cy="169200"/>
            <a:chOff x="5495650" y="3118970"/>
            <a:chExt cx="4314033" cy="169200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5495650" y="311897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Peels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9267583" y="3118970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$35.00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5495650" y="3392025"/>
            <a:ext cx="4314033" cy="169200"/>
            <a:chOff x="5495650" y="3392025"/>
            <a:chExt cx="4314033" cy="169200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5495650" y="339202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Treatments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9267583" y="339202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$50.00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5495650" y="4092275"/>
            <a:ext cx="4314033" cy="175525"/>
            <a:chOff x="5495650" y="4092275"/>
            <a:chExt cx="4314033" cy="175525"/>
          </a:xfrm>
        </p:grpSpPr>
        <p:sp>
          <p:nvSpPr>
            <p:cNvPr id="129" name="Google Shape;129;p14"/>
            <p:cNvSpPr txBox="1"/>
            <p:nvPr/>
          </p:nvSpPr>
          <p:spPr>
            <a:xfrm>
              <a:off x="5495650" y="409860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Manicures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9267583" y="409227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$45.00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5495650" y="4376870"/>
            <a:ext cx="4314033" cy="175525"/>
            <a:chOff x="5495650" y="4376870"/>
            <a:chExt cx="4314033" cy="175525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5495650" y="438319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Pedicures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9267583" y="4376870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$55.00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5495650" y="4649925"/>
            <a:ext cx="4314033" cy="175525"/>
            <a:chOff x="5495650" y="4649925"/>
            <a:chExt cx="4314033" cy="175525"/>
          </a:xfrm>
        </p:grpSpPr>
        <p:sp>
          <p:nvSpPr>
            <p:cNvPr id="135" name="Google Shape;135;p14"/>
            <p:cNvSpPr txBox="1"/>
            <p:nvPr/>
          </p:nvSpPr>
          <p:spPr>
            <a:xfrm>
              <a:off x="5495650" y="465625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Nail art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9267583" y="464992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$55.00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5495650" y="5361725"/>
            <a:ext cx="4314033" cy="170300"/>
            <a:chOff x="5495650" y="5361725"/>
            <a:chExt cx="4314033" cy="170300"/>
          </a:xfrm>
        </p:grpSpPr>
        <p:sp>
          <p:nvSpPr>
            <p:cNvPr id="138" name="Google Shape;138;p14"/>
            <p:cNvSpPr txBox="1"/>
            <p:nvPr/>
          </p:nvSpPr>
          <p:spPr>
            <a:xfrm>
              <a:off x="5495650" y="536282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Massages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9267583" y="536172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$60.00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5495650" y="5646320"/>
            <a:ext cx="4314033" cy="170300"/>
            <a:chOff x="5495650" y="5646320"/>
            <a:chExt cx="4314033" cy="170300"/>
          </a:xfrm>
        </p:grpSpPr>
        <p:sp>
          <p:nvSpPr>
            <p:cNvPr id="141" name="Google Shape;141;p14"/>
            <p:cNvSpPr txBox="1"/>
            <p:nvPr/>
          </p:nvSpPr>
          <p:spPr>
            <a:xfrm>
              <a:off x="5495650" y="564742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Body wraps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9267583" y="5646320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$75.00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5495650" y="5919375"/>
            <a:ext cx="4314033" cy="170300"/>
            <a:chOff x="5495650" y="5919375"/>
            <a:chExt cx="4314033" cy="170300"/>
          </a:xfrm>
        </p:grpSpPr>
        <p:sp>
          <p:nvSpPr>
            <p:cNvPr id="144" name="Google Shape;144;p14"/>
            <p:cNvSpPr txBox="1"/>
            <p:nvPr/>
          </p:nvSpPr>
          <p:spPr>
            <a:xfrm>
              <a:off x="5495650" y="592047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Relaxation Therapies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9267583" y="591937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$55.00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5495650" y="6627050"/>
            <a:ext cx="4314033" cy="169200"/>
            <a:chOff x="5495650" y="6627050"/>
            <a:chExt cx="4314033" cy="169200"/>
          </a:xfrm>
        </p:grpSpPr>
        <p:sp>
          <p:nvSpPr>
            <p:cNvPr id="147" name="Google Shape;147;p14"/>
            <p:cNvSpPr txBox="1"/>
            <p:nvPr/>
          </p:nvSpPr>
          <p:spPr>
            <a:xfrm>
              <a:off x="5495650" y="662705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Makeup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9267583" y="6627050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$45.00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5495650" y="6911645"/>
            <a:ext cx="4314033" cy="169200"/>
            <a:chOff x="5495650" y="6911645"/>
            <a:chExt cx="4314033" cy="169200"/>
          </a:xfrm>
        </p:grpSpPr>
        <p:sp>
          <p:nvSpPr>
            <p:cNvPr id="150" name="Google Shape;150;p14"/>
            <p:cNvSpPr txBox="1"/>
            <p:nvPr/>
          </p:nvSpPr>
          <p:spPr>
            <a:xfrm>
              <a:off x="5495650" y="6911645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Waxing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9267583" y="6911645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$35.00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495650" y="7184700"/>
            <a:ext cx="4314033" cy="169200"/>
            <a:chOff x="5495650" y="7184700"/>
            <a:chExt cx="4314033" cy="169200"/>
          </a:xfrm>
        </p:grpSpPr>
        <p:sp>
          <p:nvSpPr>
            <p:cNvPr id="153" name="Google Shape;153;p14"/>
            <p:cNvSpPr txBox="1"/>
            <p:nvPr/>
          </p:nvSpPr>
          <p:spPr>
            <a:xfrm>
              <a:off x="5495650" y="7184700"/>
              <a:ext cx="3985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• Special Packages</a:t>
              </a:r>
              <a:r>
                <a:rPr lang="uk" sz="1100">
                  <a:solidFill>
                    <a:srgbClr val="D0CFCF"/>
                  </a:solidFill>
                  <a:latin typeface="Arimo"/>
                  <a:ea typeface="Arimo"/>
                  <a:cs typeface="Arimo"/>
                  <a:sym typeface="Arimo"/>
                </a:rPr>
                <a:t>....................................................................</a:t>
              </a:r>
              <a:endParaRPr sz="1100">
                <a:solidFill>
                  <a:srgbClr val="D0CFC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9267583" y="7184700"/>
              <a:ext cx="542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F2A30"/>
                  </a:solidFill>
                  <a:latin typeface="Arimo"/>
                  <a:ea typeface="Arimo"/>
                  <a:cs typeface="Arimo"/>
                  <a:sym typeface="Arimo"/>
                </a:rPr>
                <a:t>$70.00</a:t>
              </a:r>
              <a:endParaRPr sz="1100">
                <a:solidFill>
                  <a:srgbClr val="1F2A3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