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inzel"/>
      <p:regular r:id="rId7"/>
      <p:bold r:id="rId8"/>
    </p:embeddedFont>
    <p:embeddedFont>
      <p:font typeface="Allison"/>
      <p:regular r:id="rId9"/>
    </p:embeddedFont>
    <p:embeddedFont>
      <p:font typeface="Comfortaa Medium"/>
      <p:regular r:id="rId10"/>
      <p:bold r:id="rId11"/>
    </p:embeddedFont>
    <p:embeddedFont>
      <p:font typeface="Comforta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65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170">
          <p15:clr>
            <a:srgbClr val="9AA0A6"/>
          </p15:clr>
        </p15:guide>
        <p15:guide id="5" pos="680">
          <p15:clr>
            <a:srgbClr val="9AA0A6"/>
          </p15:clr>
        </p15:guide>
        <p15:guide id="6" pos="406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65" orient="horz"/>
        <p:guide pos="4535"/>
        <p:guide pos="227"/>
        <p:guide pos="170" orient="horz"/>
        <p:guide pos="680"/>
        <p:guide pos="40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mfortaaMedium-bold.fntdata"/><Relationship Id="rId10" Type="http://schemas.openxmlformats.org/officeDocument/2006/relationships/font" Target="fonts/ComfortaaMedium-regular.fntdata"/><Relationship Id="rId13" Type="http://schemas.openxmlformats.org/officeDocument/2006/relationships/font" Target="fonts/Comfortaa-bold.fntdata"/><Relationship Id="rId12" Type="http://schemas.openxmlformats.org/officeDocument/2006/relationships/font" Target="fonts/Comforta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llis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inzel-regular.fntdata"/><Relationship Id="rId8" Type="http://schemas.openxmlformats.org/officeDocument/2006/relationships/font" Target="fonts/Cinz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4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9750" y="2501947"/>
            <a:ext cx="5032600" cy="7567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22474" r="0" t="18606"/>
          <a:stretch/>
        </p:blipFill>
        <p:spPr>
          <a:xfrm>
            <a:off x="0" y="0"/>
            <a:ext cx="1921125" cy="2368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21881" l="0" r="46924" t="0"/>
          <a:stretch/>
        </p:blipFill>
        <p:spPr>
          <a:xfrm>
            <a:off x="6146875" y="8645625"/>
            <a:ext cx="1413126" cy="20463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60000" y="271600"/>
            <a:ext cx="6840300" cy="10150500"/>
          </a:xfrm>
          <a:prstGeom prst="rect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941000" y="599350"/>
            <a:ext cx="5643900" cy="1570501"/>
            <a:chOff x="941000" y="599350"/>
            <a:chExt cx="5643900" cy="1570501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941000" y="599350"/>
              <a:ext cx="5643900" cy="113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400">
                  <a:solidFill>
                    <a:srgbClr val="3F3A36"/>
                  </a:solidFill>
                  <a:latin typeface="Cinzel"/>
                  <a:ea typeface="Cinzel"/>
                  <a:cs typeface="Cinzel"/>
                  <a:sym typeface="Cinzel"/>
                </a:rPr>
                <a:t>hair salon</a:t>
              </a:r>
              <a:endParaRPr sz="7400">
                <a:solidFill>
                  <a:srgbClr val="3F3A36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941000" y="1000151"/>
              <a:ext cx="56439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600">
                  <a:solidFill>
                    <a:srgbClr val="F18E8E"/>
                  </a:solidFill>
                  <a:latin typeface="Allison"/>
                  <a:ea typeface="Allison"/>
                  <a:cs typeface="Allison"/>
                  <a:sym typeface="Allison"/>
                </a:rPr>
                <a:t>Price List</a:t>
              </a:r>
              <a:endParaRPr sz="7600">
                <a:solidFill>
                  <a:srgbClr val="F18E8E"/>
                </a:solidFill>
                <a:latin typeface="Allison"/>
                <a:ea typeface="Allison"/>
                <a:cs typeface="Allison"/>
                <a:sym typeface="Allison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1099874" y="2278850"/>
            <a:ext cx="5352476" cy="4137497"/>
            <a:chOff x="1099874" y="2278850"/>
            <a:chExt cx="5352476" cy="4137497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099874" y="2278850"/>
              <a:ext cx="2285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rgbClr val="3F3A36"/>
                  </a:solidFill>
                  <a:latin typeface="Comfortaa"/>
                  <a:ea typeface="Comfortaa"/>
                  <a:cs typeface="Comfortaa"/>
                  <a:sym typeface="Comfortaa"/>
                </a:rPr>
                <a:t>WOMEN</a:t>
              </a:r>
              <a:endParaRPr b="1" sz="2400">
                <a:solidFill>
                  <a:srgbClr val="3F3A36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1099875" y="2782300"/>
              <a:ext cx="5352474" cy="3634047"/>
              <a:chOff x="1099875" y="2782300"/>
              <a:chExt cx="5352474" cy="3634047"/>
            </a:xfrm>
          </p:grpSpPr>
          <p:grpSp>
            <p:nvGrpSpPr>
              <p:cNvPr id="65" name="Google Shape;65;p13"/>
              <p:cNvGrpSpPr/>
              <p:nvPr/>
            </p:nvGrpSpPr>
            <p:grpSpPr>
              <a:xfrm>
                <a:off x="1099875" y="2782300"/>
                <a:ext cx="5352474" cy="200100"/>
                <a:chOff x="1099875" y="2782300"/>
                <a:chExt cx="5352474" cy="200100"/>
              </a:xfrm>
            </p:grpSpPr>
            <p:sp>
              <p:nvSpPr>
                <p:cNvPr id="66" name="Google Shape;66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Hair Styling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67" name="Google Shape;67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$20.50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1099875" y="3094477"/>
                <a:ext cx="5352474" cy="200100"/>
                <a:chOff x="1099875" y="2782300"/>
                <a:chExt cx="5352474" cy="200100"/>
              </a:xfrm>
            </p:grpSpPr>
            <p:sp>
              <p:nvSpPr>
                <p:cNvPr id="69" name="Google Shape;69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Women’s Haircut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70" name="Google Shape;70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$50.00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1099875" y="3406654"/>
                <a:ext cx="5352474" cy="200100"/>
                <a:chOff x="1099875" y="2782300"/>
                <a:chExt cx="5352474" cy="200100"/>
              </a:xfrm>
            </p:grpSpPr>
            <p:sp>
              <p:nvSpPr>
                <p:cNvPr id="72" name="Google Shape;72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Shampoo-Blow-Dry Long Hair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$23.00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74" name="Google Shape;74;p13"/>
              <p:cNvGrpSpPr/>
              <p:nvPr/>
            </p:nvGrpSpPr>
            <p:grpSpPr>
              <a:xfrm>
                <a:off x="1099875" y="3718831"/>
                <a:ext cx="5352474" cy="200100"/>
                <a:chOff x="1099875" y="2782300"/>
                <a:chExt cx="5352474" cy="200100"/>
              </a:xfrm>
            </p:grpSpPr>
            <p:sp>
              <p:nvSpPr>
                <p:cNvPr id="75" name="Google Shape;75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Shampoo-Blow-Dry Short Hair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76" name="Google Shape;76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$56.50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77" name="Google Shape;77;p13"/>
              <p:cNvGrpSpPr/>
              <p:nvPr/>
            </p:nvGrpSpPr>
            <p:grpSpPr>
              <a:xfrm>
                <a:off x="1099875" y="4031008"/>
                <a:ext cx="5352474" cy="200100"/>
                <a:chOff x="1099875" y="2782300"/>
                <a:chExt cx="5352474" cy="200100"/>
              </a:xfrm>
            </p:grpSpPr>
            <p:sp>
              <p:nvSpPr>
                <p:cNvPr id="78" name="Google Shape;78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Blow &amp; Dry-Long Hair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79" name="Google Shape;79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$55.00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1099875" y="4343185"/>
                <a:ext cx="5352474" cy="200100"/>
                <a:chOff x="1099875" y="2782300"/>
                <a:chExt cx="5352474" cy="200100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Blow &amp; Dry-Short Hair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82" name="Google Shape;82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$10.00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83" name="Google Shape;83;p13"/>
              <p:cNvGrpSpPr/>
              <p:nvPr/>
            </p:nvGrpSpPr>
            <p:grpSpPr>
              <a:xfrm>
                <a:off x="1099875" y="4655362"/>
                <a:ext cx="5352474" cy="200100"/>
                <a:chOff x="1099875" y="2782300"/>
                <a:chExt cx="5352474" cy="200100"/>
              </a:xfrm>
            </p:grpSpPr>
            <p:sp>
              <p:nvSpPr>
                <p:cNvPr id="84" name="Google Shape;84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Bang Trim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$75.50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86" name="Google Shape;86;p13"/>
              <p:cNvGrpSpPr/>
              <p:nvPr/>
            </p:nvGrpSpPr>
            <p:grpSpPr>
              <a:xfrm>
                <a:off x="1099875" y="4967539"/>
                <a:ext cx="5352474" cy="200100"/>
                <a:chOff x="1099875" y="2782300"/>
                <a:chExt cx="5352474" cy="200100"/>
              </a:xfrm>
            </p:grpSpPr>
            <p:sp>
              <p:nvSpPr>
                <p:cNvPr id="87" name="Google Shape;87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Deluxe Manicure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$35.00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89" name="Google Shape;89;p13"/>
              <p:cNvGrpSpPr/>
              <p:nvPr/>
            </p:nvGrpSpPr>
            <p:grpSpPr>
              <a:xfrm>
                <a:off x="1099875" y="5279716"/>
                <a:ext cx="5352474" cy="200100"/>
                <a:chOff x="1099875" y="2782300"/>
                <a:chExt cx="5352474" cy="200100"/>
              </a:xfrm>
            </p:grpSpPr>
            <p:sp>
              <p:nvSpPr>
                <p:cNvPr id="90" name="Google Shape;90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Deluxe Gel Manicure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91" name="Google Shape;91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$70.00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92" name="Google Shape;92;p13"/>
              <p:cNvGrpSpPr/>
              <p:nvPr/>
            </p:nvGrpSpPr>
            <p:grpSpPr>
              <a:xfrm>
                <a:off x="1099875" y="5591893"/>
                <a:ext cx="5352474" cy="200100"/>
                <a:chOff x="1099875" y="2782300"/>
                <a:chExt cx="5352474" cy="200100"/>
              </a:xfrm>
            </p:grpSpPr>
            <p:sp>
              <p:nvSpPr>
                <p:cNvPr id="93" name="Google Shape;93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Deluxe Pedicure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94" name="Google Shape;94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$90.50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95" name="Google Shape;95;p13"/>
              <p:cNvGrpSpPr/>
              <p:nvPr/>
            </p:nvGrpSpPr>
            <p:grpSpPr>
              <a:xfrm>
                <a:off x="1099875" y="5904070"/>
                <a:ext cx="5352474" cy="200100"/>
                <a:chOff x="1099875" y="2782300"/>
                <a:chExt cx="5352474" cy="200100"/>
              </a:xfrm>
            </p:grpSpPr>
            <p:sp>
              <p:nvSpPr>
                <p:cNvPr id="96" name="Google Shape;96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French Manicure 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97" name="Google Shape;97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$65.00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  <p:grpSp>
            <p:nvGrpSpPr>
              <p:cNvPr id="98" name="Google Shape;98;p13"/>
              <p:cNvGrpSpPr/>
              <p:nvPr/>
            </p:nvGrpSpPr>
            <p:grpSpPr>
              <a:xfrm>
                <a:off x="1099875" y="6216247"/>
                <a:ext cx="5352474" cy="200100"/>
                <a:chOff x="1099875" y="2782300"/>
                <a:chExt cx="5352474" cy="200100"/>
              </a:xfrm>
            </p:grpSpPr>
            <p:sp>
              <p:nvSpPr>
                <p:cNvPr id="99" name="Google Shape;99;p13"/>
                <p:cNvSpPr txBox="1"/>
                <p:nvPr/>
              </p:nvSpPr>
              <p:spPr>
                <a:xfrm>
                  <a:off x="1099875" y="2782300"/>
                  <a:ext cx="38022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Deluxe French Manicure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  <p:sp>
              <p:nvSpPr>
                <p:cNvPr id="100" name="Google Shape;100;p13"/>
                <p:cNvSpPr txBox="1"/>
                <p:nvPr/>
              </p:nvSpPr>
              <p:spPr>
                <a:xfrm>
                  <a:off x="5253250" y="2782300"/>
                  <a:ext cx="11991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300">
                      <a:solidFill>
                        <a:srgbClr val="3F3A36"/>
                      </a:solidFill>
                      <a:latin typeface="Comfortaa Medium"/>
                      <a:ea typeface="Comfortaa Medium"/>
                      <a:cs typeface="Comfortaa Medium"/>
                      <a:sym typeface="Comfortaa Medium"/>
                    </a:rPr>
                    <a:t>$90.50</a:t>
                  </a:r>
                  <a:endParaRPr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endParaRPr>
                </a:p>
              </p:txBody>
            </p:sp>
          </p:grpSp>
        </p:grpSp>
      </p:grpSp>
      <p:grpSp>
        <p:nvGrpSpPr>
          <p:cNvPr id="101" name="Google Shape;101;p13"/>
          <p:cNvGrpSpPr/>
          <p:nvPr/>
        </p:nvGrpSpPr>
        <p:grpSpPr>
          <a:xfrm>
            <a:off x="1099874" y="6691075"/>
            <a:ext cx="5352476" cy="1640081"/>
            <a:chOff x="1099874" y="6691075"/>
            <a:chExt cx="5352476" cy="1640081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1099874" y="6691075"/>
              <a:ext cx="2285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rgbClr val="3F3A36"/>
                  </a:solidFill>
                  <a:latin typeface="Comfortaa"/>
                  <a:ea typeface="Comfortaa"/>
                  <a:cs typeface="Comfortaa"/>
                  <a:sym typeface="Comfortaa"/>
                </a:rPr>
                <a:t>MEN</a:t>
              </a:r>
              <a:endParaRPr b="1" sz="2400">
                <a:solidFill>
                  <a:srgbClr val="3F3A36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03" name="Google Shape;103;p13"/>
            <p:cNvGrpSpPr/>
            <p:nvPr/>
          </p:nvGrpSpPr>
          <p:grpSpPr>
            <a:xfrm>
              <a:off x="1099875" y="7194525"/>
              <a:ext cx="5352474" cy="200100"/>
              <a:chOff x="1099875" y="2782300"/>
              <a:chExt cx="5352474" cy="2001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Men’s Haircut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$40.00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1099875" y="7506702"/>
              <a:ext cx="5352474" cy="200100"/>
              <a:chOff x="1099875" y="2782300"/>
              <a:chExt cx="5352474" cy="2001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Hair Styling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$35.50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1099875" y="7818879"/>
              <a:ext cx="5352474" cy="200100"/>
              <a:chOff x="1099875" y="2782300"/>
              <a:chExt cx="5352474" cy="2001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Shampoo-Blow-Dry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$25.00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1099875" y="8131056"/>
              <a:ext cx="5352474" cy="200100"/>
              <a:chOff x="1099875" y="2782300"/>
              <a:chExt cx="5352474" cy="2001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Hair Trim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$55.00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</p:grpSp>
      <p:grpSp>
        <p:nvGrpSpPr>
          <p:cNvPr id="115" name="Google Shape;115;p13"/>
          <p:cNvGrpSpPr/>
          <p:nvPr/>
        </p:nvGrpSpPr>
        <p:grpSpPr>
          <a:xfrm>
            <a:off x="1099874" y="8579050"/>
            <a:ext cx="5352476" cy="1327904"/>
            <a:chOff x="1099874" y="6691075"/>
            <a:chExt cx="5352476" cy="1327904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1099874" y="6691075"/>
              <a:ext cx="2285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rgbClr val="3F3A36"/>
                  </a:solidFill>
                  <a:latin typeface="Comfortaa"/>
                  <a:ea typeface="Comfortaa"/>
                  <a:cs typeface="Comfortaa"/>
                  <a:sym typeface="Comfortaa"/>
                </a:rPr>
                <a:t>KIDS</a:t>
              </a:r>
              <a:endParaRPr b="1" sz="2400">
                <a:solidFill>
                  <a:srgbClr val="3F3A36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1099875" y="7194525"/>
              <a:ext cx="5352474" cy="200100"/>
              <a:chOff x="1099875" y="2782300"/>
              <a:chExt cx="5352474" cy="2001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Kid’s Hair Cut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$20.50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1099875" y="7506702"/>
              <a:ext cx="5352474" cy="200100"/>
              <a:chOff x="1099875" y="2782300"/>
              <a:chExt cx="5352474" cy="2001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Shampoo-Blow-Dry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$30.00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1099875" y="7818879"/>
              <a:ext cx="5352474" cy="200100"/>
              <a:chOff x="1099875" y="2782300"/>
              <a:chExt cx="5352474" cy="2001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1099875" y="2782300"/>
                <a:ext cx="3802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Braids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5253250" y="2782300"/>
                <a:ext cx="11991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3F3A36"/>
                    </a:solidFill>
                    <a:latin typeface="Comfortaa Medium"/>
                    <a:ea typeface="Comfortaa Medium"/>
                    <a:cs typeface="Comfortaa Medium"/>
                    <a:sym typeface="Comfortaa Medium"/>
                  </a:rPr>
                  <a:t>$28.50</a:t>
                </a:r>
                <a:endParaRPr sz="1300">
                  <a:solidFill>
                    <a:srgbClr val="3F3A36"/>
                  </a:solidFill>
                  <a:latin typeface="Comfortaa Medium"/>
                  <a:ea typeface="Comfortaa Medium"/>
                  <a:cs typeface="Comfortaa Medium"/>
                  <a:sym typeface="Comfortaa Medium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