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EB Garamond"/>
      <p:regular r:id="rId11"/>
      <p:bold r:id="rId12"/>
      <p:italic r:id="rId13"/>
      <p:boldItalic r:id="rId14"/>
    </p:embeddedFont>
    <p:embeddedFont>
      <p:font typeface="Rubik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81">
          <p15:clr>
            <a:srgbClr val="A4A3A4"/>
          </p15:clr>
        </p15:guide>
        <p15:guide id="2" pos="227">
          <p15:clr>
            <a:srgbClr val="9AA0A6"/>
          </p15:clr>
        </p15:guide>
        <p15:guide id="3" pos="4535">
          <p15:clr>
            <a:srgbClr val="9AA0A6"/>
          </p15:clr>
        </p15:guide>
        <p15:guide id="4" orient="horz" pos="340">
          <p15:clr>
            <a:srgbClr val="9AA0A6"/>
          </p15:clr>
        </p15:guide>
        <p15:guide id="5" orient="horz" pos="6406">
          <p15:clr>
            <a:srgbClr val="9AA0A6"/>
          </p15:clr>
        </p15:guide>
        <p15:guide id="6" pos="2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/>
        <p:guide pos="227"/>
        <p:guide pos="4535"/>
        <p:guide pos="340" orient="horz"/>
        <p:guide pos="6406" orient="horz"/>
        <p:guide pos="261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regular.fntdata"/><Relationship Id="rId10" Type="http://schemas.openxmlformats.org/officeDocument/2006/relationships/font" Target="fonts/Lato-boldItalic.fntdata"/><Relationship Id="rId13" Type="http://schemas.openxmlformats.org/officeDocument/2006/relationships/font" Target="fonts/EBGaramond-italic.fntdata"/><Relationship Id="rId12" Type="http://schemas.openxmlformats.org/officeDocument/2006/relationships/font" Target="fonts/EBGaramon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ato-italic.fntdata"/><Relationship Id="rId15" Type="http://schemas.openxmlformats.org/officeDocument/2006/relationships/font" Target="fonts/Rubik-regular.fntdata"/><Relationship Id="rId14" Type="http://schemas.openxmlformats.org/officeDocument/2006/relationships/font" Target="fonts/EBGaramond-boldItalic.fntdata"/><Relationship Id="rId17" Type="http://schemas.openxmlformats.org/officeDocument/2006/relationships/font" Target="fonts/Rubik-italic.fntdata"/><Relationship Id="rId16" Type="http://schemas.openxmlformats.org/officeDocument/2006/relationships/font" Target="fonts/Rubi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ubik-boldItalic.fntdata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C9FCD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149550" y="8269900"/>
            <a:ext cx="3050700" cy="938100"/>
          </a:xfrm>
          <a:prstGeom prst="rect">
            <a:avLst/>
          </a:prstGeom>
          <a:solidFill>
            <a:srgbClr val="BEEBCA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61975" y="3324600"/>
            <a:ext cx="6838200" cy="4681200"/>
          </a:xfrm>
          <a:prstGeom prst="rect">
            <a:avLst/>
          </a:prstGeom>
          <a:noFill/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61950" y="9486825"/>
            <a:ext cx="6838200" cy="683100"/>
          </a:xfrm>
          <a:prstGeom prst="rect">
            <a:avLst/>
          </a:prstGeom>
          <a:solidFill>
            <a:srgbClr val="BEEBCA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31425" y="213175"/>
            <a:ext cx="40119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0">
                <a:solidFill>
                  <a:srgbClr val="3B5942"/>
                </a:solidFill>
                <a:latin typeface="EB Garamond"/>
                <a:ea typeface="EB Garamond"/>
                <a:cs typeface="EB Garamond"/>
                <a:sym typeface="EB Garamond"/>
              </a:rPr>
              <a:t>Invoice</a:t>
            </a:r>
            <a:endParaRPr sz="9000">
              <a:solidFill>
                <a:srgbClr val="3B5942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60000" y="1609350"/>
            <a:ext cx="2433600" cy="266400"/>
          </a:xfrm>
          <a:prstGeom prst="rect">
            <a:avLst/>
          </a:prstGeom>
          <a:solidFill>
            <a:srgbClr val="BEEBCA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512400" y="1650150"/>
            <a:ext cx="1247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Invoice # 756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780000" y="1609350"/>
            <a:ext cx="2433600" cy="266400"/>
          </a:xfrm>
          <a:prstGeom prst="rect">
            <a:avLst/>
          </a:prstGeom>
          <a:solidFill>
            <a:srgbClr val="BEEBCA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3932400" y="1650150"/>
            <a:ext cx="1247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Date: 12/03/2021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55225" y="1990725"/>
            <a:ext cx="27453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BILL TO:</a:t>
            </a:r>
            <a:endParaRPr b="1"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Schumm/Efrain Romaguera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West Katelynnville/Bilzen/89094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net@example.net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675225" y="1990725"/>
            <a:ext cx="27453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COMPANY NAME:</a:t>
            </a:r>
            <a:endParaRPr b="1"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Sincere Flatley/New Albertchester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Glenna Mountain Suite/71252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mail@example.net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123-456-7890</a:t>
            </a:r>
            <a:endParaRPr sz="12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5149" y="523875"/>
            <a:ext cx="829462" cy="8416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361950" y="3324600"/>
            <a:ext cx="6838200" cy="360000"/>
          </a:xfrm>
          <a:prstGeom prst="rect">
            <a:avLst/>
          </a:prstGeom>
          <a:solidFill>
            <a:srgbClr val="3B5942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361950" y="3684600"/>
            <a:ext cx="6838200" cy="360000"/>
          </a:xfrm>
          <a:prstGeom prst="rect">
            <a:avLst/>
          </a:prstGeom>
          <a:solidFill>
            <a:srgbClr val="A5CCAF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361950" y="4044600"/>
            <a:ext cx="6838200" cy="360000"/>
          </a:xfrm>
          <a:prstGeom prst="rect">
            <a:avLst/>
          </a:prstGeom>
          <a:noFill/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361950" y="4404600"/>
            <a:ext cx="6838200" cy="360000"/>
          </a:xfrm>
          <a:prstGeom prst="rect">
            <a:avLst/>
          </a:prstGeom>
          <a:solidFill>
            <a:srgbClr val="A5CCAF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361950" y="5124600"/>
            <a:ext cx="6838200" cy="360000"/>
          </a:xfrm>
          <a:prstGeom prst="rect">
            <a:avLst/>
          </a:prstGeom>
          <a:solidFill>
            <a:srgbClr val="A5CCAF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361950" y="5844600"/>
            <a:ext cx="6838200" cy="360000"/>
          </a:xfrm>
          <a:prstGeom prst="rect">
            <a:avLst/>
          </a:prstGeom>
          <a:solidFill>
            <a:srgbClr val="A5CCAF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61950" y="6564600"/>
            <a:ext cx="6838200" cy="360000"/>
          </a:xfrm>
          <a:prstGeom prst="rect">
            <a:avLst/>
          </a:prstGeom>
          <a:solidFill>
            <a:srgbClr val="A5CCAF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361950" y="7284600"/>
            <a:ext cx="6838200" cy="360000"/>
          </a:xfrm>
          <a:prstGeom prst="rect">
            <a:avLst/>
          </a:prstGeom>
          <a:solidFill>
            <a:srgbClr val="A5CCAF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4" name="Google Shape;74;p13"/>
          <p:cNvCxnSpPr/>
          <p:nvPr/>
        </p:nvCxnSpPr>
        <p:spPr>
          <a:xfrm>
            <a:off x="5674950" y="3690950"/>
            <a:ext cx="0" cy="4314900"/>
          </a:xfrm>
          <a:prstGeom prst="straightConnector1">
            <a:avLst/>
          </a:prstGeom>
          <a:noFill/>
          <a:ln cap="flat" cmpd="sng" w="9525">
            <a:solidFill>
              <a:srgbClr val="3B594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3781050" y="3690950"/>
            <a:ext cx="0" cy="4314900"/>
          </a:xfrm>
          <a:prstGeom prst="straightConnector1">
            <a:avLst/>
          </a:prstGeom>
          <a:noFill/>
          <a:ln cap="flat" cmpd="sng" w="9525">
            <a:solidFill>
              <a:srgbClr val="3B594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4146200" y="3690950"/>
            <a:ext cx="0" cy="4314900"/>
          </a:xfrm>
          <a:prstGeom prst="straightConnector1">
            <a:avLst/>
          </a:prstGeom>
          <a:noFill/>
          <a:ln cap="flat" cmpd="sng" w="9525">
            <a:solidFill>
              <a:srgbClr val="3B594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13"/>
          <p:cNvSpPr txBox="1"/>
          <p:nvPr/>
        </p:nvSpPr>
        <p:spPr>
          <a:xfrm>
            <a:off x="360000" y="3323175"/>
            <a:ext cx="361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№</a:t>
            </a:r>
            <a:endParaRPr sz="11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721950" y="3323175"/>
            <a:ext cx="2745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DESCRIPTION</a:t>
            </a:r>
            <a:endParaRPr sz="11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740375" y="3323175"/>
            <a:ext cx="479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QTY</a:t>
            </a:r>
            <a:endParaRPr sz="11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145075" y="3323175"/>
            <a:ext cx="152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UNIT PRICE</a:t>
            </a:r>
            <a:endParaRPr sz="11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5673175" y="3323175"/>
            <a:ext cx="1527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rPr>
              <a:t>AMOUNT</a:t>
            </a:r>
            <a:endParaRPr sz="1100">
              <a:solidFill>
                <a:schemeClr val="lt1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82" name="Google Shape;82;p13"/>
          <p:cNvGrpSpPr/>
          <p:nvPr/>
        </p:nvGrpSpPr>
        <p:grpSpPr>
          <a:xfrm>
            <a:off x="3781050" y="3687600"/>
            <a:ext cx="361800" cy="4315400"/>
            <a:chOff x="360000" y="3840000"/>
            <a:chExt cx="361800" cy="4315400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360000" y="38400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Lato"/>
                  <a:ea typeface="Lato"/>
                  <a:cs typeface="Lato"/>
                  <a:sym typeface="Lato"/>
                </a:rPr>
                <a:t>1</a:t>
              </a:r>
              <a:endParaRPr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360000" y="419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360000" y="456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360000" y="491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360000" y="528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360000" y="563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360000" y="600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360000" y="635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360000" y="672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360000" y="70814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360000" y="74369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360000" y="78014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5679936" y="3687600"/>
            <a:ext cx="1527013" cy="4315400"/>
            <a:chOff x="360000" y="3840000"/>
            <a:chExt cx="361800" cy="4315400"/>
          </a:xfrm>
        </p:grpSpPr>
        <p:sp>
          <p:nvSpPr>
            <p:cNvPr id="96" name="Google Shape;96;p13"/>
            <p:cNvSpPr txBox="1"/>
            <p:nvPr/>
          </p:nvSpPr>
          <p:spPr>
            <a:xfrm>
              <a:off x="360000" y="38400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Lato"/>
                  <a:ea typeface="Lato"/>
                  <a:cs typeface="Lato"/>
                  <a:sym typeface="Lato"/>
                </a:rPr>
                <a:t>125.00</a:t>
              </a:r>
              <a:endParaRPr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360000" y="419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50.00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360000" y="456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360000" y="491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90.00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360000" y="528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125.00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60000" y="563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35.00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360000" y="600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55.00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360000" y="635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90.00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360000" y="672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60.00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360000" y="70814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120.00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360000" y="74369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80.00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360000" y="78014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65.00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360000" y="3687600"/>
            <a:ext cx="361800" cy="4315400"/>
            <a:chOff x="360000" y="3840000"/>
            <a:chExt cx="361800" cy="43154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360000" y="38400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Lato"/>
                  <a:ea typeface="Lato"/>
                  <a:cs typeface="Lato"/>
                  <a:sym typeface="Lato"/>
                </a:rPr>
                <a:t>1</a:t>
              </a:r>
              <a:endParaRPr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360000" y="419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60000" y="456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360000" y="491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4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360000" y="528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5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360000" y="563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6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360000" y="600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7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360000" y="635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8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60000" y="672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9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360000" y="70814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360000" y="74369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11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360000" y="78014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12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722094" y="3687600"/>
            <a:ext cx="2625944" cy="4315400"/>
            <a:chOff x="360000" y="3840000"/>
            <a:chExt cx="361800" cy="4315400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360000" y="38400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Lato"/>
                  <a:ea typeface="Lato"/>
                  <a:cs typeface="Lato"/>
                  <a:sym typeface="Lato"/>
                </a:rPr>
                <a:t>Consectetuer adipiscing</a:t>
              </a:r>
              <a:endParaRPr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60000" y="419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Delenit augue duis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360000" y="456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Praesent luptatum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360000" y="491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Molestie consequat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360000" y="528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Vel illum dolore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360000" y="563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Commodo consequat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360000" y="600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Exerci tation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360000" y="635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Ullamcorper suscipit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360000" y="672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Quis nostrud exerci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360000" y="70814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Diam nonummy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360000" y="74369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Consectetuer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360000" y="78014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Adipiscing elit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4149561" y="3687600"/>
            <a:ext cx="1527013" cy="4315400"/>
            <a:chOff x="360000" y="3840000"/>
            <a:chExt cx="361800" cy="4315400"/>
          </a:xfrm>
        </p:grpSpPr>
        <p:sp>
          <p:nvSpPr>
            <p:cNvPr id="135" name="Google Shape;135;p13"/>
            <p:cNvSpPr txBox="1"/>
            <p:nvPr/>
          </p:nvSpPr>
          <p:spPr>
            <a:xfrm>
              <a:off x="360000" y="38400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Lato"/>
                  <a:ea typeface="Lato"/>
                  <a:cs typeface="Lato"/>
                  <a:sym typeface="Lato"/>
                </a:rPr>
                <a:t>125.00</a:t>
              </a:r>
              <a:endParaRPr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360000" y="419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25.00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360000" y="456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360000" y="491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45.00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360000" y="528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125.00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360000" y="5637788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35.00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360000" y="60022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55.00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360000" y="63577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30.00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360000" y="67222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60.00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360000" y="7081413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60.00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60000" y="7436975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80.00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360000" y="7801400"/>
              <a:ext cx="361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3B5942"/>
                  </a:solidFill>
                  <a:latin typeface="Rubik"/>
                  <a:ea typeface="Rubik"/>
                  <a:cs typeface="Rubik"/>
                  <a:sym typeface="Rubik"/>
                </a:rPr>
                <a:t>65.00</a:t>
              </a:r>
              <a:endParaRPr sz="1100">
                <a:solidFill>
                  <a:srgbClr val="3B5942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147" name="Google Shape;147;p13"/>
          <p:cNvSpPr/>
          <p:nvPr/>
        </p:nvSpPr>
        <p:spPr>
          <a:xfrm>
            <a:off x="361950" y="8274600"/>
            <a:ext cx="3419100" cy="936000"/>
          </a:xfrm>
          <a:prstGeom prst="rect">
            <a:avLst/>
          </a:prstGeom>
          <a:solidFill>
            <a:srgbClr val="BEEBCA"/>
          </a:solidFill>
          <a:ln cap="flat" cmpd="sng" w="9525">
            <a:solidFill>
              <a:srgbClr val="3B59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3"/>
          <p:cNvSpPr txBox="1"/>
          <p:nvPr/>
        </p:nvSpPr>
        <p:spPr>
          <a:xfrm>
            <a:off x="361975" y="8287838"/>
            <a:ext cx="2743200" cy="9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PAYMENT DETAILS:</a:t>
            </a:r>
            <a:endParaRPr b="1"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Paypal:</a:t>
            </a: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 exampelmail@com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Bank:</a:t>
            </a: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 example-name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Business Name:</a:t>
            </a: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 example-name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4142875" y="8303150"/>
            <a:ext cx="152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Subtotal: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4142875" y="8538898"/>
            <a:ext cx="152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Discount 5%: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4142875" y="8774878"/>
            <a:ext cx="152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Taxes 15%: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4142875" y="9010626"/>
            <a:ext cx="15270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INVOICE TOTAL:</a:t>
            </a:r>
            <a:endParaRPr b="1"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6310325" y="8303150"/>
            <a:ext cx="889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910.00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6310325" y="8538898"/>
            <a:ext cx="889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45.5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5" name="Google Shape;155;p13"/>
          <p:cNvSpPr txBox="1"/>
          <p:nvPr/>
        </p:nvSpPr>
        <p:spPr>
          <a:xfrm>
            <a:off x="6310325" y="8774877"/>
            <a:ext cx="889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136.50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6" name="Google Shape;156;p13"/>
          <p:cNvSpPr txBox="1"/>
          <p:nvPr/>
        </p:nvSpPr>
        <p:spPr>
          <a:xfrm>
            <a:off x="6310325" y="9010625"/>
            <a:ext cx="889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91425" spcFirstLastPara="1" rIns="91425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1092.00</a:t>
            </a:r>
            <a:endParaRPr b="1"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361975" y="9479388"/>
            <a:ext cx="27432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rgbClr val="3B5942"/>
                </a:solidFill>
                <a:latin typeface="Lato"/>
                <a:ea typeface="Lato"/>
                <a:cs typeface="Lato"/>
                <a:sym typeface="Lato"/>
              </a:rPr>
              <a:t>Special notes and terms:</a:t>
            </a:r>
            <a:endParaRPr sz="1100">
              <a:solidFill>
                <a:srgbClr val="3B5942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58" name="Google Shape;158;p13"/>
          <p:cNvCxnSpPr/>
          <p:nvPr/>
        </p:nvCxnSpPr>
        <p:spPr>
          <a:xfrm>
            <a:off x="4149550" y="8505862"/>
            <a:ext cx="3050700" cy="0"/>
          </a:xfrm>
          <a:prstGeom prst="straightConnector1">
            <a:avLst/>
          </a:prstGeom>
          <a:noFill/>
          <a:ln cap="flat" cmpd="sng" w="9525">
            <a:solidFill>
              <a:srgbClr val="3B594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3"/>
          <p:cNvCxnSpPr/>
          <p:nvPr/>
        </p:nvCxnSpPr>
        <p:spPr>
          <a:xfrm>
            <a:off x="4149550" y="8739212"/>
            <a:ext cx="3050700" cy="0"/>
          </a:xfrm>
          <a:prstGeom prst="straightConnector1">
            <a:avLst/>
          </a:prstGeom>
          <a:noFill/>
          <a:ln cap="flat" cmpd="sng" w="9525">
            <a:solidFill>
              <a:srgbClr val="3B594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3"/>
          <p:cNvCxnSpPr/>
          <p:nvPr/>
        </p:nvCxnSpPr>
        <p:spPr>
          <a:xfrm>
            <a:off x="4149550" y="8972587"/>
            <a:ext cx="3050700" cy="0"/>
          </a:xfrm>
          <a:prstGeom prst="straightConnector1">
            <a:avLst/>
          </a:prstGeom>
          <a:noFill/>
          <a:ln cap="flat" cmpd="sng" w="9525">
            <a:solidFill>
              <a:srgbClr val="3B594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