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10692000" cx="7560000"/>
  <p:notesSz cx="6858000" cy="9144000"/>
  <p:embeddedFontLst>
    <p:embeddedFont>
      <p:font typeface="Quicksand"/>
      <p:regular r:id="rId12"/>
      <p:bold r:id="rId13"/>
    </p:embeddedFont>
    <p:embeddedFont>
      <p:font typeface="Quicksand SemiBol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4422">
          <p15:clr>
            <a:srgbClr val="747775"/>
          </p15:clr>
        </p15:guide>
        <p15:guide id="2" pos="33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422"/>
        <p:guide pos="33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Quicksand-bold.fntdata"/><Relationship Id="rId12" Type="http://schemas.openxmlformats.org/officeDocument/2006/relationships/font" Target="fonts/Quicksand-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QuicksandSemiBold-bold.fntdata"/><Relationship Id="rId14" Type="http://schemas.openxmlformats.org/officeDocument/2006/relationships/font" Target="fonts/QuicksandSemiBo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f599c99227_0_4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f599c99227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f599c99227_0_10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f599c99227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f599c99227_0_19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f599c99227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1f599c99227_0_39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f599c99227_0_3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1f599c99227_0_466: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1f599c99227_0_4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403229" y="1442900"/>
            <a:ext cx="6631646" cy="3783550"/>
            <a:chOff x="403229" y="1442900"/>
            <a:chExt cx="6631646" cy="3783550"/>
          </a:xfrm>
        </p:grpSpPr>
        <p:cxnSp>
          <p:nvCxnSpPr>
            <p:cNvPr id="55" name="Google Shape;55;p13"/>
            <p:cNvCxnSpPr/>
            <p:nvPr/>
          </p:nvCxnSpPr>
          <p:spPr>
            <a:xfrm>
              <a:off x="542275" y="1442900"/>
              <a:ext cx="6492600" cy="0"/>
            </a:xfrm>
            <a:prstGeom prst="straightConnector1">
              <a:avLst/>
            </a:prstGeom>
            <a:noFill/>
            <a:ln cap="flat" cmpd="sng" w="28575">
              <a:solidFill>
                <a:srgbClr val="000000"/>
              </a:solidFill>
              <a:prstDash val="solid"/>
              <a:round/>
              <a:headEnd len="med" w="med" type="none"/>
              <a:tailEnd len="med" w="med" type="none"/>
            </a:ln>
          </p:spPr>
        </p:cxnSp>
        <p:cxnSp>
          <p:nvCxnSpPr>
            <p:cNvPr id="56" name="Google Shape;56;p13"/>
            <p:cNvCxnSpPr/>
            <p:nvPr/>
          </p:nvCxnSpPr>
          <p:spPr>
            <a:xfrm>
              <a:off x="542275" y="5226450"/>
              <a:ext cx="6492600" cy="0"/>
            </a:xfrm>
            <a:prstGeom prst="straightConnector1">
              <a:avLst/>
            </a:prstGeom>
            <a:noFill/>
            <a:ln cap="flat" cmpd="sng" w="28575">
              <a:solidFill>
                <a:srgbClr val="000000"/>
              </a:solidFill>
              <a:prstDash val="solid"/>
              <a:round/>
              <a:headEnd len="med" w="med" type="none"/>
              <a:tailEnd len="med" w="med" type="none"/>
            </a:ln>
          </p:spPr>
        </p:cxnSp>
        <p:sp>
          <p:nvSpPr>
            <p:cNvPr id="57" name="Google Shape;57;p13"/>
            <p:cNvSpPr txBox="1"/>
            <p:nvPr/>
          </p:nvSpPr>
          <p:spPr>
            <a:xfrm>
              <a:off x="535775" y="1547825"/>
              <a:ext cx="6065700" cy="367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endParaRPr>
            </a:p>
          </p:txBody>
        </p:sp>
        <p:sp>
          <p:nvSpPr>
            <p:cNvPr id="58" name="Google Shape;58;p13"/>
            <p:cNvSpPr txBox="1"/>
            <p:nvPr/>
          </p:nvSpPr>
          <p:spPr>
            <a:xfrm>
              <a:off x="403229" y="1736454"/>
              <a:ext cx="5496600" cy="3299400"/>
            </a:xfrm>
            <a:prstGeom prst="rect">
              <a:avLst/>
            </a:prstGeom>
            <a:noFill/>
            <a:ln>
              <a:noFill/>
            </a:ln>
          </p:spPr>
          <p:txBody>
            <a:bodyPr anchorCtr="0" anchor="t" bIns="91425" lIns="91425" spcFirstLastPara="1" rIns="91425" wrap="square" tIns="91425">
              <a:spAutoFit/>
            </a:bodyPr>
            <a:lstStyle/>
            <a:p>
              <a:pPr indent="0" lvl="0" marL="0" rtl="0" algn="l">
                <a:lnSpc>
                  <a:spcPct val="95000"/>
                </a:lnSpc>
                <a:spcBef>
                  <a:spcPts val="0"/>
                </a:spcBef>
                <a:spcAft>
                  <a:spcPts val="0"/>
                </a:spcAft>
                <a:buClr>
                  <a:schemeClr val="dk1"/>
                </a:buClr>
                <a:buSzPts val="1100"/>
                <a:buFont typeface="Arial"/>
                <a:buNone/>
              </a:pPr>
              <a:r>
                <a:rPr b="1" lang="uk" sz="7100">
                  <a:solidFill>
                    <a:srgbClr val="09132B"/>
                  </a:solidFill>
                  <a:latin typeface="Quicksand"/>
                  <a:ea typeface="Quicksand"/>
                  <a:cs typeface="Quicksand"/>
                  <a:sym typeface="Quicksand"/>
                </a:rPr>
                <a:t>GRANT </a:t>
              </a:r>
              <a:endParaRPr b="1" sz="7100">
                <a:solidFill>
                  <a:srgbClr val="09132B"/>
                </a:solidFill>
                <a:latin typeface="Quicksand"/>
                <a:ea typeface="Quicksand"/>
                <a:cs typeface="Quicksand"/>
                <a:sym typeface="Quicksand"/>
              </a:endParaRPr>
            </a:p>
            <a:p>
              <a:pPr indent="0" lvl="0" marL="0" rtl="0" algn="l">
                <a:lnSpc>
                  <a:spcPct val="95000"/>
                </a:lnSpc>
                <a:spcBef>
                  <a:spcPts val="0"/>
                </a:spcBef>
                <a:spcAft>
                  <a:spcPts val="0"/>
                </a:spcAft>
                <a:buClr>
                  <a:schemeClr val="dk1"/>
                </a:buClr>
                <a:buSzPts val="1100"/>
                <a:buFont typeface="Arial"/>
                <a:buNone/>
              </a:pPr>
              <a:r>
                <a:rPr b="1" lang="uk" sz="7100">
                  <a:solidFill>
                    <a:srgbClr val="FF723D"/>
                  </a:solidFill>
                  <a:latin typeface="Quicksand"/>
                  <a:ea typeface="Quicksand"/>
                  <a:cs typeface="Quicksand"/>
                  <a:sym typeface="Quicksand"/>
                </a:rPr>
                <a:t>PROPOSAL</a:t>
              </a:r>
              <a:endParaRPr b="1" sz="7100">
                <a:solidFill>
                  <a:srgbClr val="FF723D"/>
                </a:solidFill>
                <a:latin typeface="Quicksand"/>
                <a:ea typeface="Quicksand"/>
                <a:cs typeface="Quicksand"/>
                <a:sym typeface="Quicksand"/>
              </a:endParaRPr>
            </a:p>
            <a:p>
              <a:pPr indent="0" lvl="0" marL="0" rtl="0" algn="l">
                <a:lnSpc>
                  <a:spcPct val="95000"/>
                </a:lnSpc>
                <a:spcBef>
                  <a:spcPts val="0"/>
                </a:spcBef>
                <a:spcAft>
                  <a:spcPts val="0"/>
                </a:spcAft>
                <a:buNone/>
              </a:pPr>
              <a:r>
                <a:rPr b="1" lang="uk" sz="7100">
                  <a:solidFill>
                    <a:srgbClr val="09132B"/>
                  </a:solidFill>
                  <a:latin typeface="Quicksand"/>
                  <a:ea typeface="Quicksand"/>
                  <a:cs typeface="Quicksand"/>
                  <a:sym typeface="Quicksand"/>
                </a:rPr>
                <a:t>TEMPLATE</a:t>
              </a:r>
              <a:endParaRPr b="1" sz="7100">
                <a:solidFill>
                  <a:srgbClr val="09132B"/>
                </a:solidFill>
                <a:latin typeface="Quicksand"/>
                <a:ea typeface="Quicksand"/>
                <a:cs typeface="Quicksand"/>
                <a:sym typeface="Quicksand"/>
              </a:endParaRPr>
            </a:p>
          </p:txBody>
        </p:sp>
      </p:grpSp>
      <p:grpSp>
        <p:nvGrpSpPr>
          <p:cNvPr id="59" name="Google Shape;59;p13"/>
          <p:cNvGrpSpPr/>
          <p:nvPr/>
        </p:nvGrpSpPr>
        <p:grpSpPr>
          <a:xfrm>
            <a:off x="540000" y="540000"/>
            <a:ext cx="2932782" cy="872028"/>
            <a:chOff x="540000" y="540000"/>
            <a:chExt cx="2932782" cy="872028"/>
          </a:xfrm>
        </p:grpSpPr>
        <p:sp>
          <p:nvSpPr>
            <p:cNvPr id="60" name="Google Shape;60;p13"/>
            <p:cNvSpPr txBox="1"/>
            <p:nvPr/>
          </p:nvSpPr>
          <p:spPr>
            <a:xfrm>
              <a:off x="1203582" y="572290"/>
              <a:ext cx="2269200" cy="463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a:latin typeface="Quicksand SemiBold"/>
                  <a:ea typeface="Quicksand SemiBold"/>
                  <a:cs typeface="Quicksand SemiBold"/>
                  <a:sym typeface="Quicksand SemiBold"/>
                </a:rPr>
                <a:t>[Your Organization's </a:t>
              </a:r>
              <a:endParaRPr>
                <a:latin typeface="Quicksand SemiBold"/>
                <a:ea typeface="Quicksand SemiBold"/>
                <a:cs typeface="Quicksand SemiBold"/>
                <a:sym typeface="Quicksand SemiBold"/>
              </a:endParaRPr>
            </a:p>
            <a:p>
              <a:pPr indent="0" lvl="0" marL="0" rtl="0" algn="l">
                <a:lnSpc>
                  <a:spcPct val="115000"/>
                </a:lnSpc>
                <a:spcBef>
                  <a:spcPts val="0"/>
                </a:spcBef>
                <a:spcAft>
                  <a:spcPts val="0"/>
                </a:spcAft>
                <a:buNone/>
              </a:pPr>
              <a:r>
                <a:rPr lang="uk">
                  <a:latin typeface="Quicksand SemiBold"/>
                  <a:ea typeface="Quicksand SemiBold"/>
                  <a:cs typeface="Quicksand SemiBold"/>
                  <a:sym typeface="Quicksand SemiBold"/>
                </a:rPr>
                <a:t>Name]</a:t>
              </a:r>
              <a:endParaRPr>
                <a:latin typeface="Quicksand SemiBold"/>
                <a:ea typeface="Quicksand SemiBold"/>
                <a:cs typeface="Quicksand SemiBold"/>
                <a:sym typeface="Quicksand SemiBold"/>
              </a:endParaRPr>
            </a:p>
          </p:txBody>
        </p:sp>
        <p:grpSp>
          <p:nvGrpSpPr>
            <p:cNvPr id="61" name="Google Shape;61;p13"/>
            <p:cNvGrpSpPr/>
            <p:nvPr/>
          </p:nvGrpSpPr>
          <p:grpSpPr>
            <a:xfrm>
              <a:off x="540000" y="540000"/>
              <a:ext cx="883907" cy="872028"/>
              <a:chOff x="546450" y="540000"/>
              <a:chExt cx="883907" cy="872028"/>
            </a:xfrm>
          </p:grpSpPr>
          <p:sp>
            <p:nvSpPr>
              <p:cNvPr id="62" name="Google Shape;62;p13"/>
              <p:cNvSpPr/>
              <p:nvPr/>
            </p:nvSpPr>
            <p:spPr>
              <a:xfrm>
                <a:off x="546450" y="540000"/>
                <a:ext cx="514200" cy="514200"/>
              </a:xfrm>
              <a:prstGeom prst="rect">
                <a:avLst/>
              </a:prstGeom>
              <a:solidFill>
                <a:srgbClr val="FF723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3" name="Google Shape;63;p13"/>
              <p:cNvSpPr/>
              <p:nvPr/>
            </p:nvSpPr>
            <p:spPr>
              <a:xfrm>
                <a:off x="719357" y="701028"/>
                <a:ext cx="711000" cy="711000"/>
              </a:xfrm>
              <a:prstGeom prst="arc">
                <a:avLst>
                  <a:gd fmla="val 10810767" name="adj1"/>
                  <a:gd fmla="val 16073438" name="adj2"/>
                </a:avLst>
              </a:prstGeom>
              <a:no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sp>
        <p:nvSpPr>
          <p:cNvPr id="64" name="Google Shape;64;p13"/>
          <p:cNvSpPr txBox="1"/>
          <p:nvPr/>
        </p:nvSpPr>
        <p:spPr>
          <a:xfrm>
            <a:off x="6367530" y="498275"/>
            <a:ext cx="655500" cy="2154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uk">
                <a:latin typeface="Quicksand"/>
                <a:ea typeface="Quicksand"/>
                <a:cs typeface="Quicksand"/>
                <a:sym typeface="Quicksand"/>
              </a:rPr>
              <a:t>2025</a:t>
            </a:r>
            <a:endParaRPr>
              <a:latin typeface="Quicksand"/>
              <a:ea typeface="Quicksand"/>
              <a:cs typeface="Quicksand"/>
              <a:sym typeface="Quicksand"/>
            </a:endParaRPr>
          </a:p>
        </p:txBody>
      </p:sp>
      <p:grpSp>
        <p:nvGrpSpPr>
          <p:cNvPr id="65" name="Google Shape;65;p13"/>
          <p:cNvGrpSpPr/>
          <p:nvPr/>
        </p:nvGrpSpPr>
        <p:grpSpPr>
          <a:xfrm>
            <a:off x="535769" y="6341225"/>
            <a:ext cx="3339914" cy="3304963"/>
            <a:chOff x="535769" y="6341225"/>
            <a:chExt cx="3339914" cy="3304963"/>
          </a:xfrm>
        </p:grpSpPr>
        <p:grpSp>
          <p:nvGrpSpPr>
            <p:cNvPr id="66" name="Google Shape;66;p13"/>
            <p:cNvGrpSpPr/>
            <p:nvPr/>
          </p:nvGrpSpPr>
          <p:grpSpPr>
            <a:xfrm>
              <a:off x="535769" y="6341225"/>
              <a:ext cx="3339914" cy="1424563"/>
              <a:chOff x="535769" y="6341225"/>
              <a:chExt cx="3339914" cy="1424563"/>
            </a:xfrm>
          </p:grpSpPr>
          <p:grpSp>
            <p:nvGrpSpPr>
              <p:cNvPr id="67" name="Google Shape;67;p13"/>
              <p:cNvGrpSpPr/>
              <p:nvPr/>
            </p:nvGrpSpPr>
            <p:grpSpPr>
              <a:xfrm>
                <a:off x="535769" y="6341225"/>
                <a:ext cx="3175881" cy="592862"/>
                <a:chOff x="535769" y="6341225"/>
                <a:chExt cx="3175881" cy="592862"/>
              </a:xfrm>
            </p:grpSpPr>
            <p:sp>
              <p:nvSpPr>
                <p:cNvPr id="68" name="Google Shape;68;p13"/>
                <p:cNvSpPr txBox="1"/>
                <p:nvPr/>
              </p:nvSpPr>
              <p:spPr>
                <a:xfrm>
                  <a:off x="535769" y="6341225"/>
                  <a:ext cx="1350900" cy="2154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a:latin typeface="Quicksand"/>
                      <a:ea typeface="Quicksand"/>
                      <a:cs typeface="Quicksand"/>
                      <a:sym typeface="Quicksand"/>
                    </a:rPr>
                    <a:t>Prepared By</a:t>
                  </a:r>
                  <a:endParaRPr>
                    <a:latin typeface="Quicksand"/>
                    <a:ea typeface="Quicksand"/>
                    <a:cs typeface="Quicksand"/>
                    <a:sym typeface="Quicksand"/>
                  </a:endParaRPr>
                </a:p>
              </p:txBody>
            </p:sp>
            <p:sp>
              <p:nvSpPr>
                <p:cNvPr id="69" name="Google Shape;69;p13"/>
                <p:cNvSpPr txBox="1"/>
                <p:nvPr/>
              </p:nvSpPr>
              <p:spPr>
                <a:xfrm>
                  <a:off x="535769" y="6612700"/>
                  <a:ext cx="1350900" cy="2154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a:solidFill>
                        <a:srgbClr val="FF723D"/>
                      </a:solidFill>
                      <a:latin typeface="Quicksand"/>
                      <a:ea typeface="Quicksand"/>
                      <a:cs typeface="Quicksand"/>
                      <a:sym typeface="Quicksand"/>
                    </a:rPr>
                    <a:t>Shanny Renner</a:t>
                  </a:r>
                  <a:endParaRPr b="1">
                    <a:solidFill>
                      <a:srgbClr val="FF723D"/>
                    </a:solidFill>
                    <a:latin typeface="Quicksand"/>
                    <a:ea typeface="Quicksand"/>
                    <a:cs typeface="Quicksand"/>
                    <a:sym typeface="Quicksand"/>
                  </a:endParaRPr>
                </a:p>
              </p:txBody>
            </p:sp>
            <p:cxnSp>
              <p:nvCxnSpPr>
                <p:cNvPr id="70" name="Google Shape;70;p13"/>
                <p:cNvCxnSpPr/>
                <p:nvPr/>
              </p:nvCxnSpPr>
              <p:spPr>
                <a:xfrm>
                  <a:off x="540950" y="6934087"/>
                  <a:ext cx="3170700" cy="0"/>
                </a:xfrm>
                <a:prstGeom prst="straightConnector1">
                  <a:avLst/>
                </a:prstGeom>
                <a:noFill/>
                <a:ln cap="flat" cmpd="sng" w="19050">
                  <a:solidFill>
                    <a:srgbClr val="8F8F8F"/>
                  </a:solidFill>
                  <a:prstDash val="solid"/>
                  <a:round/>
                  <a:headEnd len="med" w="med" type="none"/>
                  <a:tailEnd len="med" w="med" type="none"/>
                </a:ln>
              </p:spPr>
            </p:cxnSp>
          </p:grpSp>
          <p:sp>
            <p:nvSpPr>
              <p:cNvPr id="71" name="Google Shape;71;p13"/>
              <p:cNvSpPr txBox="1"/>
              <p:nvPr/>
            </p:nvSpPr>
            <p:spPr>
              <a:xfrm>
                <a:off x="535783" y="7090100"/>
                <a:ext cx="3339900" cy="2154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latin typeface="Quicksand"/>
                    <a:ea typeface="Quicksand"/>
                    <a:cs typeface="Quicksand"/>
                    <a:sym typeface="Quicksand"/>
                  </a:rPr>
                  <a:t>Company Name:</a:t>
                </a:r>
                <a:r>
                  <a:rPr lang="uk">
                    <a:latin typeface="Quicksand"/>
                    <a:ea typeface="Quicksand"/>
                    <a:cs typeface="Quicksand"/>
                    <a:sym typeface="Quicksand"/>
                  </a:rPr>
                  <a:t> </a:t>
                </a:r>
                <a:r>
                  <a:rPr lang="uk" sz="1200">
                    <a:latin typeface="Quicksand"/>
                    <a:ea typeface="Quicksand"/>
                    <a:cs typeface="Quicksand"/>
                    <a:sym typeface="Quicksand"/>
                  </a:rPr>
                  <a:t>Jacobi-Rolfson</a:t>
                </a:r>
                <a:endParaRPr sz="1200">
                  <a:latin typeface="Quicksand"/>
                  <a:ea typeface="Quicksand"/>
                  <a:cs typeface="Quicksand"/>
                  <a:sym typeface="Quicksand"/>
                </a:endParaRPr>
              </a:p>
            </p:txBody>
          </p:sp>
          <p:sp>
            <p:nvSpPr>
              <p:cNvPr id="72" name="Google Shape;72;p13"/>
              <p:cNvSpPr txBox="1"/>
              <p:nvPr/>
            </p:nvSpPr>
            <p:spPr>
              <a:xfrm>
                <a:off x="535783" y="7359288"/>
                <a:ext cx="3339900" cy="4065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200">
                    <a:latin typeface="Quicksand"/>
                    <a:ea typeface="Quicksand"/>
                    <a:cs typeface="Quicksand"/>
                    <a:sym typeface="Quicksand"/>
                  </a:rPr>
                  <a:t>Company Address: </a:t>
                </a:r>
                <a:r>
                  <a:rPr lang="uk" sz="1200">
                    <a:latin typeface="Quicksand"/>
                    <a:ea typeface="Quicksand"/>
                    <a:cs typeface="Quicksand"/>
                    <a:sym typeface="Quicksand"/>
                  </a:rPr>
                  <a:t>316 Leonor Flats Apt. 783,</a:t>
                </a:r>
                <a:endParaRPr sz="1200">
                  <a:latin typeface="Quicksand"/>
                  <a:ea typeface="Quicksand"/>
                  <a:cs typeface="Quicksand"/>
                  <a:sym typeface="Quicksand"/>
                </a:endParaRPr>
              </a:p>
              <a:p>
                <a:pPr indent="0" lvl="0" marL="0" rtl="0" algn="l">
                  <a:lnSpc>
                    <a:spcPct val="120000"/>
                  </a:lnSpc>
                  <a:spcBef>
                    <a:spcPts val="0"/>
                  </a:spcBef>
                  <a:spcAft>
                    <a:spcPts val="0"/>
                  </a:spcAft>
                  <a:buNone/>
                </a:pPr>
                <a:r>
                  <a:rPr lang="uk" sz="1200">
                    <a:latin typeface="Quicksand"/>
                    <a:ea typeface="Quicksand"/>
                    <a:cs typeface="Quicksand"/>
                    <a:sym typeface="Quicksand"/>
                  </a:rPr>
                  <a:t>West Eltonview, Connecticut, 05470</a:t>
                </a:r>
                <a:endParaRPr sz="1200">
                  <a:latin typeface="Quicksand"/>
                  <a:ea typeface="Quicksand"/>
                  <a:cs typeface="Quicksand"/>
                  <a:sym typeface="Quicksand"/>
                </a:endParaRPr>
              </a:p>
            </p:txBody>
          </p:sp>
        </p:grpSp>
        <p:grpSp>
          <p:nvGrpSpPr>
            <p:cNvPr id="73" name="Google Shape;73;p13"/>
            <p:cNvGrpSpPr/>
            <p:nvPr/>
          </p:nvGrpSpPr>
          <p:grpSpPr>
            <a:xfrm>
              <a:off x="535769" y="8221625"/>
              <a:ext cx="3339914" cy="1424563"/>
              <a:chOff x="535769" y="6341225"/>
              <a:chExt cx="3339914" cy="1424563"/>
            </a:xfrm>
          </p:grpSpPr>
          <p:grpSp>
            <p:nvGrpSpPr>
              <p:cNvPr id="74" name="Google Shape;74;p13"/>
              <p:cNvGrpSpPr/>
              <p:nvPr/>
            </p:nvGrpSpPr>
            <p:grpSpPr>
              <a:xfrm>
                <a:off x="535769" y="6341225"/>
                <a:ext cx="3175881" cy="592862"/>
                <a:chOff x="535769" y="6341225"/>
                <a:chExt cx="3175881" cy="592862"/>
              </a:xfrm>
            </p:grpSpPr>
            <p:sp>
              <p:nvSpPr>
                <p:cNvPr id="75" name="Google Shape;75;p13"/>
                <p:cNvSpPr txBox="1"/>
                <p:nvPr/>
              </p:nvSpPr>
              <p:spPr>
                <a:xfrm>
                  <a:off x="535769" y="6341225"/>
                  <a:ext cx="1350900" cy="2154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a:latin typeface="Quicksand"/>
                      <a:ea typeface="Quicksand"/>
                      <a:cs typeface="Quicksand"/>
                      <a:sym typeface="Quicksand"/>
                    </a:rPr>
                    <a:t>Presented to</a:t>
                  </a:r>
                  <a:endParaRPr>
                    <a:latin typeface="Quicksand"/>
                    <a:ea typeface="Quicksand"/>
                    <a:cs typeface="Quicksand"/>
                    <a:sym typeface="Quicksand"/>
                  </a:endParaRPr>
                </a:p>
              </p:txBody>
            </p:sp>
            <p:sp>
              <p:nvSpPr>
                <p:cNvPr id="76" name="Google Shape;76;p13"/>
                <p:cNvSpPr txBox="1"/>
                <p:nvPr/>
              </p:nvSpPr>
              <p:spPr>
                <a:xfrm>
                  <a:off x="535778" y="6612700"/>
                  <a:ext cx="2063700" cy="2154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a:solidFill>
                        <a:srgbClr val="FF723D"/>
                      </a:solidFill>
                      <a:latin typeface="Quicksand"/>
                      <a:ea typeface="Quicksand"/>
                      <a:cs typeface="Quicksand"/>
                      <a:sym typeface="Quicksand"/>
                    </a:rPr>
                    <a:t>Lysanne Torphy</a:t>
                  </a:r>
                  <a:endParaRPr b="1">
                    <a:solidFill>
                      <a:srgbClr val="FF723D"/>
                    </a:solidFill>
                    <a:latin typeface="Quicksand"/>
                    <a:ea typeface="Quicksand"/>
                    <a:cs typeface="Quicksand"/>
                    <a:sym typeface="Quicksand"/>
                  </a:endParaRPr>
                </a:p>
              </p:txBody>
            </p:sp>
            <p:cxnSp>
              <p:nvCxnSpPr>
                <p:cNvPr id="77" name="Google Shape;77;p13"/>
                <p:cNvCxnSpPr/>
                <p:nvPr/>
              </p:nvCxnSpPr>
              <p:spPr>
                <a:xfrm>
                  <a:off x="540950" y="6934087"/>
                  <a:ext cx="3170700" cy="0"/>
                </a:xfrm>
                <a:prstGeom prst="straightConnector1">
                  <a:avLst/>
                </a:prstGeom>
                <a:noFill/>
                <a:ln cap="flat" cmpd="sng" w="19050">
                  <a:solidFill>
                    <a:srgbClr val="8F8F8F"/>
                  </a:solidFill>
                  <a:prstDash val="solid"/>
                  <a:round/>
                  <a:headEnd len="med" w="med" type="none"/>
                  <a:tailEnd len="med" w="med" type="none"/>
                </a:ln>
              </p:spPr>
            </p:cxnSp>
          </p:grpSp>
          <p:sp>
            <p:nvSpPr>
              <p:cNvPr id="78" name="Google Shape;78;p13"/>
              <p:cNvSpPr txBox="1"/>
              <p:nvPr/>
            </p:nvSpPr>
            <p:spPr>
              <a:xfrm>
                <a:off x="535783" y="7114681"/>
                <a:ext cx="33399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latin typeface="Quicksand"/>
                    <a:ea typeface="Quicksand"/>
                    <a:cs typeface="Quicksand"/>
                    <a:sym typeface="Quicksand"/>
                  </a:rPr>
                  <a:t>Company Name: </a:t>
                </a:r>
                <a:r>
                  <a:rPr lang="uk" sz="1200">
                    <a:latin typeface="Quicksand"/>
                    <a:ea typeface="Quicksand"/>
                    <a:cs typeface="Quicksand"/>
                    <a:sym typeface="Quicksand"/>
                  </a:rPr>
                  <a:t>Lang-Towne</a:t>
                </a:r>
                <a:endParaRPr>
                  <a:latin typeface="Quicksand"/>
                  <a:ea typeface="Quicksand"/>
                  <a:cs typeface="Quicksand"/>
                  <a:sym typeface="Quicksand"/>
                </a:endParaRPr>
              </a:p>
            </p:txBody>
          </p:sp>
          <p:sp>
            <p:nvSpPr>
              <p:cNvPr id="79" name="Google Shape;79;p13"/>
              <p:cNvSpPr txBox="1"/>
              <p:nvPr/>
            </p:nvSpPr>
            <p:spPr>
              <a:xfrm>
                <a:off x="535783" y="7359288"/>
                <a:ext cx="3339900" cy="4065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200">
                    <a:latin typeface="Quicksand"/>
                    <a:ea typeface="Quicksand"/>
                    <a:cs typeface="Quicksand"/>
                    <a:sym typeface="Quicksand"/>
                  </a:rPr>
                  <a:t>Company Address: </a:t>
                </a:r>
                <a:r>
                  <a:rPr lang="uk" sz="1200">
                    <a:latin typeface="Quicksand"/>
                    <a:ea typeface="Quicksand"/>
                    <a:cs typeface="Quicksand"/>
                    <a:sym typeface="Quicksand"/>
                  </a:rPr>
                  <a:t>423 Kuhlman Divide</a:t>
                </a:r>
                <a:endParaRPr sz="1200">
                  <a:latin typeface="Quicksand"/>
                  <a:ea typeface="Quicksand"/>
                  <a:cs typeface="Quicksand"/>
                  <a:sym typeface="Quicksand"/>
                </a:endParaRPr>
              </a:p>
              <a:p>
                <a:pPr indent="0" lvl="0" marL="0" rtl="0" algn="l">
                  <a:lnSpc>
                    <a:spcPct val="120000"/>
                  </a:lnSpc>
                  <a:spcBef>
                    <a:spcPts val="0"/>
                  </a:spcBef>
                  <a:spcAft>
                    <a:spcPts val="0"/>
                  </a:spcAft>
                  <a:buNone/>
                </a:pPr>
                <a:r>
                  <a:rPr lang="uk" sz="1200">
                    <a:latin typeface="Quicksand"/>
                    <a:ea typeface="Quicksand"/>
                    <a:cs typeface="Quicksand"/>
                    <a:sym typeface="Quicksand"/>
                  </a:rPr>
                  <a:t>Mariettabury, Massachusetts, 11116</a:t>
                </a:r>
                <a:endParaRPr sz="1200">
                  <a:latin typeface="Quicksand"/>
                  <a:ea typeface="Quicksand"/>
                  <a:cs typeface="Quicksand"/>
                  <a:sym typeface="Quicksand"/>
                </a:endParaRPr>
              </a:p>
            </p:txBody>
          </p:sp>
        </p:grpSp>
      </p:grpSp>
      <p:sp>
        <p:nvSpPr>
          <p:cNvPr id="80" name="Google Shape;80;p13"/>
          <p:cNvSpPr txBox="1"/>
          <p:nvPr/>
        </p:nvSpPr>
        <p:spPr>
          <a:xfrm>
            <a:off x="6367530" y="10117233"/>
            <a:ext cx="655500" cy="1539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uk" sz="1000">
                <a:solidFill>
                  <a:srgbClr val="706F6F"/>
                </a:solidFill>
                <a:latin typeface="Quicksand"/>
                <a:ea typeface="Quicksand"/>
                <a:cs typeface="Quicksand"/>
                <a:sym typeface="Quicksand"/>
              </a:rPr>
              <a:t>Page 1</a:t>
            </a:r>
            <a:endParaRPr sz="1000">
              <a:solidFill>
                <a:srgbClr val="706F6F"/>
              </a:solidFill>
              <a:latin typeface="Quicksand"/>
              <a:ea typeface="Quicksand"/>
              <a:cs typeface="Quicksand"/>
              <a:sym typeface="Quicksan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cxnSp>
        <p:nvCxnSpPr>
          <p:cNvPr id="85" name="Google Shape;85;p14"/>
          <p:cNvCxnSpPr/>
          <p:nvPr/>
        </p:nvCxnSpPr>
        <p:spPr>
          <a:xfrm>
            <a:off x="542275" y="549675"/>
            <a:ext cx="6492600" cy="0"/>
          </a:xfrm>
          <a:prstGeom prst="straightConnector1">
            <a:avLst/>
          </a:prstGeom>
          <a:noFill/>
          <a:ln cap="flat" cmpd="sng" w="28575">
            <a:solidFill>
              <a:srgbClr val="000000"/>
            </a:solidFill>
            <a:prstDash val="solid"/>
            <a:round/>
            <a:headEnd len="med" w="med" type="none"/>
            <a:tailEnd len="med" w="med" type="none"/>
          </a:ln>
        </p:spPr>
      </p:cxnSp>
      <p:sp>
        <p:nvSpPr>
          <p:cNvPr id="86" name="Google Shape;86;p14"/>
          <p:cNvSpPr txBox="1"/>
          <p:nvPr/>
        </p:nvSpPr>
        <p:spPr>
          <a:xfrm>
            <a:off x="535796" y="1739963"/>
            <a:ext cx="6492600" cy="609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[Your Organization's Name] is pleased to present this grant proposal for [Project Name], aimed at addressing [specific issue or need] in [target population or community]. This project seeks to [briefly describe project goals and objectives].</a:t>
            </a:r>
            <a:endParaRPr sz="1200">
              <a:latin typeface="Quicksand"/>
              <a:ea typeface="Quicksand"/>
              <a:cs typeface="Quicksand"/>
              <a:sym typeface="Quicksand"/>
            </a:endParaRPr>
          </a:p>
        </p:txBody>
      </p:sp>
      <p:sp>
        <p:nvSpPr>
          <p:cNvPr id="87" name="Google Shape;87;p14"/>
          <p:cNvSpPr txBox="1"/>
          <p:nvPr/>
        </p:nvSpPr>
        <p:spPr>
          <a:xfrm>
            <a:off x="508881" y="725469"/>
            <a:ext cx="4404300" cy="477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3100">
                <a:solidFill>
                  <a:srgbClr val="FF723D"/>
                </a:solidFill>
                <a:latin typeface="Quicksand"/>
                <a:ea typeface="Quicksand"/>
                <a:cs typeface="Quicksand"/>
                <a:sym typeface="Quicksand"/>
              </a:rPr>
              <a:t>Executive Summary</a:t>
            </a:r>
            <a:endParaRPr b="1" sz="3100">
              <a:solidFill>
                <a:srgbClr val="FF723D"/>
              </a:solidFill>
              <a:latin typeface="Quicksand"/>
              <a:ea typeface="Quicksand"/>
              <a:cs typeface="Quicksand"/>
              <a:sym typeface="Quicksand"/>
            </a:endParaRPr>
          </a:p>
        </p:txBody>
      </p:sp>
      <p:sp>
        <p:nvSpPr>
          <p:cNvPr id="88" name="Google Shape;88;p14"/>
          <p:cNvSpPr txBox="1"/>
          <p:nvPr/>
        </p:nvSpPr>
        <p:spPr>
          <a:xfrm>
            <a:off x="6367530" y="10117233"/>
            <a:ext cx="655500" cy="1539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uk" sz="1000">
                <a:solidFill>
                  <a:srgbClr val="706F6F"/>
                </a:solidFill>
                <a:latin typeface="Quicksand"/>
                <a:ea typeface="Quicksand"/>
                <a:cs typeface="Quicksand"/>
                <a:sym typeface="Quicksand"/>
              </a:rPr>
              <a:t>Page 2</a:t>
            </a:r>
            <a:endParaRPr sz="1000">
              <a:solidFill>
                <a:srgbClr val="706F6F"/>
              </a:solidFill>
              <a:latin typeface="Quicksand"/>
              <a:ea typeface="Quicksand"/>
              <a:cs typeface="Quicksand"/>
              <a:sym typeface="Quicksand"/>
            </a:endParaRPr>
          </a:p>
        </p:txBody>
      </p:sp>
      <p:cxnSp>
        <p:nvCxnSpPr>
          <p:cNvPr id="89" name="Google Shape;89;p14"/>
          <p:cNvCxnSpPr/>
          <p:nvPr/>
        </p:nvCxnSpPr>
        <p:spPr>
          <a:xfrm>
            <a:off x="542275" y="1389175"/>
            <a:ext cx="6492600" cy="0"/>
          </a:xfrm>
          <a:prstGeom prst="straightConnector1">
            <a:avLst/>
          </a:prstGeom>
          <a:noFill/>
          <a:ln cap="flat" cmpd="sng" w="28575">
            <a:solidFill>
              <a:srgbClr val="000000"/>
            </a:solidFill>
            <a:prstDash val="solid"/>
            <a:round/>
            <a:headEnd len="med" w="med" type="none"/>
            <a:tailEnd len="med" w="med" type="none"/>
          </a:ln>
        </p:spPr>
      </p:cxnSp>
      <p:grpSp>
        <p:nvGrpSpPr>
          <p:cNvPr id="90" name="Google Shape;90;p14"/>
          <p:cNvGrpSpPr/>
          <p:nvPr/>
        </p:nvGrpSpPr>
        <p:grpSpPr>
          <a:xfrm>
            <a:off x="508881" y="2679756"/>
            <a:ext cx="6519515" cy="2490569"/>
            <a:chOff x="508881" y="2679756"/>
            <a:chExt cx="6519515" cy="2490569"/>
          </a:xfrm>
        </p:grpSpPr>
        <p:sp>
          <p:nvSpPr>
            <p:cNvPr id="91" name="Google Shape;91;p14"/>
            <p:cNvSpPr txBox="1"/>
            <p:nvPr/>
          </p:nvSpPr>
          <p:spPr>
            <a:xfrm>
              <a:off x="508881" y="2679756"/>
              <a:ext cx="4404300" cy="400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2600">
                  <a:solidFill>
                    <a:srgbClr val="09132B"/>
                  </a:solidFill>
                  <a:latin typeface="Quicksand"/>
                  <a:ea typeface="Quicksand"/>
                  <a:cs typeface="Quicksand"/>
                  <a:sym typeface="Quicksand"/>
                </a:rPr>
                <a:t>Introduction:</a:t>
              </a:r>
              <a:endParaRPr b="1" sz="2600">
                <a:solidFill>
                  <a:srgbClr val="09132B"/>
                </a:solidFill>
                <a:latin typeface="Quicksand"/>
                <a:ea typeface="Quicksand"/>
                <a:cs typeface="Quicksand"/>
                <a:sym typeface="Quicksand"/>
              </a:endParaRPr>
            </a:p>
          </p:txBody>
        </p:sp>
        <p:sp>
          <p:nvSpPr>
            <p:cNvPr id="92" name="Google Shape;92;p14"/>
            <p:cNvSpPr txBox="1"/>
            <p:nvPr/>
          </p:nvSpPr>
          <p:spPr>
            <a:xfrm>
              <a:off x="535796" y="3306813"/>
              <a:ext cx="64926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rgbClr val="FF723D"/>
                  </a:solidFill>
                  <a:latin typeface="Quicksand"/>
                  <a:ea typeface="Quicksand"/>
                  <a:cs typeface="Quicksand"/>
                  <a:sym typeface="Quicksand"/>
                </a:rPr>
                <a:t>Mission and Vision:</a:t>
              </a:r>
              <a:r>
                <a:rPr lang="uk" sz="1200">
                  <a:latin typeface="Quicksand"/>
                  <a:ea typeface="Quicksand"/>
                  <a:cs typeface="Quicksand"/>
                  <a:sym typeface="Quicksand"/>
                </a:rPr>
                <a:t> A brief statement outlining the purpose and goals of your organization.</a:t>
              </a:r>
              <a:endParaRPr sz="1200">
                <a:latin typeface="Quicksand"/>
                <a:ea typeface="Quicksand"/>
                <a:cs typeface="Quicksand"/>
                <a:sym typeface="Quicksand"/>
              </a:endParaRPr>
            </a:p>
          </p:txBody>
        </p:sp>
        <p:sp>
          <p:nvSpPr>
            <p:cNvPr id="93" name="Google Shape;93;p14"/>
            <p:cNvSpPr txBox="1"/>
            <p:nvPr/>
          </p:nvSpPr>
          <p:spPr>
            <a:xfrm>
              <a:off x="535796" y="3653983"/>
              <a:ext cx="6492600" cy="39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rgbClr val="FF723D"/>
                  </a:solidFill>
                  <a:latin typeface="Quicksand"/>
                  <a:ea typeface="Quicksand"/>
                  <a:cs typeface="Quicksand"/>
                  <a:sym typeface="Quicksand"/>
                </a:rPr>
                <a:t>History: </a:t>
              </a:r>
              <a:r>
                <a:rPr lang="uk" sz="1200">
                  <a:latin typeface="Quicksand"/>
                  <a:ea typeface="Quicksand"/>
                  <a:cs typeface="Quicksand"/>
                  <a:sym typeface="Quicksand"/>
                </a:rPr>
                <a:t>How and when the organization was founded, significant milestones, and key achievements.</a:t>
              </a:r>
              <a:endParaRPr sz="1200">
                <a:latin typeface="Quicksand"/>
                <a:ea typeface="Quicksand"/>
                <a:cs typeface="Quicksand"/>
                <a:sym typeface="Quicksand"/>
              </a:endParaRPr>
            </a:p>
          </p:txBody>
        </p:sp>
        <p:sp>
          <p:nvSpPr>
            <p:cNvPr id="94" name="Google Shape;94;p14"/>
            <p:cNvSpPr txBox="1"/>
            <p:nvPr/>
          </p:nvSpPr>
          <p:spPr>
            <a:xfrm>
              <a:off x="535796" y="4213554"/>
              <a:ext cx="6492600" cy="39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rgbClr val="FF723D"/>
                  </a:solidFill>
                  <a:latin typeface="Quicksand"/>
                  <a:ea typeface="Quicksand"/>
                  <a:cs typeface="Quicksand"/>
                  <a:sym typeface="Quicksand"/>
                </a:rPr>
                <a:t>Structure: </a:t>
              </a:r>
              <a:r>
                <a:rPr lang="uk" sz="1200">
                  <a:latin typeface="Quicksand"/>
                  <a:ea typeface="Quicksand"/>
                  <a:cs typeface="Quicksand"/>
                  <a:sym typeface="Quicksand"/>
                </a:rPr>
                <a:t>Information about the organizational structure, including leadership, staff, and any relevant departments or divisions.</a:t>
              </a:r>
              <a:endParaRPr sz="1200">
                <a:latin typeface="Quicksand"/>
                <a:ea typeface="Quicksand"/>
                <a:cs typeface="Quicksand"/>
                <a:sym typeface="Quicksand"/>
              </a:endParaRPr>
            </a:p>
          </p:txBody>
        </p:sp>
        <p:sp>
          <p:nvSpPr>
            <p:cNvPr id="95" name="Google Shape;95;p14"/>
            <p:cNvSpPr txBox="1"/>
            <p:nvPr/>
          </p:nvSpPr>
          <p:spPr>
            <a:xfrm>
              <a:off x="535796" y="4773125"/>
              <a:ext cx="6492600" cy="39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rgbClr val="FF723D"/>
                  </a:solidFill>
                  <a:latin typeface="Quicksand"/>
                  <a:ea typeface="Quicksand"/>
                  <a:cs typeface="Quicksand"/>
                  <a:sym typeface="Quicksand"/>
                </a:rPr>
                <a:t>Activities and Programs: </a:t>
              </a:r>
              <a:r>
                <a:rPr lang="uk" sz="1200">
                  <a:latin typeface="Quicksand"/>
                  <a:ea typeface="Quicksand"/>
                  <a:cs typeface="Quicksand"/>
                  <a:sym typeface="Quicksand"/>
                </a:rPr>
                <a:t>Overview of the main activities, programs, or services offered by your organization.</a:t>
              </a:r>
              <a:endParaRPr sz="1200">
                <a:latin typeface="Quicksand"/>
                <a:ea typeface="Quicksand"/>
                <a:cs typeface="Quicksand"/>
                <a:sym typeface="Quicksand"/>
              </a:endParaRPr>
            </a:p>
          </p:txBody>
        </p:sp>
      </p:grpSp>
      <p:sp>
        <p:nvSpPr>
          <p:cNvPr id="96" name="Google Shape;96;p14"/>
          <p:cNvSpPr txBox="1"/>
          <p:nvPr/>
        </p:nvSpPr>
        <p:spPr>
          <a:xfrm>
            <a:off x="508881" y="5444161"/>
            <a:ext cx="4404300" cy="400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2600">
                <a:solidFill>
                  <a:srgbClr val="09132B"/>
                </a:solidFill>
                <a:latin typeface="Quicksand"/>
                <a:ea typeface="Quicksand"/>
                <a:cs typeface="Quicksand"/>
                <a:sym typeface="Quicksand"/>
              </a:rPr>
              <a:t>Statement of Need</a:t>
            </a:r>
            <a:endParaRPr b="1" sz="2600">
              <a:solidFill>
                <a:srgbClr val="09132B"/>
              </a:solidFill>
              <a:latin typeface="Quicksand"/>
              <a:ea typeface="Quicksand"/>
              <a:cs typeface="Quicksand"/>
              <a:sym typeface="Quicksand"/>
            </a:endParaRPr>
          </a:p>
        </p:txBody>
      </p:sp>
      <p:sp>
        <p:nvSpPr>
          <p:cNvPr id="97" name="Google Shape;97;p14"/>
          <p:cNvSpPr txBox="1"/>
          <p:nvPr/>
        </p:nvSpPr>
        <p:spPr>
          <a:xfrm>
            <a:off x="535796" y="6047900"/>
            <a:ext cx="6492600" cy="37959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[Your Organization's Name] recognizes a pressing need within [target population or community] for [specific issue or need]. Despite efforts to [address the issue], [describe the problem or need and its impact on the community].</a:t>
            </a:r>
            <a:endParaRPr sz="1200">
              <a:latin typeface="Quicksand"/>
              <a:ea typeface="Quicksand"/>
              <a:cs typeface="Quicksand"/>
              <a:sym typeface="Quicksand"/>
            </a:endParaRPr>
          </a:p>
          <a:p>
            <a:pPr indent="0" lvl="0" marL="0" rtl="0" algn="l">
              <a:lnSpc>
                <a:spcPct val="115000"/>
              </a:lnSpc>
              <a:spcBef>
                <a:spcPts val="0"/>
              </a:spcBef>
              <a:spcAft>
                <a:spcPts val="0"/>
              </a:spcAft>
              <a:buNone/>
            </a:pPr>
            <a: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[Provide relevant statistics, data, or evidence to support the need, such as prevalence rates, demographic information, or community surveys.]</a:t>
            </a:r>
            <a:endParaRPr sz="1200">
              <a:latin typeface="Quicksand"/>
              <a:ea typeface="Quicksand"/>
              <a:cs typeface="Quicksand"/>
              <a:sym typeface="Quicksand"/>
            </a:endParaRPr>
          </a:p>
          <a:p>
            <a:pPr indent="0" lvl="0" marL="0" rtl="0" algn="l">
              <a:lnSpc>
                <a:spcPct val="115000"/>
              </a:lnSpc>
              <a:spcBef>
                <a:spcPts val="0"/>
              </a:spcBef>
              <a:spcAft>
                <a:spcPts val="0"/>
              </a:spcAft>
              <a:buNone/>
            </a:pPr>
            <a: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The lack of [describe specific resources, services, or opportunities] has resulted in [negative consequences or challenges faced by the community], including [list specific consequences, such as health disparities, economic instability, or social isolation].</a:t>
            </a:r>
            <a:endParaRPr sz="1200">
              <a:latin typeface="Quicksand"/>
              <a:ea typeface="Quicksand"/>
              <a:cs typeface="Quicksand"/>
              <a:sym typeface="Quicksand"/>
            </a:endParaRPr>
          </a:p>
          <a:p>
            <a:pPr indent="0" lvl="0" marL="0" rtl="0" algn="l">
              <a:lnSpc>
                <a:spcPct val="115000"/>
              </a:lnSpc>
              <a:spcBef>
                <a:spcPts val="0"/>
              </a:spcBef>
              <a:spcAft>
                <a:spcPts val="0"/>
              </a:spcAft>
              <a:buNone/>
            </a:pPr>
            <a: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[Discuss any existing efforts or initiatives to address the need and their limitations or gaps.]</a:t>
            </a:r>
            <a:endParaRPr sz="1200">
              <a:latin typeface="Quicksand"/>
              <a:ea typeface="Quicksand"/>
              <a:cs typeface="Quicksand"/>
              <a:sym typeface="Quicksand"/>
            </a:endParaRPr>
          </a:p>
          <a:p>
            <a:pPr indent="0" lvl="0" marL="0" rtl="0" algn="l">
              <a:lnSpc>
                <a:spcPct val="115000"/>
              </a:lnSpc>
              <a:spcBef>
                <a:spcPts val="0"/>
              </a:spcBef>
              <a:spcAft>
                <a:spcPts val="0"/>
              </a:spcAft>
              <a:buNone/>
            </a:pPr>
            <a: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[Explain how addressing the need aligns with the mission and goals of your organization.]</a:t>
            </a:r>
            <a:endParaRPr sz="1200">
              <a:latin typeface="Quicksand"/>
              <a:ea typeface="Quicksand"/>
              <a:cs typeface="Quicksand"/>
              <a:sym typeface="Quicksand"/>
            </a:endParaRPr>
          </a:p>
          <a:p>
            <a:pPr indent="0" lvl="0" marL="0" rtl="0" algn="l">
              <a:lnSpc>
                <a:spcPct val="115000"/>
              </a:lnSpc>
              <a:spcBef>
                <a:spcPts val="0"/>
              </a:spcBef>
              <a:spcAft>
                <a:spcPts val="0"/>
              </a:spcAft>
              <a:buNone/>
            </a:pPr>
            <a: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In response to this critical need, [Project Name] seeks to [briefly describe project goals and objectives]. By implementing targeted interventions and leveraging community resources, we aim to [describe anticipated outcomes or impact].</a:t>
            </a:r>
            <a:endParaRPr sz="1200">
              <a:latin typeface="Quicksand"/>
              <a:ea typeface="Quicksand"/>
              <a:cs typeface="Quicksand"/>
              <a:sym typeface="Quicksan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cxnSp>
        <p:nvCxnSpPr>
          <p:cNvPr id="102" name="Google Shape;102;p15"/>
          <p:cNvCxnSpPr/>
          <p:nvPr/>
        </p:nvCxnSpPr>
        <p:spPr>
          <a:xfrm>
            <a:off x="542275" y="549675"/>
            <a:ext cx="6492600" cy="0"/>
          </a:xfrm>
          <a:prstGeom prst="straightConnector1">
            <a:avLst/>
          </a:prstGeom>
          <a:noFill/>
          <a:ln cap="flat" cmpd="sng" w="28575">
            <a:solidFill>
              <a:srgbClr val="000000"/>
            </a:solidFill>
            <a:prstDash val="solid"/>
            <a:round/>
            <a:headEnd len="med" w="med" type="none"/>
            <a:tailEnd len="med" w="med" type="none"/>
          </a:ln>
        </p:spPr>
      </p:cxnSp>
      <p:sp>
        <p:nvSpPr>
          <p:cNvPr id="103" name="Google Shape;103;p15"/>
          <p:cNvSpPr txBox="1"/>
          <p:nvPr/>
        </p:nvSpPr>
        <p:spPr>
          <a:xfrm>
            <a:off x="535796" y="1739963"/>
            <a:ext cx="6492600" cy="10344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The proposed project, titled "Empowering Youth through STEM Education," seeks to address the need for quality STEM (Science, Technology, Engineering, and Mathematics) education among underserved youth in our community. The project aims to inspire and equip students with essential STEM skills and knowledge to prepare them for future academic and career success.</a:t>
            </a:r>
            <a:endParaRPr sz="1200">
              <a:latin typeface="Quicksand"/>
              <a:ea typeface="Quicksand"/>
              <a:cs typeface="Quicksand"/>
              <a:sym typeface="Quicksand"/>
            </a:endParaRPr>
          </a:p>
        </p:txBody>
      </p:sp>
      <p:sp>
        <p:nvSpPr>
          <p:cNvPr id="104" name="Google Shape;104;p15"/>
          <p:cNvSpPr txBox="1"/>
          <p:nvPr/>
        </p:nvSpPr>
        <p:spPr>
          <a:xfrm>
            <a:off x="508873" y="725475"/>
            <a:ext cx="5682300" cy="477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3100">
                <a:solidFill>
                  <a:srgbClr val="FF723D"/>
                </a:solidFill>
                <a:latin typeface="Quicksand"/>
                <a:ea typeface="Quicksand"/>
                <a:cs typeface="Quicksand"/>
                <a:sym typeface="Quicksand"/>
              </a:rPr>
              <a:t>Project Description</a:t>
            </a:r>
            <a:endParaRPr b="1" sz="3100">
              <a:solidFill>
                <a:srgbClr val="FF723D"/>
              </a:solidFill>
              <a:latin typeface="Quicksand"/>
              <a:ea typeface="Quicksand"/>
              <a:cs typeface="Quicksand"/>
              <a:sym typeface="Quicksand"/>
            </a:endParaRPr>
          </a:p>
        </p:txBody>
      </p:sp>
      <p:sp>
        <p:nvSpPr>
          <p:cNvPr id="105" name="Google Shape;105;p15"/>
          <p:cNvSpPr txBox="1"/>
          <p:nvPr/>
        </p:nvSpPr>
        <p:spPr>
          <a:xfrm>
            <a:off x="6367530" y="10117233"/>
            <a:ext cx="655500" cy="1539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uk" sz="1000">
                <a:solidFill>
                  <a:srgbClr val="706F6F"/>
                </a:solidFill>
                <a:latin typeface="Quicksand"/>
                <a:ea typeface="Quicksand"/>
                <a:cs typeface="Quicksand"/>
                <a:sym typeface="Quicksand"/>
              </a:rPr>
              <a:t>Page 3</a:t>
            </a:r>
            <a:endParaRPr sz="1000">
              <a:solidFill>
                <a:srgbClr val="706F6F"/>
              </a:solidFill>
              <a:latin typeface="Quicksand"/>
              <a:ea typeface="Quicksand"/>
              <a:cs typeface="Quicksand"/>
              <a:sym typeface="Quicksand"/>
            </a:endParaRPr>
          </a:p>
        </p:txBody>
      </p:sp>
      <p:cxnSp>
        <p:nvCxnSpPr>
          <p:cNvPr id="106" name="Google Shape;106;p15"/>
          <p:cNvCxnSpPr/>
          <p:nvPr/>
        </p:nvCxnSpPr>
        <p:spPr>
          <a:xfrm>
            <a:off x="542275" y="1389175"/>
            <a:ext cx="6492600" cy="0"/>
          </a:xfrm>
          <a:prstGeom prst="straightConnector1">
            <a:avLst/>
          </a:prstGeom>
          <a:noFill/>
          <a:ln cap="flat" cmpd="sng" w="28575">
            <a:solidFill>
              <a:srgbClr val="000000"/>
            </a:solidFill>
            <a:prstDash val="solid"/>
            <a:round/>
            <a:headEnd len="med" w="med" type="none"/>
            <a:tailEnd len="med" w="med" type="none"/>
          </a:ln>
        </p:spPr>
      </p:cxnSp>
      <p:grpSp>
        <p:nvGrpSpPr>
          <p:cNvPr id="107" name="Google Shape;107;p15"/>
          <p:cNvGrpSpPr/>
          <p:nvPr/>
        </p:nvGrpSpPr>
        <p:grpSpPr>
          <a:xfrm>
            <a:off x="247591" y="3059693"/>
            <a:ext cx="6315900" cy="2151774"/>
            <a:chOff x="255175" y="3060756"/>
            <a:chExt cx="6315900" cy="2151774"/>
          </a:xfrm>
        </p:grpSpPr>
        <p:sp>
          <p:nvSpPr>
            <p:cNvPr id="108" name="Google Shape;108;p15"/>
            <p:cNvSpPr txBox="1"/>
            <p:nvPr/>
          </p:nvSpPr>
          <p:spPr>
            <a:xfrm>
              <a:off x="508881" y="3060756"/>
              <a:ext cx="4404300" cy="400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2600">
                  <a:solidFill>
                    <a:srgbClr val="09132B"/>
                  </a:solidFill>
                  <a:latin typeface="Quicksand"/>
                  <a:ea typeface="Quicksand"/>
                  <a:cs typeface="Quicksand"/>
                  <a:sym typeface="Quicksand"/>
                </a:rPr>
                <a:t>Objectives:</a:t>
              </a:r>
              <a:endParaRPr b="1" sz="2600">
                <a:solidFill>
                  <a:srgbClr val="09132B"/>
                </a:solidFill>
                <a:latin typeface="Quicksand"/>
                <a:ea typeface="Quicksand"/>
                <a:cs typeface="Quicksand"/>
                <a:sym typeface="Quicksand"/>
              </a:endParaRPr>
            </a:p>
          </p:txBody>
        </p:sp>
        <p:sp>
          <p:nvSpPr>
            <p:cNvPr id="109" name="Google Shape;109;p15"/>
            <p:cNvSpPr txBox="1"/>
            <p:nvPr/>
          </p:nvSpPr>
          <p:spPr>
            <a:xfrm>
              <a:off x="255175" y="3591614"/>
              <a:ext cx="6315900" cy="397200"/>
            </a:xfrm>
            <a:prstGeom prst="rect">
              <a:avLst/>
            </a:prstGeom>
            <a:noFill/>
            <a:ln>
              <a:noFill/>
            </a:ln>
          </p:spPr>
          <p:txBody>
            <a:bodyPr anchorCtr="0" anchor="t" bIns="0" lIns="0" spcFirstLastPara="1" rIns="0" wrap="square" tIns="0">
              <a:spAutoFit/>
            </a:bodyPr>
            <a:lstStyle/>
            <a:p>
              <a:pPr indent="-173399" lvl="0" marL="457200" rtl="0" algn="l">
                <a:lnSpc>
                  <a:spcPct val="115000"/>
                </a:lnSpc>
                <a:spcBef>
                  <a:spcPts val="0"/>
                </a:spcBef>
                <a:spcAft>
                  <a:spcPts val="0"/>
                </a:spcAft>
                <a:buClr>
                  <a:schemeClr val="dk1"/>
                </a:buClr>
                <a:buSzPts val="1200"/>
                <a:buFont typeface="Quicksand"/>
                <a:buChar char="●"/>
              </a:pPr>
              <a:r>
                <a:rPr lang="uk" sz="1200">
                  <a:solidFill>
                    <a:schemeClr val="dk1"/>
                  </a:solidFill>
                  <a:latin typeface="Quicksand"/>
                  <a:ea typeface="Quicksand"/>
                  <a:cs typeface="Quicksand"/>
                  <a:sym typeface="Quicksand"/>
                </a:rPr>
                <a:t>To provide hands-on STEM learning experiences to 200 students aged 10-14 from low-income neighborhoods.</a:t>
              </a:r>
              <a:endParaRPr sz="1200">
                <a:solidFill>
                  <a:schemeClr val="dk1"/>
                </a:solidFill>
                <a:latin typeface="Quicksand"/>
                <a:ea typeface="Quicksand"/>
                <a:cs typeface="Quicksand"/>
                <a:sym typeface="Quicksand"/>
              </a:endParaRPr>
            </a:p>
          </p:txBody>
        </p:sp>
        <p:sp>
          <p:nvSpPr>
            <p:cNvPr id="110" name="Google Shape;110;p15"/>
            <p:cNvSpPr txBox="1"/>
            <p:nvPr/>
          </p:nvSpPr>
          <p:spPr>
            <a:xfrm>
              <a:off x="255175" y="3999520"/>
              <a:ext cx="6315900" cy="397200"/>
            </a:xfrm>
            <a:prstGeom prst="rect">
              <a:avLst/>
            </a:prstGeom>
            <a:noFill/>
            <a:ln>
              <a:noFill/>
            </a:ln>
          </p:spPr>
          <p:txBody>
            <a:bodyPr anchorCtr="0" anchor="t" bIns="0" lIns="0" spcFirstLastPara="1" rIns="0" wrap="square" tIns="0">
              <a:spAutoFit/>
            </a:bodyPr>
            <a:lstStyle/>
            <a:p>
              <a:pPr indent="-173399" lvl="0" marL="457200" rtl="0" algn="l">
                <a:lnSpc>
                  <a:spcPct val="115000"/>
                </a:lnSpc>
                <a:spcBef>
                  <a:spcPts val="0"/>
                </a:spcBef>
                <a:spcAft>
                  <a:spcPts val="0"/>
                </a:spcAft>
                <a:buClr>
                  <a:schemeClr val="dk1"/>
                </a:buClr>
                <a:buSzPts val="1200"/>
                <a:buFont typeface="Quicksand"/>
                <a:buChar char="●"/>
              </a:pPr>
              <a:r>
                <a:rPr lang="uk" sz="1200">
                  <a:solidFill>
                    <a:schemeClr val="dk1"/>
                  </a:solidFill>
                  <a:latin typeface="Quicksand"/>
                  <a:ea typeface="Quicksand"/>
                  <a:cs typeface="Quicksand"/>
                  <a:sym typeface="Quicksand"/>
                </a:rPr>
                <a:t>To increase students' interest and engagement in STEM subjects through interactive workshops, projects, and experiments.</a:t>
              </a:r>
              <a:endParaRPr sz="1200">
                <a:solidFill>
                  <a:schemeClr val="dk1"/>
                </a:solidFill>
                <a:latin typeface="Quicksand"/>
                <a:ea typeface="Quicksand"/>
                <a:cs typeface="Quicksand"/>
                <a:sym typeface="Quicksand"/>
              </a:endParaRPr>
            </a:p>
          </p:txBody>
        </p:sp>
        <p:sp>
          <p:nvSpPr>
            <p:cNvPr id="111" name="Google Shape;111;p15"/>
            <p:cNvSpPr txBox="1"/>
            <p:nvPr/>
          </p:nvSpPr>
          <p:spPr>
            <a:xfrm>
              <a:off x="255175" y="4407425"/>
              <a:ext cx="6315900" cy="397200"/>
            </a:xfrm>
            <a:prstGeom prst="rect">
              <a:avLst/>
            </a:prstGeom>
            <a:noFill/>
            <a:ln>
              <a:noFill/>
            </a:ln>
          </p:spPr>
          <p:txBody>
            <a:bodyPr anchorCtr="0" anchor="t" bIns="0" lIns="0" spcFirstLastPara="1" rIns="0" wrap="square" tIns="0">
              <a:spAutoFit/>
            </a:bodyPr>
            <a:lstStyle/>
            <a:p>
              <a:pPr indent="-173399" lvl="0" marL="457200" rtl="0" algn="l">
                <a:lnSpc>
                  <a:spcPct val="115000"/>
                </a:lnSpc>
                <a:spcBef>
                  <a:spcPts val="0"/>
                </a:spcBef>
                <a:spcAft>
                  <a:spcPts val="0"/>
                </a:spcAft>
                <a:buClr>
                  <a:schemeClr val="dk1"/>
                </a:buClr>
                <a:buSzPts val="1200"/>
                <a:buFont typeface="Quicksand"/>
                <a:buChar char="●"/>
              </a:pPr>
              <a:r>
                <a:rPr lang="uk" sz="1200">
                  <a:solidFill>
                    <a:schemeClr val="dk1"/>
                  </a:solidFill>
                  <a:latin typeface="Quicksand"/>
                  <a:ea typeface="Quicksand"/>
                  <a:cs typeface="Quicksand"/>
                  <a:sym typeface="Quicksand"/>
                </a:rPr>
                <a:t>To enhance students' critical thinking, problem-solving, and teamwork skills through collaborative STEM activities.</a:t>
              </a:r>
              <a:endParaRPr sz="1200">
                <a:solidFill>
                  <a:schemeClr val="dk1"/>
                </a:solidFill>
                <a:latin typeface="Quicksand"/>
                <a:ea typeface="Quicksand"/>
                <a:cs typeface="Quicksand"/>
                <a:sym typeface="Quicksand"/>
              </a:endParaRPr>
            </a:p>
          </p:txBody>
        </p:sp>
        <p:sp>
          <p:nvSpPr>
            <p:cNvPr id="112" name="Google Shape;112;p15"/>
            <p:cNvSpPr txBox="1"/>
            <p:nvPr/>
          </p:nvSpPr>
          <p:spPr>
            <a:xfrm>
              <a:off x="255175" y="4815330"/>
              <a:ext cx="6315900" cy="397200"/>
            </a:xfrm>
            <a:prstGeom prst="rect">
              <a:avLst/>
            </a:prstGeom>
            <a:noFill/>
            <a:ln>
              <a:noFill/>
            </a:ln>
          </p:spPr>
          <p:txBody>
            <a:bodyPr anchorCtr="0" anchor="t" bIns="0" lIns="0" spcFirstLastPara="1" rIns="0" wrap="square" tIns="0">
              <a:spAutoFit/>
            </a:bodyPr>
            <a:lstStyle/>
            <a:p>
              <a:pPr indent="-173399" lvl="0" marL="457200" rtl="0" algn="l">
                <a:lnSpc>
                  <a:spcPct val="115000"/>
                </a:lnSpc>
                <a:spcBef>
                  <a:spcPts val="0"/>
                </a:spcBef>
                <a:spcAft>
                  <a:spcPts val="0"/>
                </a:spcAft>
                <a:buClr>
                  <a:schemeClr val="dk1"/>
                </a:buClr>
                <a:buSzPts val="1200"/>
                <a:buFont typeface="Quicksand"/>
                <a:buChar char="●"/>
              </a:pPr>
              <a:r>
                <a:rPr lang="uk" sz="1200">
                  <a:solidFill>
                    <a:schemeClr val="dk1"/>
                  </a:solidFill>
                  <a:latin typeface="Quicksand"/>
                  <a:ea typeface="Quicksand"/>
                  <a:cs typeface="Quicksand"/>
                  <a:sym typeface="Quicksand"/>
                </a:rPr>
                <a:t>To expose students to diverse STEM career pathways and opportunities through guest speaker sessions and field trips.</a:t>
              </a:r>
              <a:endParaRPr sz="1200">
                <a:solidFill>
                  <a:schemeClr val="dk1"/>
                </a:solidFill>
                <a:latin typeface="Quicksand"/>
                <a:ea typeface="Quicksand"/>
                <a:cs typeface="Quicksand"/>
                <a:sym typeface="Quicksand"/>
              </a:endParaRPr>
            </a:p>
          </p:txBody>
        </p:sp>
      </p:grpSp>
      <p:sp>
        <p:nvSpPr>
          <p:cNvPr id="113" name="Google Shape;113;p15"/>
          <p:cNvSpPr txBox="1"/>
          <p:nvPr/>
        </p:nvSpPr>
        <p:spPr>
          <a:xfrm>
            <a:off x="508881" y="5496767"/>
            <a:ext cx="4404300" cy="400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2600">
                <a:solidFill>
                  <a:srgbClr val="09132B"/>
                </a:solidFill>
                <a:latin typeface="Quicksand"/>
                <a:ea typeface="Quicksand"/>
                <a:cs typeface="Quicksand"/>
                <a:sym typeface="Quicksand"/>
              </a:rPr>
              <a:t>Activities:</a:t>
            </a:r>
            <a:endParaRPr b="1" sz="2600">
              <a:solidFill>
                <a:srgbClr val="09132B"/>
              </a:solidFill>
              <a:latin typeface="Quicksand"/>
              <a:ea typeface="Quicksand"/>
              <a:cs typeface="Quicksand"/>
              <a:sym typeface="Quicksand"/>
            </a:endParaRPr>
          </a:p>
        </p:txBody>
      </p:sp>
      <p:sp>
        <p:nvSpPr>
          <p:cNvPr id="114" name="Google Shape;114;p15"/>
          <p:cNvSpPr txBox="1"/>
          <p:nvPr/>
        </p:nvSpPr>
        <p:spPr>
          <a:xfrm>
            <a:off x="537431" y="6098190"/>
            <a:ext cx="63159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solidFill>
                  <a:schemeClr val="dk1"/>
                </a:solidFill>
                <a:latin typeface="Quicksand"/>
                <a:ea typeface="Quicksand"/>
                <a:cs typeface="Quicksand"/>
                <a:sym typeface="Quicksand"/>
              </a:rPr>
              <a:t>The project will consist of the following activities over a period of 12 months:</a:t>
            </a:r>
            <a:endParaRPr sz="1200">
              <a:solidFill>
                <a:schemeClr val="dk1"/>
              </a:solidFill>
              <a:latin typeface="Quicksand"/>
              <a:ea typeface="Quicksand"/>
              <a:cs typeface="Quicksand"/>
              <a:sym typeface="Quicksand"/>
            </a:endParaRPr>
          </a:p>
        </p:txBody>
      </p:sp>
      <p:grpSp>
        <p:nvGrpSpPr>
          <p:cNvPr id="115" name="Google Shape;115;p15"/>
          <p:cNvGrpSpPr/>
          <p:nvPr/>
        </p:nvGrpSpPr>
        <p:grpSpPr>
          <a:xfrm>
            <a:off x="541875" y="6484225"/>
            <a:ext cx="6485500" cy="1549150"/>
            <a:chOff x="541875" y="6484225"/>
            <a:chExt cx="6485500" cy="1549150"/>
          </a:xfrm>
        </p:grpSpPr>
        <p:sp>
          <p:nvSpPr>
            <p:cNvPr id="116" name="Google Shape;116;p15"/>
            <p:cNvSpPr/>
            <p:nvPr/>
          </p:nvSpPr>
          <p:spPr>
            <a:xfrm>
              <a:off x="542275" y="6489125"/>
              <a:ext cx="6485100" cy="309900"/>
            </a:xfrm>
            <a:prstGeom prst="rect">
              <a:avLst/>
            </a:prstGeom>
            <a:solidFill>
              <a:srgbClr val="EDEDE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17" name="Google Shape;117;p15"/>
            <p:cNvGrpSpPr/>
            <p:nvPr/>
          </p:nvGrpSpPr>
          <p:grpSpPr>
            <a:xfrm>
              <a:off x="633957" y="6551719"/>
              <a:ext cx="6183426" cy="184800"/>
              <a:chOff x="633957" y="6558375"/>
              <a:chExt cx="6183426" cy="184800"/>
            </a:xfrm>
          </p:grpSpPr>
          <p:sp>
            <p:nvSpPr>
              <p:cNvPr id="118" name="Google Shape;118;p15"/>
              <p:cNvSpPr txBox="1"/>
              <p:nvPr/>
            </p:nvSpPr>
            <p:spPr>
              <a:xfrm>
                <a:off x="633957" y="6558375"/>
                <a:ext cx="17682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chemeClr val="dk1"/>
                    </a:solidFill>
                    <a:latin typeface="Quicksand"/>
                    <a:ea typeface="Quicksand"/>
                    <a:cs typeface="Quicksand"/>
                    <a:sym typeface="Quicksand"/>
                  </a:rPr>
                  <a:t>Activity</a:t>
                </a:r>
                <a:endParaRPr b="1" sz="1200">
                  <a:solidFill>
                    <a:schemeClr val="dk1"/>
                  </a:solidFill>
                  <a:latin typeface="Quicksand"/>
                  <a:ea typeface="Quicksand"/>
                  <a:cs typeface="Quicksand"/>
                  <a:sym typeface="Quicksand"/>
                </a:endParaRPr>
              </a:p>
            </p:txBody>
          </p:sp>
          <p:sp>
            <p:nvSpPr>
              <p:cNvPr id="119" name="Google Shape;119;p15"/>
              <p:cNvSpPr txBox="1"/>
              <p:nvPr/>
            </p:nvSpPr>
            <p:spPr>
              <a:xfrm>
                <a:off x="2800783" y="6558375"/>
                <a:ext cx="18000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chemeClr val="dk1"/>
                    </a:solidFill>
                    <a:latin typeface="Quicksand"/>
                    <a:ea typeface="Quicksand"/>
                    <a:cs typeface="Quicksand"/>
                    <a:sym typeface="Quicksand"/>
                  </a:rPr>
                  <a:t>Timeline</a:t>
                </a:r>
                <a:endParaRPr b="1" sz="1200">
                  <a:solidFill>
                    <a:schemeClr val="dk1"/>
                  </a:solidFill>
                  <a:latin typeface="Quicksand"/>
                  <a:ea typeface="Quicksand"/>
                  <a:cs typeface="Quicksand"/>
                  <a:sym typeface="Quicksand"/>
                </a:endParaRPr>
              </a:p>
            </p:txBody>
          </p:sp>
          <p:sp>
            <p:nvSpPr>
              <p:cNvPr id="120" name="Google Shape;120;p15"/>
              <p:cNvSpPr txBox="1"/>
              <p:nvPr/>
            </p:nvSpPr>
            <p:spPr>
              <a:xfrm>
                <a:off x="4958583" y="6558375"/>
                <a:ext cx="18588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chemeClr val="dk1"/>
                    </a:solidFill>
                    <a:latin typeface="Quicksand"/>
                    <a:ea typeface="Quicksand"/>
                    <a:cs typeface="Quicksand"/>
                    <a:sym typeface="Quicksand"/>
                  </a:rPr>
                  <a:t>Responsible Staff</a:t>
                </a:r>
                <a:endParaRPr b="1" sz="1200">
                  <a:solidFill>
                    <a:schemeClr val="dk1"/>
                  </a:solidFill>
                  <a:latin typeface="Quicksand"/>
                  <a:ea typeface="Quicksand"/>
                  <a:cs typeface="Quicksand"/>
                  <a:sym typeface="Quicksand"/>
                </a:endParaRPr>
              </a:p>
            </p:txBody>
          </p:sp>
        </p:grpSp>
        <p:cxnSp>
          <p:nvCxnSpPr>
            <p:cNvPr id="121" name="Google Shape;121;p15"/>
            <p:cNvCxnSpPr/>
            <p:nvPr/>
          </p:nvCxnSpPr>
          <p:spPr>
            <a:xfrm>
              <a:off x="541875" y="6489119"/>
              <a:ext cx="6485100" cy="0"/>
            </a:xfrm>
            <a:prstGeom prst="straightConnector1">
              <a:avLst/>
            </a:prstGeom>
            <a:noFill/>
            <a:ln cap="flat" cmpd="sng" w="9525">
              <a:solidFill>
                <a:srgbClr val="C6C6C6"/>
              </a:solidFill>
              <a:prstDash val="solid"/>
              <a:round/>
              <a:headEnd len="med" w="med" type="none"/>
              <a:tailEnd len="med" w="med" type="none"/>
            </a:ln>
          </p:spPr>
        </p:cxnSp>
        <p:grpSp>
          <p:nvGrpSpPr>
            <p:cNvPr id="122" name="Google Shape;122;p15"/>
            <p:cNvGrpSpPr/>
            <p:nvPr/>
          </p:nvGrpSpPr>
          <p:grpSpPr>
            <a:xfrm>
              <a:off x="541875" y="6484225"/>
              <a:ext cx="6485500" cy="1549150"/>
              <a:chOff x="541875" y="6484225"/>
              <a:chExt cx="6485500" cy="1549150"/>
            </a:xfrm>
          </p:grpSpPr>
          <p:sp>
            <p:nvSpPr>
              <p:cNvPr id="123" name="Google Shape;123;p15"/>
              <p:cNvSpPr/>
              <p:nvPr/>
            </p:nvSpPr>
            <p:spPr>
              <a:xfrm>
                <a:off x="542275" y="6484225"/>
                <a:ext cx="6485100" cy="1541100"/>
              </a:xfrm>
              <a:prstGeom prst="rect">
                <a:avLst/>
              </a:prstGeom>
              <a:noFill/>
              <a:ln cap="flat" cmpd="sng" w="9525">
                <a:solidFill>
                  <a:srgbClr val="C6C6C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24" name="Google Shape;124;p15"/>
              <p:cNvCxnSpPr/>
              <p:nvPr/>
            </p:nvCxnSpPr>
            <p:spPr>
              <a:xfrm>
                <a:off x="541875" y="6799119"/>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125" name="Google Shape;125;p15"/>
              <p:cNvCxnSpPr/>
              <p:nvPr/>
            </p:nvCxnSpPr>
            <p:spPr>
              <a:xfrm>
                <a:off x="2700250" y="6492275"/>
                <a:ext cx="0" cy="1541100"/>
              </a:xfrm>
              <a:prstGeom prst="straightConnector1">
                <a:avLst/>
              </a:prstGeom>
              <a:noFill/>
              <a:ln cap="flat" cmpd="sng" w="9525">
                <a:solidFill>
                  <a:srgbClr val="C6C6C6"/>
                </a:solidFill>
                <a:prstDash val="solid"/>
                <a:round/>
                <a:headEnd len="med" w="med" type="none"/>
                <a:tailEnd len="med" w="med" type="none"/>
              </a:ln>
            </p:spPr>
          </p:cxnSp>
          <p:cxnSp>
            <p:nvCxnSpPr>
              <p:cNvPr id="126" name="Google Shape;126;p15"/>
              <p:cNvCxnSpPr/>
              <p:nvPr/>
            </p:nvCxnSpPr>
            <p:spPr>
              <a:xfrm>
                <a:off x="4861325" y="6492275"/>
                <a:ext cx="0" cy="1541100"/>
              </a:xfrm>
              <a:prstGeom prst="straightConnector1">
                <a:avLst/>
              </a:prstGeom>
              <a:noFill/>
              <a:ln cap="flat" cmpd="sng" w="9525">
                <a:solidFill>
                  <a:srgbClr val="C6C6C6"/>
                </a:solidFill>
                <a:prstDash val="solid"/>
                <a:round/>
                <a:headEnd len="med" w="med" type="none"/>
                <a:tailEnd len="med" w="med" type="none"/>
              </a:ln>
            </p:spPr>
          </p:cxnSp>
          <p:cxnSp>
            <p:nvCxnSpPr>
              <p:cNvPr id="127" name="Google Shape;127;p15"/>
              <p:cNvCxnSpPr/>
              <p:nvPr/>
            </p:nvCxnSpPr>
            <p:spPr>
              <a:xfrm>
                <a:off x="541875" y="7104644"/>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128" name="Google Shape;128;p15"/>
              <p:cNvCxnSpPr/>
              <p:nvPr/>
            </p:nvCxnSpPr>
            <p:spPr>
              <a:xfrm>
                <a:off x="541875" y="7410169"/>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129" name="Google Shape;129;p15"/>
              <p:cNvCxnSpPr/>
              <p:nvPr/>
            </p:nvCxnSpPr>
            <p:spPr>
              <a:xfrm>
                <a:off x="541875" y="7715694"/>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130" name="Google Shape;130;p15"/>
              <p:cNvCxnSpPr/>
              <p:nvPr/>
            </p:nvCxnSpPr>
            <p:spPr>
              <a:xfrm>
                <a:off x="541875" y="8030194"/>
                <a:ext cx="6485100" cy="0"/>
              </a:xfrm>
              <a:prstGeom prst="straightConnector1">
                <a:avLst/>
              </a:prstGeom>
              <a:noFill/>
              <a:ln cap="flat" cmpd="sng" w="9525">
                <a:solidFill>
                  <a:srgbClr val="C6C6C6"/>
                </a:solidFill>
                <a:prstDash val="solid"/>
                <a:round/>
                <a:headEnd len="med" w="med" type="none"/>
                <a:tailEnd len="med" w="med" type="none"/>
              </a:ln>
            </p:spPr>
          </p:cxnSp>
        </p:grpSp>
        <p:sp>
          <p:nvSpPr>
            <p:cNvPr id="131" name="Google Shape;131;p15"/>
            <p:cNvSpPr txBox="1"/>
            <p:nvPr/>
          </p:nvSpPr>
          <p:spPr>
            <a:xfrm>
              <a:off x="633957" y="6867281"/>
              <a:ext cx="17682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STEM Workshops</a:t>
              </a:r>
              <a:endParaRPr sz="1100">
                <a:solidFill>
                  <a:srgbClr val="575756"/>
                </a:solidFill>
                <a:latin typeface="Quicksand"/>
                <a:ea typeface="Quicksand"/>
                <a:cs typeface="Quicksand"/>
                <a:sym typeface="Quicksand"/>
              </a:endParaRPr>
            </a:p>
          </p:txBody>
        </p:sp>
        <p:sp>
          <p:nvSpPr>
            <p:cNvPr id="132" name="Google Shape;132;p15"/>
            <p:cNvSpPr txBox="1"/>
            <p:nvPr/>
          </p:nvSpPr>
          <p:spPr>
            <a:xfrm>
              <a:off x="633949" y="7172800"/>
              <a:ext cx="1973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Robotics and Coding Classes</a:t>
              </a:r>
              <a:endParaRPr sz="1100">
                <a:solidFill>
                  <a:srgbClr val="575756"/>
                </a:solidFill>
                <a:latin typeface="Quicksand"/>
                <a:ea typeface="Quicksand"/>
                <a:cs typeface="Quicksand"/>
                <a:sym typeface="Quicksand"/>
              </a:endParaRPr>
            </a:p>
          </p:txBody>
        </p:sp>
        <p:sp>
          <p:nvSpPr>
            <p:cNvPr id="133" name="Google Shape;133;p15"/>
            <p:cNvSpPr txBox="1"/>
            <p:nvPr/>
          </p:nvSpPr>
          <p:spPr>
            <a:xfrm>
              <a:off x="633949" y="7478331"/>
              <a:ext cx="1973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Science Fair Preparation</a:t>
              </a:r>
              <a:endParaRPr sz="1100">
                <a:solidFill>
                  <a:srgbClr val="575756"/>
                </a:solidFill>
                <a:latin typeface="Quicksand"/>
                <a:ea typeface="Quicksand"/>
                <a:cs typeface="Quicksand"/>
                <a:sym typeface="Quicksand"/>
              </a:endParaRPr>
            </a:p>
          </p:txBody>
        </p:sp>
        <p:sp>
          <p:nvSpPr>
            <p:cNvPr id="134" name="Google Shape;134;p15"/>
            <p:cNvSpPr txBox="1"/>
            <p:nvPr/>
          </p:nvSpPr>
          <p:spPr>
            <a:xfrm>
              <a:off x="633949" y="7788344"/>
              <a:ext cx="1973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Career Exploration Sessions</a:t>
              </a:r>
              <a:endParaRPr sz="1100">
                <a:solidFill>
                  <a:srgbClr val="575756"/>
                </a:solidFill>
                <a:latin typeface="Quicksand"/>
                <a:ea typeface="Quicksand"/>
                <a:cs typeface="Quicksand"/>
                <a:sym typeface="Quicksand"/>
              </a:endParaRPr>
            </a:p>
          </p:txBody>
        </p:sp>
      </p:grpSp>
      <p:grpSp>
        <p:nvGrpSpPr>
          <p:cNvPr id="135" name="Google Shape;135;p15"/>
          <p:cNvGrpSpPr/>
          <p:nvPr/>
        </p:nvGrpSpPr>
        <p:grpSpPr>
          <a:xfrm>
            <a:off x="247591" y="8359946"/>
            <a:ext cx="6315900" cy="1423422"/>
            <a:chOff x="247591" y="8359946"/>
            <a:chExt cx="6315900" cy="1423422"/>
          </a:xfrm>
        </p:grpSpPr>
        <p:sp>
          <p:nvSpPr>
            <p:cNvPr id="136" name="Google Shape;136;p15"/>
            <p:cNvSpPr txBox="1"/>
            <p:nvPr/>
          </p:nvSpPr>
          <p:spPr>
            <a:xfrm>
              <a:off x="508881" y="8359946"/>
              <a:ext cx="4404300" cy="400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2600">
                  <a:solidFill>
                    <a:srgbClr val="09132B"/>
                  </a:solidFill>
                  <a:latin typeface="Quicksand"/>
                  <a:ea typeface="Quicksand"/>
                  <a:cs typeface="Quicksand"/>
                  <a:sym typeface="Quicksand"/>
                </a:rPr>
                <a:t>Expected Outcomes:</a:t>
              </a:r>
              <a:endParaRPr b="1" sz="2600">
                <a:solidFill>
                  <a:srgbClr val="09132B"/>
                </a:solidFill>
                <a:latin typeface="Quicksand"/>
                <a:ea typeface="Quicksand"/>
                <a:cs typeface="Quicksand"/>
                <a:sym typeface="Quicksand"/>
              </a:endParaRPr>
            </a:p>
          </p:txBody>
        </p:sp>
        <p:sp>
          <p:nvSpPr>
            <p:cNvPr id="137" name="Google Shape;137;p15"/>
            <p:cNvSpPr txBox="1"/>
            <p:nvPr/>
          </p:nvSpPr>
          <p:spPr>
            <a:xfrm>
              <a:off x="247591" y="8961368"/>
              <a:ext cx="6315900" cy="822000"/>
            </a:xfrm>
            <a:prstGeom prst="rect">
              <a:avLst/>
            </a:prstGeom>
            <a:noFill/>
            <a:ln>
              <a:noFill/>
            </a:ln>
          </p:spPr>
          <p:txBody>
            <a:bodyPr anchorCtr="0" anchor="t" bIns="0" lIns="0" spcFirstLastPara="1" rIns="0" wrap="square" tIns="0">
              <a:spAutoFit/>
            </a:bodyPr>
            <a:lstStyle/>
            <a:p>
              <a:pPr indent="-173399" lvl="0" marL="457200" rtl="0" algn="l">
                <a:lnSpc>
                  <a:spcPct val="115000"/>
                </a:lnSpc>
                <a:spcBef>
                  <a:spcPts val="0"/>
                </a:spcBef>
                <a:spcAft>
                  <a:spcPts val="0"/>
                </a:spcAft>
                <a:buClr>
                  <a:schemeClr val="dk1"/>
                </a:buClr>
                <a:buSzPts val="1200"/>
                <a:buFont typeface="Quicksand"/>
                <a:buChar char="●"/>
              </a:pPr>
              <a:r>
                <a:rPr lang="uk" sz="1200">
                  <a:solidFill>
                    <a:schemeClr val="dk1"/>
                  </a:solidFill>
                  <a:latin typeface="Quicksand"/>
                  <a:ea typeface="Quicksand"/>
                  <a:cs typeface="Quicksand"/>
                  <a:sym typeface="Quicksand"/>
                </a:rPr>
                <a:t>Increased STEM knowledge and skills among participating students.</a:t>
              </a:r>
              <a:endParaRPr sz="1200">
                <a:solidFill>
                  <a:schemeClr val="dk1"/>
                </a:solidFill>
                <a:latin typeface="Quicksand"/>
                <a:ea typeface="Quicksand"/>
                <a:cs typeface="Quicksand"/>
                <a:sym typeface="Quicksand"/>
              </a:endParaRPr>
            </a:p>
            <a:p>
              <a:pPr indent="-173399" lvl="0" marL="457200" rtl="0" algn="l">
                <a:lnSpc>
                  <a:spcPct val="115000"/>
                </a:lnSpc>
                <a:spcBef>
                  <a:spcPts val="0"/>
                </a:spcBef>
                <a:spcAft>
                  <a:spcPts val="0"/>
                </a:spcAft>
                <a:buClr>
                  <a:schemeClr val="dk1"/>
                </a:buClr>
                <a:buSzPts val="1200"/>
                <a:buFont typeface="Quicksand"/>
                <a:buChar char="●"/>
              </a:pPr>
              <a:r>
                <a:rPr lang="uk" sz="1200">
                  <a:solidFill>
                    <a:schemeClr val="dk1"/>
                  </a:solidFill>
                  <a:latin typeface="Quicksand"/>
                  <a:ea typeface="Quicksand"/>
                  <a:cs typeface="Quicksand"/>
                  <a:sym typeface="Quicksand"/>
                </a:rPr>
                <a:t>Improved academic performance and engagement in STEM subjects.</a:t>
              </a:r>
              <a:endParaRPr sz="1200">
                <a:solidFill>
                  <a:schemeClr val="dk1"/>
                </a:solidFill>
                <a:latin typeface="Quicksand"/>
                <a:ea typeface="Quicksand"/>
                <a:cs typeface="Quicksand"/>
                <a:sym typeface="Quicksand"/>
              </a:endParaRPr>
            </a:p>
            <a:p>
              <a:pPr indent="-173399" lvl="0" marL="457200" rtl="0" algn="l">
                <a:lnSpc>
                  <a:spcPct val="115000"/>
                </a:lnSpc>
                <a:spcBef>
                  <a:spcPts val="0"/>
                </a:spcBef>
                <a:spcAft>
                  <a:spcPts val="0"/>
                </a:spcAft>
                <a:buClr>
                  <a:schemeClr val="dk1"/>
                </a:buClr>
                <a:buSzPts val="1200"/>
                <a:buFont typeface="Quicksand"/>
                <a:buChar char="●"/>
              </a:pPr>
              <a:r>
                <a:rPr lang="uk" sz="1200">
                  <a:solidFill>
                    <a:schemeClr val="dk1"/>
                  </a:solidFill>
                  <a:latin typeface="Quicksand"/>
                  <a:ea typeface="Quicksand"/>
                  <a:cs typeface="Quicksand"/>
                  <a:sym typeface="Quicksand"/>
                </a:rPr>
                <a:t>Enhanced confidence and interest in pursuing STEM-related careers.</a:t>
              </a:r>
              <a:endParaRPr sz="1200">
                <a:solidFill>
                  <a:schemeClr val="dk1"/>
                </a:solidFill>
                <a:latin typeface="Quicksand"/>
                <a:ea typeface="Quicksand"/>
                <a:cs typeface="Quicksand"/>
                <a:sym typeface="Quicksand"/>
              </a:endParaRPr>
            </a:p>
            <a:p>
              <a:pPr indent="-173399" lvl="0" marL="457200" rtl="0" algn="l">
                <a:lnSpc>
                  <a:spcPct val="115000"/>
                </a:lnSpc>
                <a:spcBef>
                  <a:spcPts val="0"/>
                </a:spcBef>
                <a:spcAft>
                  <a:spcPts val="0"/>
                </a:spcAft>
                <a:buClr>
                  <a:schemeClr val="dk1"/>
                </a:buClr>
                <a:buSzPts val="1200"/>
                <a:buFont typeface="Quicksand"/>
                <a:buChar char="●"/>
              </a:pPr>
              <a:r>
                <a:rPr lang="uk" sz="1200">
                  <a:solidFill>
                    <a:schemeClr val="dk1"/>
                  </a:solidFill>
                  <a:latin typeface="Quicksand"/>
                  <a:ea typeface="Quicksand"/>
                  <a:cs typeface="Quicksand"/>
                  <a:sym typeface="Quicksand"/>
                </a:rPr>
                <a:t>Strengthened partnerships with local schools and community organizations.</a:t>
              </a:r>
              <a:endParaRPr sz="1200">
                <a:solidFill>
                  <a:schemeClr val="dk1"/>
                </a:solidFill>
                <a:latin typeface="Quicksand"/>
                <a:ea typeface="Quicksand"/>
                <a:cs typeface="Quicksand"/>
                <a:sym typeface="Quicksand"/>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6"/>
          <p:cNvSpPr txBox="1"/>
          <p:nvPr/>
        </p:nvSpPr>
        <p:spPr>
          <a:xfrm>
            <a:off x="6367530" y="10117233"/>
            <a:ext cx="655500" cy="1539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uk" sz="1000">
                <a:solidFill>
                  <a:srgbClr val="706F6F"/>
                </a:solidFill>
                <a:latin typeface="Quicksand"/>
                <a:ea typeface="Quicksand"/>
                <a:cs typeface="Quicksand"/>
                <a:sym typeface="Quicksand"/>
              </a:rPr>
              <a:t>Page 4</a:t>
            </a:r>
            <a:endParaRPr sz="1000">
              <a:solidFill>
                <a:srgbClr val="706F6F"/>
              </a:solidFill>
              <a:latin typeface="Quicksand"/>
              <a:ea typeface="Quicksand"/>
              <a:cs typeface="Quicksand"/>
              <a:sym typeface="Quicksand"/>
            </a:endParaRPr>
          </a:p>
        </p:txBody>
      </p:sp>
      <p:grpSp>
        <p:nvGrpSpPr>
          <p:cNvPr id="143" name="Google Shape;143;p16"/>
          <p:cNvGrpSpPr/>
          <p:nvPr/>
        </p:nvGrpSpPr>
        <p:grpSpPr>
          <a:xfrm>
            <a:off x="501297" y="480512"/>
            <a:ext cx="6351379" cy="1565259"/>
            <a:chOff x="508881" y="3060756"/>
            <a:chExt cx="6351379" cy="1565259"/>
          </a:xfrm>
        </p:grpSpPr>
        <p:sp>
          <p:nvSpPr>
            <p:cNvPr id="144" name="Google Shape;144;p16"/>
            <p:cNvSpPr txBox="1"/>
            <p:nvPr/>
          </p:nvSpPr>
          <p:spPr>
            <a:xfrm>
              <a:off x="508881" y="3060756"/>
              <a:ext cx="4404300" cy="400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2600">
                  <a:solidFill>
                    <a:srgbClr val="09132B"/>
                  </a:solidFill>
                  <a:latin typeface="Quicksand"/>
                  <a:ea typeface="Quicksand"/>
                  <a:cs typeface="Quicksand"/>
                  <a:sym typeface="Quicksand"/>
                </a:rPr>
                <a:t>Evaluation Plan:</a:t>
              </a:r>
              <a:endParaRPr b="1" sz="2600">
                <a:solidFill>
                  <a:srgbClr val="09132B"/>
                </a:solidFill>
                <a:latin typeface="Quicksand"/>
                <a:ea typeface="Quicksand"/>
                <a:cs typeface="Quicksand"/>
                <a:sym typeface="Quicksand"/>
              </a:endParaRPr>
            </a:p>
          </p:txBody>
        </p:sp>
        <p:sp>
          <p:nvSpPr>
            <p:cNvPr id="145" name="Google Shape;145;p16"/>
            <p:cNvSpPr txBox="1"/>
            <p:nvPr/>
          </p:nvSpPr>
          <p:spPr>
            <a:xfrm>
              <a:off x="544360" y="3591614"/>
              <a:ext cx="6315900" cy="10344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solidFill>
                    <a:schemeClr val="dk1"/>
                  </a:solidFill>
                  <a:latin typeface="Quicksand"/>
                  <a:ea typeface="Quicksand"/>
                  <a:cs typeface="Quicksand"/>
                  <a:sym typeface="Quicksand"/>
                </a:rPr>
                <a:t>The project's effectiveness will be evaluated through pre-and post-program assessments, participant surveys, and feedback sessions. Data will be collected on students' knowledge gains, attitudes towards STEM, and academic performance. Additionally, qualitative feedback from participants, educators, and stakeholders will be gathered to assess the project's impact and identify areas for improvement.</a:t>
              </a:r>
              <a:endParaRPr sz="1200">
                <a:solidFill>
                  <a:schemeClr val="dk1"/>
                </a:solidFill>
                <a:latin typeface="Quicksand"/>
                <a:ea typeface="Quicksand"/>
                <a:cs typeface="Quicksand"/>
                <a:sym typeface="Quicksand"/>
              </a:endParaRPr>
            </a:p>
          </p:txBody>
        </p:sp>
      </p:grpSp>
      <p:grpSp>
        <p:nvGrpSpPr>
          <p:cNvPr id="146" name="Google Shape;146;p16"/>
          <p:cNvGrpSpPr/>
          <p:nvPr/>
        </p:nvGrpSpPr>
        <p:grpSpPr>
          <a:xfrm>
            <a:off x="508881" y="2316436"/>
            <a:ext cx="6518494" cy="5069838"/>
            <a:chOff x="508881" y="2316436"/>
            <a:chExt cx="6518494" cy="5069838"/>
          </a:xfrm>
        </p:grpSpPr>
        <p:sp>
          <p:nvSpPr>
            <p:cNvPr id="147" name="Google Shape;147;p16"/>
            <p:cNvSpPr txBox="1"/>
            <p:nvPr/>
          </p:nvSpPr>
          <p:spPr>
            <a:xfrm>
              <a:off x="508881" y="2316436"/>
              <a:ext cx="4404300" cy="400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2600">
                  <a:solidFill>
                    <a:srgbClr val="09132B"/>
                  </a:solidFill>
                  <a:latin typeface="Quicksand"/>
                  <a:ea typeface="Quicksand"/>
                  <a:cs typeface="Quicksand"/>
                  <a:sym typeface="Quicksand"/>
                </a:rPr>
                <a:t>Budget:</a:t>
              </a:r>
              <a:endParaRPr b="1" sz="2600">
                <a:solidFill>
                  <a:srgbClr val="09132B"/>
                </a:solidFill>
                <a:latin typeface="Quicksand"/>
                <a:ea typeface="Quicksand"/>
                <a:cs typeface="Quicksand"/>
                <a:sym typeface="Quicksand"/>
              </a:endParaRPr>
            </a:p>
          </p:txBody>
        </p:sp>
        <p:sp>
          <p:nvSpPr>
            <p:cNvPr id="148" name="Google Shape;148;p16"/>
            <p:cNvSpPr txBox="1"/>
            <p:nvPr/>
          </p:nvSpPr>
          <p:spPr>
            <a:xfrm>
              <a:off x="537425" y="2883025"/>
              <a:ext cx="6485400" cy="609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solidFill>
                    <a:schemeClr val="dk1"/>
                  </a:solidFill>
                  <a:latin typeface="Quicksand"/>
                  <a:ea typeface="Quicksand"/>
                  <a:cs typeface="Quicksand"/>
                  <a:sym typeface="Quicksand"/>
                </a:rPr>
                <a:t>This budget table provides a breakdown of the project's expenses across different categories, including personnel, supplies, equipment, and other expenses. Adjust the amounts and categories as needed to reflect the specific needs and costs of your project.</a:t>
              </a:r>
              <a:endParaRPr sz="1200">
                <a:solidFill>
                  <a:schemeClr val="dk1"/>
                </a:solidFill>
                <a:latin typeface="Quicksand"/>
                <a:ea typeface="Quicksand"/>
                <a:cs typeface="Quicksand"/>
                <a:sym typeface="Quicksand"/>
              </a:endParaRPr>
            </a:p>
          </p:txBody>
        </p:sp>
        <p:grpSp>
          <p:nvGrpSpPr>
            <p:cNvPr id="149" name="Google Shape;149;p16"/>
            <p:cNvGrpSpPr/>
            <p:nvPr/>
          </p:nvGrpSpPr>
          <p:grpSpPr>
            <a:xfrm>
              <a:off x="541875" y="3699874"/>
              <a:ext cx="6485500" cy="3686400"/>
              <a:chOff x="541875" y="3699874"/>
              <a:chExt cx="6485500" cy="3686400"/>
            </a:xfrm>
          </p:grpSpPr>
          <p:sp>
            <p:nvSpPr>
              <p:cNvPr id="150" name="Google Shape;150;p16"/>
              <p:cNvSpPr/>
              <p:nvPr/>
            </p:nvSpPr>
            <p:spPr>
              <a:xfrm>
                <a:off x="542275" y="3704766"/>
                <a:ext cx="6485100" cy="309900"/>
              </a:xfrm>
              <a:prstGeom prst="rect">
                <a:avLst/>
              </a:prstGeom>
              <a:solidFill>
                <a:srgbClr val="EDEDE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1" name="Google Shape;151;p16"/>
              <p:cNvSpPr/>
              <p:nvPr/>
            </p:nvSpPr>
            <p:spPr>
              <a:xfrm>
                <a:off x="542275" y="3699874"/>
                <a:ext cx="6485100" cy="3686400"/>
              </a:xfrm>
              <a:prstGeom prst="rect">
                <a:avLst/>
              </a:prstGeom>
              <a:noFill/>
              <a:ln cap="flat" cmpd="sng" w="9525">
                <a:solidFill>
                  <a:srgbClr val="C6C6C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52" name="Google Shape;152;p16"/>
              <p:cNvCxnSpPr/>
              <p:nvPr/>
            </p:nvCxnSpPr>
            <p:spPr>
              <a:xfrm>
                <a:off x="541875" y="4014760"/>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153" name="Google Shape;153;p16"/>
              <p:cNvCxnSpPr/>
              <p:nvPr/>
            </p:nvCxnSpPr>
            <p:spPr>
              <a:xfrm>
                <a:off x="2080825" y="3707937"/>
                <a:ext cx="0" cy="3678300"/>
              </a:xfrm>
              <a:prstGeom prst="straightConnector1">
                <a:avLst/>
              </a:prstGeom>
              <a:noFill/>
              <a:ln cap="flat" cmpd="sng" w="9525">
                <a:solidFill>
                  <a:srgbClr val="C6C6C6"/>
                </a:solidFill>
                <a:prstDash val="solid"/>
                <a:round/>
                <a:headEnd len="med" w="med" type="none"/>
                <a:tailEnd len="med" w="med" type="none"/>
              </a:ln>
            </p:spPr>
          </p:cxnSp>
          <p:cxnSp>
            <p:nvCxnSpPr>
              <p:cNvPr id="154" name="Google Shape;154;p16"/>
              <p:cNvCxnSpPr/>
              <p:nvPr/>
            </p:nvCxnSpPr>
            <p:spPr>
              <a:xfrm>
                <a:off x="5679425" y="3707937"/>
                <a:ext cx="0" cy="3678300"/>
              </a:xfrm>
              <a:prstGeom prst="straightConnector1">
                <a:avLst/>
              </a:prstGeom>
              <a:noFill/>
              <a:ln cap="flat" cmpd="sng" w="9525">
                <a:solidFill>
                  <a:srgbClr val="C6C6C6"/>
                </a:solidFill>
                <a:prstDash val="solid"/>
                <a:round/>
                <a:headEnd len="med" w="med" type="none"/>
                <a:tailEnd len="med" w="med" type="none"/>
              </a:ln>
            </p:spPr>
          </p:cxnSp>
          <p:cxnSp>
            <p:nvCxnSpPr>
              <p:cNvPr id="155" name="Google Shape;155;p16"/>
              <p:cNvCxnSpPr/>
              <p:nvPr/>
            </p:nvCxnSpPr>
            <p:spPr>
              <a:xfrm>
                <a:off x="541875" y="4320285"/>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156" name="Google Shape;156;p16"/>
              <p:cNvCxnSpPr/>
              <p:nvPr/>
            </p:nvCxnSpPr>
            <p:spPr>
              <a:xfrm>
                <a:off x="541875" y="4625810"/>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157" name="Google Shape;157;p16"/>
              <p:cNvCxnSpPr/>
              <p:nvPr/>
            </p:nvCxnSpPr>
            <p:spPr>
              <a:xfrm>
                <a:off x="541875" y="4931335"/>
                <a:ext cx="6485100" cy="0"/>
              </a:xfrm>
              <a:prstGeom prst="straightConnector1">
                <a:avLst/>
              </a:prstGeom>
              <a:noFill/>
              <a:ln cap="flat" cmpd="sng" w="9525">
                <a:solidFill>
                  <a:srgbClr val="C6C6C6"/>
                </a:solidFill>
                <a:prstDash val="solid"/>
                <a:round/>
                <a:headEnd len="med" w="med" type="none"/>
                <a:tailEnd len="med" w="med" type="none"/>
              </a:ln>
            </p:spPr>
          </p:cxnSp>
          <p:grpSp>
            <p:nvGrpSpPr>
              <p:cNvPr id="158" name="Google Shape;158;p16"/>
              <p:cNvGrpSpPr/>
              <p:nvPr/>
            </p:nvGrpSpPr>
            <p:grpSpPr>
              <a:xfrm>
                <a:off x="633950" y="3767900"/>
                <a:ext cx="6314203" cy="3550423"/>
                <a:chOff x="633950" y="3767900"/>
                <a:chExt cx="6314203" cy="3550423"/>
              </a:xfrm>
            </p:grpSpPr>
            <p:sp>
              <p:nvSpPr>
                <p:cNvPr id="159" name="Google Shape;159;p16"/>
                <p:cNvSpPr txBox="1"/>
                <p:nvPr/>
              </p:nvSpPr>
              <p:spPr>
                <a:xfrm>
                  <a:off x="633952" y="3767900"/>
                  <a:ext cx="13644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chemeClr val="dk1"/>
                      </a:solidFill>
                      <a:latin typeface="Quicksand"/>
                      <a:ea typeface="Quicksand"/>
                      <a:cs typeface="Quicksand"/>
                      <a:sym typeface="Quicksand"/>
                    </a:rPr>
                    <a:t>Category</a:t>
                  </a:r>
                  <a:endParaRPr b="1" sz="1200">
                    <a:solidFill>
                      <a:schemeClr val="dk1"/>
                    </a:solidFill>
                    <a:latin typeface="Quicksand"/>
                    <a:ea typeface="Quicksand"/>
                    <a:cs typeface="Quicksand"/>
                    <a:sym typeface="Quicksand"/>
                  </a:endParaRPr>
                </a:p>
              </p:txBody>
            </p:sp>
            <p:sp>
              <p:nvSpPr>
                <p:cNvPr id="160" name="Google Shape;160;p16"/>
                <p:cNvSpPr txBox="1"/>
                <p:nvPr/>
              </p:nvSpPr>
              <p:spPr>
                <a:xfrm>
                  <a:off x="2204733" y="3767910"/>
                  <a:ext cx="18000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chemeClr val="dk1"/>
                      </a:solidFill>
                      <a:latin typeface="Quicksand"/>
                      <a:ea typeface="Quicksand"/>
                      <a:cs typeface="Quicksand"/>
                      <a:sym typeface="Quicksand"/>
                    </a:rPr>
                    <a:t>Description</a:t>
                  </a:r>
                  <a:endParaRPr b="1" sz="1200">
                    <a:solidFill>
                      <a:schemeClr val="dk1"/>
                    </a:solidFill>
                    <a:latin typeface="Quicksand"/>
                    <a:ea typeface="Quicksand"/>
                    <a:cs typeface="Quicksand"/>
                    <a:sym typeface="Quicksand"/>
                  </a:endParaRPr>
                </a:p>
              </p:txBody>
            </p:sp>
            <p:sp>
              <p:nvSpPr>
                <p:cNvPr id="161" name="Google Shape;161;p16"/>
                <p:cNvSpPr txBox="1"/>
                <p:nvPr/>
              </p:nvSpPr>
              <p:spPr>
                <a:xfrm>
                  <a:off x="5800053" y="3767900"/>
                  <a:ext cx="11481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solidFill>
                        <a:schemeClr val="dk1"/>
                      </a:solidFill>
                      <a:latin typeface="Quicksand"/>
                      <a:ea typeface="Quicksand"/>
                      <a:cs typeface="Quicksand"/>
                      <a:sym typeface="Quicksand"/>
                    </a:rPr>
                    <a:t>Amount ($)</a:t>
                  </a:r>
                  <a:endParaRPr b="1" sz="1200">
                    <a:solidFill>
                      <a:schemeClr val="dk1"/>
                    </a:solidFill>
                    <a:latin typeface="Quicksand"/>
                    <a:ea typeface="Quicksand"/>
                    <a:cs typeface="Quicksand"/>
                    <a:sym typeface="Quicksand"/>
                  </a:endParaRPr>
                </a:p>
              </p:txBody>
            </p:sp>
            <p:grpSp>
              <p:nvGrpSpPr>
                <p:cNvPr id="162" name="Google Shape;162;p16"/>
                <p:cNvGrpSpPr/>
                <p:nvPr/>
              </p:nvGrpSpPr>
              <p:grpSpPr>
                <a:xfrm>
                  <a:off x="633952" y="4082925"/>
                  <a:ext cx="6243948" cy="169200"/>
                  <a:chOff x="633952" y="4082925"/>
                  <a:chExt cx="6243948" cy="169200"/>
                </a:xfrm>
              </p:grpSpPr>
              <p:sp>
                <p:nvSpPr>
                  <p:cNvPr id="163" name="Google Shape;163;p16"/>
                  <p:cNvSpPr txBox="1"/>
                  <p:nvPr/>
                </p:nvSpPr>
                <p:spPr>
                  <a:xfrm>
                    <a:off x="633952" y="4082925"/>
                    <a:ext cx="13644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75756"/>
                        </a:solidFill>
                        <a:latin typeface="Quicksand"/>
                        <a:ea typeface="Quicksand"/>
                        <a:cs typeface="Quicksand"/>
                        <a:sym typeface="Quicksand"/>
                      </a:rPr>
                      <a:t>Personnel</a:t>
                    </a:r>
                    <a:endParaRPr b="1" sz="1100">
                      <a:solidFill>
                        <a:srgbClr val="575756"/>
                      </a:solidFill>
                      <a:latin typeface="Quicksand"/>
                      <a:ea typeface="Quicksand"/>
                      <a:cs typeface="Quicksand"/>
                      <a:sym typeface="Quicksand"/>
                    </a:endParaRPr>
                  </a:p>
                </p:txBody>
              </p:sp>
              <p:sp>
                <p:nvSpPr>
                  <p:cNvPr id="164" name="Google Shape;164;p16"/>
                  <p:cNvSpPr txBox="1"/>
                  <p:nvPr/>
                </p:nvSpPr>
                <p:spPr>
                  <a:xfrm>
                    <a:off x="2204726" y="4082925"/>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Project Coordinator</a:t>
                    </a:r>
                    <a:endParaRPr sz="1100">
                      <a:solidFill>
                        <a:srgbClr val="575756"/>
                      </a:solidFill>
                      <a:latin typeface="Quicksand"/>
                      <a:ea typeface="Quicksand"/>
                      <a:cs typeface="Quicksand"/>
                      <a:sym typeface="Quicksand"/>
                    </a:endParaRPr>
                  </a:p>
                </p:txBody>
              </p:sp>
              <p:sp>
                <p:nvSpPr>
                  <p:cNvPr id="165" name="Google Shape;165;p16"/>
                  <p:cNvSpPr txBox="1"/>
                  <p:nvPr/>
                </p:nvSpPr>
                <p:spPr>
                  <a:xfrm>
                    <a:off x="5810200" y="4082925"/>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$30,000</a:t>
                    </a:r>
                    <a:endParaRPr sz="1100">
                      <a:solidFill>
                        <a:srgbClr val="575756"/>
                      </a:solidFill>
                      <a:latin typeface="Quicksand"/>
                      <a:ea typeface="Quicksand"/>
                      <a:cs typeface="Quicksand"/>
                      <a:sym typeface="Quicksand"/>
                    </a:endParaRPr>
                  </a:p>
                </p:txBody>
              </p:sp>
            </p:grpSp>
            <p:grpSp>
              <p:nvGrpSpPr>
                <p:cNvPr id="166" name="Google Shape;166;p16"/>
                <p:cNvGrpSpPr/>
                <p:nvPr/>
              </p:nvGrpSpPr>
              <p:grpSpPr>
                <a:xfrm>
                  <a:off x="2204720" y="4388438"/>
                  <a:ext cx="4673184" cy="169202"/>
                  <a:chOff x="2204720" y="4388438"/>
                  <a:chExt cx="4673184" cy="169202"/>
                </a:xfrm>
              </p:grpSpPr>
              <p:sp>
                <p:nvSpPr>
                  <p:cNvPr id="167" name="Google Shape;167;p16"/>
                  <p:cNvSpPr txBox="1"/>
                  <p:nvPr/>
                </p:nvSpPr>
                <p:spPr>
                  <a:xfrm>
                    <a:off x="2204720" y="4388440"/>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STEM Educators (2 full-time)</a:t>
                    </a:r>
                    <a:endParaRPr sz="1100">
                      <a:solidFill>
                        <a:srgbClr val="575756"/>
                      </a:solidFill>
                      <a:latin typeface="Quicksand"/>
                      <a:ea typeface="Quicksand"/>
                      <a:cs typeface="Quicksand"/>
                      <a:sym typeface="Quicksand"/>
                    </a:endParaRPr>
                  </a:p>
                </p:txBody>
              </p:sp>
              <p:sp>
                <p:nvSpPr>
                  <p:cNvPr id="168" name="Google Shape;168;p16"/>
                  <p:cNvSpPr txBox="1"/>
                  <p:nvPr/>
                </p:nvSpPr>
                <p:spPr>
                  <a:xfrm>
                    <a:off x="5810204" y="4388438"/>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$60,000</a:t>
                    </a:r>
                    <a:endParaRPr sz="1100">
                      <a:solidFill>
                        <a:srgbClr val="575756"/>
                      </a:solidFill>
                      <a:latin typeface="Quicksand"/>
                      <a:ea typeface="Quicksand"/>
                      <a:cs typeface="Quicksand"/>
                      <a:sym typeface="Quicksand"/>
                    </a:endParaRPr>
                  </a:p>
                </p:txBody>
              </p:sp>
            </p:grpSp>
            <p:grpSp>
              <p:nvGrpSpPr>
                <p:cNvPr id="169" name="Google Shape;169;p16"/>
                <p:cNvGrpSpPr/>
                <p:nvPr/>
              </p:nvGrpSpPr>
              <p:grpSpPr>
                <a:xfrm>
                  <a:off x="2204720" y="4693967"/>
                  <a:ext cx="4673184" cy="169201"/>
                  <a:chOff x="2204720" y="4693967"/>
                  <a:chExt cx="4673184" cy="169201"/>
                </a:xfrm>
              </p:grpSpPr>
              <p:sp>
                <p:nvSpPr>
                  <p:cNvPr id="170" name="Google Shape;170;p16"/>
                  <p:cNvSpPr txBox="1"/>
                  <p:nvPr/>
                </p:nvSpPr>
                <p:spPr>
                  <a:xfrm>
                    <a:off x="2204720" y="4693968"/>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Technology Instructors (2 part-time)</a:t>
                    </a:r>
                    <a:endParaRPr sz="1100">
                      <a:solidFill>
                        <a:srgbClr val="575756"/>
                      </a:solidFill>
                      <a:latin typeface="Quicksand"/>
                      <a:ea typeface="Quicksand"/>
                      <a:cs typeface="Quicksand"/>
                      <a:sym typeface="Quicksand"/>
                    </a:endParaRPr>
                  </a:p>
                </p:txBody>
              </p:sp>
              <p:sp>
                <p:nvSpPr>
                  <p:cNvPr id="171" name="Google Shape;171;p16"/>
                  <p:cNvSpPr txBox="1"/>
                  <p:nvPr/>
                </p:nvSpPr>
                <p:spPr>
                  <a:xfrm>
                    <a:off x="5810204" y="4693967"/>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$20,000</a:t>
                    </a:r>
                    <a:endParaRPr sz="1100">
                      <a:solidFill>
                        <a:srgbClr val="575756"/>
                      </a:solidFill>
                      <a:latin typeface="Quicksand"/>
                      <a:ea typeface="Quicksand"/>
                      <a:cs typeface="Quicksand"/>
                      <a:sym typeface="Quicksand"/>
                    </a:endParaRPr>
                  </a:p>
                </p:txBody>
              </p:sp>
            </p:grpSp>
            <p:grpSp>
              <p:nvGrpSpPr>
                <p:cNvPr id="172" name="Google Shape;172;p16"/>
                <p:cNvGrpSpPr/>
                <p:nvPr/>
              </p:nvGrpSpPr>
              <p:grpSpPr>
                <a:xfrm>
                  <a:off x="633950" y="5003975"/>
                  <a:ext cx="6243954" cy="169202"/>
                  <a:chOff x="633950" y="5003975"/>
                  <a:chExt cx="6243954" cy="169202"/>
                </a:xfrm>
              </p:grpSpPr>
              <p:sp>
                <p:nvSpPr>
                  <p:cNvPr id="173" name="Google Shape;173;p16"/>
                  <p:cNvSpPr txBox="1"/>
                  <p:nvPr/>
                </p:nvSpPr>
                <p:spPr>
                  <a:xfrm>
                    <a:off x="633950" y="5003975"/>
                    <a:ext cx="1323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75756"/>
                        </a:solidFill>
                        <a:latin typeface="Quicksand"/>
                        <a:ea typeface="Quicksand"/>
                        <a:cs typeface="Quicksand"/>
                        <a:sym typeface="Quicksand"/>
                      </a:rPr>
                      <a:t>Supplies</a:t>
                    </a:r>
                    <a:endParaRPr b="1" sz="1100">
                      <a:solidFill>
                        <a:srgbClr val="575756"/>
                      </a:solidFill>
                      <a:latin typeface="Quicksand"/>
                      <a:ea typeface="Quicksand"/>
                      <a:cs typeface="Quicksand"/>
                      <a:sym typeface="Quicksand"/>
                    </a:endParaRPr>
                  </a:p>
                </p:txBody>
              </p:sp>
              <p:sp>
                <p:nvSpPr>
                  <p:cNvPr id="174" name="Google Shape;174;p16"/>
                  <p:cNvSpPr txBox="1"/>
                  <p:nvPr/>
                </p:nvSpPr>
                <p:spPr>
                  <a:xfrm>
                    <a:off x="2204720" y="5003977"/>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STEM Workshop Materials</a:t>
                    </a:r>
                    <a:endParaRPr sz="1100">
                      <a:solidFill>
                        <a:srgbClr val="575756"/>
                      </a:solidFill>
                      <a:latin typeface="Quicksand"/>
                      <a:ea typeface="Quicksand"/>
                      <a:cs typeface="Quicksand"/>
                      <a:sym typeface="Quicksand"/>
                    </a:endParaRPr>
                  </a:p>
                </p:txBody>
              </p:sp>
              <p:sp>
                <p:nvSpPr>
                  <p:cNvPr id="175" name="Google Shape;175;p16"/>
                  <p:cNvSpPr txBox="1"/>
                  <p:nvPr/>
                </p:nvSpPr>
                <p:spPr>
                  <a:xfrm>
                    <a:off x="5810204" y="5003976"/>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$15,000</a:t>
                    </a:r>
                    <a:endParaRPr sz="1100">
                      <a:solidFill>
                        <a:srgbClr val="575756"/>
                      </a:solidFill>
                      <a:latin typeface="Quicksand"/>
                      <a:ea typeface="Quicksand"/>
                      <a:cs typeface="Quicksand"/>
                      <a:sym typeface="Quicksand"/>
                    </a:endParaRPr>
                  </a:p>
                </p:txBody>
              </p:sp>
            </p:grpSp>
            <p:grpSp>
              <p:nvGrpSpPr>
                <p:cNvPr id="176" name="Google Shape;176;p16"/>
                <p:cNvGrpSpPr/>
                <p:nvPr/>
              </p:nvGrpSpPr>
              <p:grpSpPr>
                <a:xfrm>
                  <a:off x="2204720" y="5305897"/>
                  <a:ext cx="4673184" cy="169201"/>
                  <a:chOff x="2204720" y="5307542"/>
                  <a:chExt cx="4673184" cy="169201"/>
                </a:xfrm>
              </p:grpSpPr>
              <p:sp>
                <p:nvSpPr>
                  <p:cNvPr id="177" name="Google Shape;177;p16"/>
                  <p:cNvSpPr txBox="1"/>
                  <p:nvPr/>
                </p:nvSpPr>
                <p:spPr>
                  <a:xfrm>
                    <a:off x="2204720" y="5307543"/>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Robotics and Coding Kits</a:t>
                    </a:r>
                    <a:endParaRPr sz="1100">
                      <a:solidFill>
                        <a:srgbClr val="575756"/>
                      </a:solidFill>
                      <a:latin typeface="Quicksand"/>
                      <a:ea typeface="Quicksand"/>
                      <a:cs typeface="Quicksand"/>
                      <a:sym typeface="Quicksand"/>
                    </a:endParaRPr>
                  </a:p>
                </p:txBody>
              </p:sp>
              <p:sp>
                <p:nvSpPr>
                  <p:cNvPr id="178" name="Google Shape;178;p16"/>
                  <p:cNvSpPr txBox="1"/>
                  <p:nvPr/>
                </p:nvSpPr>
                <p:spPr>
                  <a:xfrm>
                    <a:off x="5810204" y="5307542"/>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$10,000</a:t>
                    </a:r>
                    <a:endParaRPr sz="1100">
                      <a:solidFill>
                        <a:srgbClr val="575756"/>
                      </a:solidFill>
                      <a:latin typeface="Quicksand"/>
                      <a:ea typeface="Quicksand"/>
                      <a:cs typeface="Quicksand"/>
                      <a:sym typeface="Quicksand"/>
                    </a:endParaRPr>
                  </a:p>
                </p:txBody>
              </p:sp>
            </p:grpSp>
            <p:grpSp>
              <p:nvGrpSpPr>
                <p:cNvPr id="179" name="Google Shape;179;p16"/>
                <p:cNvGrpSpPr/>
                <p:nvPr/>
              </p:nvGrpSpPr>
              <p:grpSpPr>
                <a:xfrm>
                  <a:off x="633950" y="5611421"/>
                  <a:ext cx="6243954" cy="169202"/>
                  <a:chOff x="633950" y="5617550"/>
                  <a:chExt cx="6243954" cy="169202"/>
                </a:xfrm>
              </p:grpSpPr>
              <p:sp>
                <p:nvSpPr>
                  <p:cNvPr id="180" name="Google Shape;180;p16"/>
                  <p:cNvSpPr txBox="1"/>
                  <p:nvPr/>
                </p:nvSpPr>
                <p:spPr>
                  <a:xfrm>
                    <a:off x="633950" y="5617550"/>
                    <a:ext cx="1323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75756"/>
                        </a:solidFill>
                        <a:latin typeface="Quicksand"/>
                        <a:ea typeface="Quicksand"/>
                        <a:cs typeface="Quicksand"/>
                        <a:sym typeface="Quicksand"/>
                      </a:rPr>
                      <a:t>Equipment</a:t>
                    </a:r>
                    <a:endParaRPr b="1" sz="1100">
                      <a:solidFill>
                        <a:srgbClr val="575756"/>
                      </a:solidFill>
                      <a:latin typeface="Quicksand"/>
                      <a:ea typeface="Quicksand"/>
                      <a:cs typeface="Quicksand"/>
                      <a:sym typeface="Quicksand"/>
                    </a:endParaRPr>
                  </a:p>
                </p:txBody>
              </p:sp>
              <p:sp>
                <p:nvSpPr>
                  <p:cNvPr id="181" name="Google Shape;181;p16"/>
                  <p:cNvSpPr txBox="1"/>
                  <p:nvPr/>
                </p:nvSpPr>
                <p:spPr>
                  <a:xfrm>
                    <a:off x="2204720" y="5617552"/>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STEM Lab Equipment</a:t>
                    </a:r>
                    <a:endParaRPr sz="1100">
                      <a:solidFill>
                        <a:srgbClr val="575756"/>
                      </a:solidFill>
                      <a:latin typeface="Quicksand"/>
                      <a:ea typeface="Quicksand"/>
                      <a:cs typeface="Quicksand"/>
                      <a:sym typeface="Quicksand"/>
                    </a:endParaRPr>
                  </a:p>
                </p:txBody>
              </p:sp>
              <p:sp>
                <p:nvSpPr>
                  <p:cNvPr id="182" name="Google Shape;182;p16"/>
                  <p:cNvSpPr txBox="1"/>
                  <p:nvPr/>
                </p:nvSpPr>
                <p:spPr>
                  <a:xfrm>
                    <a:off x="5810204" y="5617551"/>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$25,000</a:t>
                    </a:r>
                    <a:endParaRPr sz="1100">
                      <a:solidFill>
                        <a:srgbClr val="575756"/>
                      </a:solidFill>
                      <a:latin typeface="Quicksand"/>
                      <a:ea typeface="Quicksand"/>
                      <a:cs typeface="Quicksand"/>
                      <a:sym typeface="Quicksand"/>
                    </a:endParaRPr>
                  </a:p>
                </p:txBody>
              </p:sp>
            </p:grpSp>
            <p:grpSp>
              <p:nvGrpSpPr>
                <p:cNvPr id="183" name="Google Shape;183;p16"/>
                <p:cNvGrpSpPr/>
                <p:nvPr/>
              </p:nvGrpSpPr>
              <p:grpSpPr>
                <a:xfrm>
                  <a:off x="2204720" y="5917384"/>
                  <a:ext cx="4673184" cy="169201"/>
                  <a:chOff x="2204720" y="5925017"/>
                  <a:chExt cx="4673184" cy="169201"/>
                </a:xfrm>
              </p:grpSpPr>
              <p:sp>
                <p:nvSpPr>
                  <p:cNvPr id="184" name="Google Shape;184;p16"/>
                  <p:cNvSpPr txBox="1"/>
                  <p:nvPr/>
                </p:nvSpPr>
                <p:spPr>
                  <a:xfrm>
                    <a:off x="2204720" y="5925018"/>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Computer Tablets for Students</a:t>
                    </a:r>
                    <a:endParaRPr sz="1100">
                      <a:solidFill>
                        <a:srgbClr val="575756"/>
                      </a:solidFill>
                      <a:latin typeface="Quicksand"/>
                      <a:ea typeface="Quicksand"/>
                      <a:cs typeface="Quicksand"/>
                      <a:sym typeface="Quicksand"/>
                    </a:endParaRPr>
                  </a:p>
                </p:txBody>
              </p:sp>
              <p:sp>
                <p:nvSpPr>
                  <p:cNvPr id="185" name="Google Shape;185;p16"/>
                  <p:cNvSpPr txBox="1"/>
                  <p:nvPr/>
                </p:nvSpPr>
                <p:spPr>
                  <a:xfrm>
                    <a:off x="5810204" y="5925017"/>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$12,000</a:t>
                    </a:r>
                    <a:endParaRPr sz="1100">
                      <a:solidFill>
                        <a:srgbClr val="575756"/>
                      </a:solidFill>
                      <a:latin typeface="Quicksand"/>
                      <a:ea typeface="Quicksand"/>
                      <a:cs typeface="Quicksand"/>
                      <a:sym typeface="Quicksand"/>
                    </a:endParaRPr>
                  </a:p>
                </p:txBody>
              </p:sp>
            </p:grpSp>
            <p:grpSp>
              <p:nvGrpSpPr>
                <p:cNvPr id="186" name="Google Shape;186;p16"/>
                <p:cNvGrpSpPr/>
                <p:nvPr/>
              </p:nvGrpSpPr>
              <p:grpSpPr>
                <a:xfrm>
                  <a:off x="633950" y="6223346"/>
                  <a:ext cx="6243954" cy="169202"/>
                  <a:chOff x="633950" y="6248650"/>
                  <a:chExt cx="6243954" cy="169202"/>
                </a:xfrm>
              </p:grpSpPr>
              <p:sp>
                <p:nvSpPr>
                  <p:cNvPr id="187" name="Google Shape;187;p16"/>
                  <p:cNvSpPr txBox="1"/>
                  <p:nvPr/>
                </p:nvSpPr>
                <p:spPr>
                  <a:xfrm>
                    <a:off x="633950" y="6248650"/>
                    <a:ext cx="1323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75756"/>
                        </a:solidFill>
                        <a:latin typeface="Quicksand"/>
                        <a:ea typeface="Quicksand"/>
                        <a:cs typeface="Quicksand"/>
                        <a:sym typeface="Quicksand"/>
                      </a:rPr>
                      <a:t>Other Expenses</a:t>
                    </a:r>
                    <a:endParaRPr b="1" sz="1100">
                      <a:solidFill>
                        <a:srgbClr val="575756"/>
                      </a:solidFill>
                      <a:latin typeface="Quicksand"/>
                      <a:ea typeface="Quicksand"/>
                      <a:cs typeface="Quicksand"/>
                      <a:sym typeface="Quicksand"/>
                    </a:endParaRPr>
                  </a:p>
                </p:txBody>
              </p:sp>
              <p:sp>
                <p:nvSpPr>
                  <p:cNvPr id="188" name="Google Shape;188;p16"/>
                  <p:cNvSpPr txBox="1"/>
                  <p:nvPr/>
                </p:nvSpPr>
                <p:spPr>
                  <a:xfrm>
                    <a:off x="2204720" y="6248652"/>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Science Fair Expenses (venue rental, materials)</a:t>
                    </a:r>
                    <a:endParaRPr sz="1100">
                      <a:solidFill>
                        <a:srgbClr val="575756"/>
                      </a:solidFill>
                      <a:latin typeface="Quicksand"/>
                      <a:ea typeface="Quicksand"/>
                      <a:cs typeface="Quicksand"/>
                      <a:sym typeface="Quicksand"/>
                    </a:endParaRPr>
                  </a:p>
                </p:txBody>
              </p:sp>
              <p:sp>
                <p:nvSpPr>
                  <p:cNvPr id="189" name="Google Shape;189;p16"/>
                  <p:cNvSpPr txBox="1"/>
                  <p:nvPr/>
                </p:nvSpPr>
                <p:spPr>
                  <a:xfrm>
                    <a:off x="5810204" y="6248651"/>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$8,000</a:t>
                    </a:r>
                    <a:endParaRPr sz="1100">
                      <a:solidFill>
                        <a:srgbClr val="575756"/>
                      </a:solidFill>
                      <a:latin typeface="Quicksand"/>
                      <a:ea typeface="Quicksand"/>
                      <a:cs typeface="Quicksand"/>
                      <a:sym typeface="Quicksand"/>
                    </a:endParaRPr>
                  </a:p>
                </p:txBody>
              </p:sp>
            </p:grpSp>
            <p:grpSp>
              <p:nvGrpSpPr>
                <p:cNvPr id="190" name="Google Shape;190;p16"/>
                <p:cNvGrpSpPr/>
                <p:nvPr/>
              </p:nvGrpSpPr>
              <p:grpSpPr>
                <a:xfrm>
                  <a:off x="2204720" y="6528872"/>
                  <a:ext cx="4673184" cy="169200"/>
                  <a:chOff x="2204720" y="6535001"/>
                  <a:chExt cx="4673184" cy="169200"/>
                </a:xfrm>
              </p:grpSpPr>
              <p:sp>
                <p:nvSpPr>
                  <p:cNvPr id="191" name="Google Shape;191;p16"/>
                  <p:cNvSpPr txBox="1"/>
                  <p:nvPr/>
                </p:nvSpPr>
                <p:spPr>
                  <a:xfrm>
                    <a:off x="2204720" y="6535002"/>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Transportation for Field Trips</a:t>
                    </a:r>
                    <a:endParaRPr sz="1100">
                      <a:solidFill>
                        <a:srgbClr val="575756"/>
                      </a:solidFill>
                      <a:latin typeface="Quicksand"/>
                      <a:ea typeface="Quicksand"/>
                      <a:cs typeface="Quicksand"/>
                      <a:sym typeface="Quicksand"/>
                    </a:endParaRPr>
                  </a:p>
                </p:txBody>
              </p:sp>
              <p:sp>
                <p:nvSpPr>
                  <p:cNvPr id="192" name="Google Shape;192;p16"/>
                  <p:cNvSpPr txBox="1"/>
                  <p:nvPr/>
                </p:nvSpPr>
                <p:spPr>
                  <a:xfrm>
                    <a:off x="5810204" y="6535001"/>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$5,000</a:t>
                    </a:r>
                    <a:endParaRPr sz="1100">
                      <a:solidFill>
                        <a:srgbClr val="575756"/>
                      </a:solidFill>
                      <a:latin typeface="Quicksand"/>
                      <a:ea typeface="Quicksand"/>
                      <a:cs typeface="Quicksand"/>
                      <a:sym typeface="Quicksand"/>
                    </a:endParaRPr>
                  </a:p>
                </p:txBody>
              </p:sp>
            </p:grpSp>
            <p:grpSp>
              <p:nvGrpSpPr>
                <p:cNvPr id="193" name="Google Shape;193;p16"/>
                <p:cNvGrpSpPr/>
                <p:nvPr/>
              </p:nvGrpSpPr>
              <p:grpSpPr>
                <a:xfrm>
                  <a:off x="2204720" y="6839409"/>
                  <a:ext cx="4673184" cy="169201"/>
                  <a:chOff x="2204720" y="6842467"/>
                  <a:chExt cx="4673184" cy="169201"/>
                </a:xfrm>
              </p:grpSpPr>
              <p:sp>
                <p:nvSpPr>
                  <p:cNvPr id="194" name="Google Shape;194;p16"/>
                  <p:cNvSpPr txBox="1"/>
                  <p:nvPr/>
                </p:nvSpPr>
                <p:spPr>
                  <a:xfrm>
                    <a:off x="2204720" y="6842468"/>
                    <a:ext cx="33516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Outreach and Marketing</a:t>
                    </a:r>
                    <a:endParaRPr sz="1100">
                      <a:solidFill>
                        <a:srgbClr val="575756"/>
                      </a:solidFill>
                      <a:latin typeface="Quicksand"/>
                      <a:ea typeface="Quicksand"/>
                      <a:cs typeface="Quicksand"/>
                      <a:sym typeface="Quicksand"/>
                    </a:endParaRPr>
                  </a:p>
                </p:txBody>
              </p:sp>
              <p:sp>
                <p:nvSpPr>
                  <p:cNvPr id="195" name="Google Shape;195;p16"/>
                  <p:cNvSpPr txBox="1"/>
                  <p:nvPr/>
                </p:nvSpPr>
                <p:spPr>
                  <a:xfrm>
                    <a:off x="5810204" y="6842467"/>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$7,000</a:t>
                    </a:r>
                    <a:endParaRPr sz="1100">
                      <a:solidFill>
                        <a:srgbClr val="575756"/>
                      </a:solidFill>
                      <a:latin typeface="Quicksand"/>
                      <a:ea typeface="Quicksand"/>
                      <a:cs typeface="Quicksand"/>
                      <a:sym typeface="Quicksand"/>
                    </a:endParaRPr>
                  </a:p>
                </p:txBody>
              </p:sp>
            </p:grpSp>
            <p:grpSp>
              <p:nvGrpSpPr>
                <p:cNvPr id="196" name="Google Shape;196;p16"/>
                <p:cNvGrpSpPr/>
                <p:nvPr/>
              </p:nvGrpSpPr>
              <p:grpSpPr>
                <a:xfrm>
                  <a:off x="633950" y="7149121"/>
                  <a:ext cx="6243954" cy="169201"/>
                  <a:chOff x="633950" y="7148550"/>
                  <a:chExt cx="6243954" cy="169201"/>
                </a:xfrm>
              </p:grpSpPr>
              <p:sp>
                <p:nvSpPr>
                  <p:cNvPr id="197" name="Google Shape;197;p16"/>
                  <p:cNvSpPr txBox="1"/>
                  <p:nvPr/>
                </p:nvSpPr>
                <p:spPr>
                  <a:xfrm>
                    <a:off x="633950" y="7148550"/>
                    <a:ext cx="13230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100">
                        <a:solidFill>
                          <a:srgbClr val="575756"/>
                        </a:solidFill>
                        <a:latin typeface="Quicksand"/>
                        <a:ea typeface="Quicksand"/>
                        <a:cs typeface="Quicksand"/>
                        <a:sym typeface="Quicksand"/>
                      </a:rPr>
                      <a:t>Total:</a:t>
                    </a:r>
                    <a:endParaRPr b="1" sz="1100">
                      <a:solidFill>
                        <a:srgbClr val="575756"/>
                      </a:solidFill>
                      <a:latin typeface="Quicksand"/>
                      <a:ea typeface="Quicksand"/>
                      <a:cs typeface="Quicksand"/>
                      <a:sym typeface="Quicksand"/>
                    </a:endParaRPr>
                  </a:p>
                </p:txBody>
              </p:sp>
              <p:sp>
                <p:nvSpPr>
                  <p:cNvPr id="198" name="Google Shape;198;p16"/>
                  <p:cNvSpPr txBox="1"/>
                  <p:nvPr/>
                </p:nvSpPr>
                <p:spPr>
                  <a:xfrm>
                    <a:off x="5810204" y="7148551"/>
                    <a:ext cx="1067700" cy="169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100">
                        <a:solidFill>
                          <a:srgbClr val="575756"/>
                        </a:solidFill>
                        <a:latin typeface="Quicksand"/>
                        <a:ea typeface="Quicksand"/>
                        <a:cs typeface="Quicksand"/>
                        <a:sym typeface="Quicksand"/>
                      </a:rPr>
                      <a:t>$182,000</a:t>
                    </a:r>
                    <a:endParaRPr sz="1100">
                      <a:solidFill>
                        <a:srgbClr val="575756"/>
                      </a:solidFill>
                      <a:latin typeface="Quicksand"/>
                      <a:ea typeface="Quicksand"/>
                      <a:cs typeface="Quicksand"/>
                      <a:sym typeface="Quicksand"/>
                    </a:endParaRPr>
                  </a:p>
                </p:txBody>
              </p:sp>
            </p:grpSp>
          </p:grpSp>
          <p:cxnSp>
            <p:nvCxnSpPr>
              <p:cNvPr id="199" name="Google Shape;199;p16"/>
              <p:cNvCxnSpPr/>
              <p:nvPr/>
            </p:nvCxnSpPr>
            <p:spPr>
              <a:xfrm>
                <a:off x="541875" y="5237735"/>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200" name="Google Shape;200;p16"/>
              <p:cNvCxnSpPr/>
              <p:nvPr/>
            </p:nvCxnSpPr>
            <p:spPr>
              <a:xfrm>
                <a:off x="541875" y="5543260"/>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201" name="Google Shape;201;p16"/>
              <p:cNvCxnSpPr/>
              <p:nvPr/>
            </p:nvCxnSpPr>
            <p:spPr>
              <a:xfrm>
                <a:off x="541875" y="5848785"/>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202" name="Google Shape;202;p16"/>
              <p:cNvCxnSpPr/>
              <p:nvPr/>
            </p:nvCxnSpPr>
            <p:spPr>
              <a:xfrm>
                <a:off x="541875" y="6155185"/>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203" name="Google Shape;203;p16"/>
              <p:cNvCxnSpPr/>
              <p:nvPr/>
            </p:nvCxnSpPr>
            <p:spPr>
              <a:xfrm>
                <a:off x="541875" y="6460710"/>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204" name="Google Shape;204;p16"/>
              <p:cNvCxnSpPr/>
              <p:nvPr/>
            </p:nvCxnSpPr>
            <p:spPr>
              <a:xfrm>
                <a:off x="541875" y="6766235"/>
                <a:ext cx="6485100" cy="0"/>
              </a:xfrm>
              <a:prstGeom prst="straightConnector1">
                <a:avLst/>
              </a:prstGeom>
              <a:noFill/>
              <a:ln cap="flat" cmpd="sng" w="9525">
                <a:solidFill>
                  <a:srgbClr val="C6C6C6"/>
                </a:solidFill>
                <a:prstDash val="solid"/>
                <a:round/>
                <a:headEnd len="med" w="med" type="none"/>
                <a:tailEnd len="med" w="med" type="none"/>
              </a:ln>
            </p:spPr>
          </p:cxnSp>
          <p:cxnSp>
            <p:nvCxnSpPr>
              <p:cNvPr id="205" name="Google Shape;205;p16"/>
              <p:cNvCxnSpPr/>
              <p:nvPr/>
            </p:nvCxnSpPr>
            <p:spPr>
              <a:xfrm>
                <a:off x="541875" y="7081785"/>
                <a:ext cx="6485100" cy="0"/>
              </a:xfrm>
              <a:prstGeom prst="straightConnector1">
                <a:avLst/>
              </a:prstGeom>
              <a:noFill/>
              <a:ln cap="flat" cmpd="sng" w="9525">
                <a:solidFill>
                  <a:srgbClr val="C6C6C6"/>
                </a:solidFill>
                <a:prstDash val="solid"/>
                <a:round/>
                <a:headEnd len="med" w="med" type="none"/>
                <a:tailEnd len="med" w="med" type="none"/>
              </a:ln>
            </p:spPr>
          </p:cxnSp>
        </p:gr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7"/>
          <p:cNvSpPr txBox="1"/>
          <p:nvPr/>
        </p:nvSpPr>
        <p:spPr>
          <a:xfrm>
            <a:off x="535796" y="1739963"/>
            <a:ext cx="6492600" cy="609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The sustainability of the project, "Empowering Youth through STEM Education," is essential to ensure its long-term impact on the community. To achieve sustainability, we have developed the following strategies:</a:t>
            </a:r>
            <a:endParaRPr sz="1200">
              <a:latin typeface="Quicksand"/>
              <a:ea typeface="Quicksand"/>
              <a:cs typeface="Quicksand"/>
              <a:sym typeface="Quicksand"/>
            </a:endParaRPr>
          </a:p>
        </p:txBody>
      </p:sp>
      <p:sp>
        <p:nvSpPr>
          <p:cNvPr id="211" name="Google Shape;211;p17"/>
          <p:cNvSpPr txBox="1"/>
          <p:nvPr/>
        </p:nvSpPr>
        <p:spPr>
          <a:xfrm>
            <a:off x="6367530" y="10117233"/>
            <a:ext cx="655500" cy="1539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uk" sz="1000">
                <a:solidFill>
                  <a:srgbClr val="706F6F"/>
                </a:solidFill>
                <a:latin typeface="Quicksand"/>
                <a:ea typeface="Quicksand"/>
                <a:cs typeface="Quicksand"/>
                <a:sym typeface="Quicksand"/>
              </a:rPr>
              <a:t>Page 5</a:t>
            </a:r>
            <a:endParaRPr sz="1000">
              <a:solidFill>
                <a:srgbClr val="706F6F"/>
              </a:solidFill>
              <a:latin typeface="Quicksand"/>
              <a:ea typeface="Quicksand"/>
              <a:cs typeface="Quicksand"/>
              <a:sym typeface="Quicksand"/>
            </a:endParaRPr>
          </a:p>
        </p:txBody>
      </p:sp>
      <p:grpSp>
        <p:nvGrpSpPr>
          <p:cNvPr id="212" name="Google Shape;212;p17"/>
          <p:cNvGrpSpPr/>
          <p:nvPr/>
        </p:nvGrpSpPr>
        <p:grpSpPr>
          <a:xfrm>
            <a:off x="508873" y="549675"/>
            <a:ext cx="6526002" cy="839500"/>
            <a:chOff x="508873" y="549675"/>
            <a:chExt cx="6526002" cy="839500"/>
          </a:xfrm>
        </p:grpSpPr>
        <p:cxnSp>
          <p:nvCxnSpPr>
            <p:cNvPr id="213" name="Google Shape;213;p17"/>
            <p:cNvCxnSpPr/>
            <p:nvPr/>
          </p:nvCxnSpPr>
          <p:spPr>
            <a:xfrm>
              <a:off x="542275" y="549675"/>
              <a:ext cx="6492600" cy="0"/>
            </a:xfrm>
            <a:prstGeom prst="straightConnector1">
              <a:avLst/>
            </a:prstGeom>
            <a:noFill/>
            <a:ln cap="flat" cmpd="sng" w="28575">
              <a:solidFill>
                <a:srgbClr val="000000"/>
              </a:solidFill>
              <a:prstDash val="solid"/>
              <a:round/>
              <a:headEnd len="med" w="med" type="none"/>
              <a:tailEnd len="med" w="med" type="none"/>
            </a:ln>
          </p:spPr>
        </p:cxnSp>
        <p:sp>
          <p:nvSpPr>
            <p:cNvPr id="214" name="Google Shape;214;p17"/>
            <p:cNvSpPr txBox="1"/>
            <p:nvPr/>
          </p:nvSpPr>
          <p:spPr>
            <a:xfrm>
              <a:off x="508873" y="725475"/>
              <a:ext cx="5682300" cy="477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3100">
                  <a:solidFill>
                    <a:srgbClr val="FF723D"/>
                  </a:solidFill>
                  <a:latin typeface="Quicksand"/>
                  <a:ea typeface="Quicksand"/>
                  <a:cs typeface="Quicksand"/>
                  <a:sym typeface="Quicksand"/>
                </a:rPr>
                <a:t>Sustainability Plan</a:t>
              </a:r>
              <a:endParaRPr b="1" sz="3100">
                <a:solidFill>
                  <a:srgbClr val="FF723D"/>
                </a:solidFill>
                <a:latin typeface="Quicksand"/>
                <a:ea typeface="Quicksand"/>
                <a:cs typeface="Quicksand"/>
                <a:sym typeface="Quicksand"/>
              </a:endParaRPr>
            </a:p>
          </p:txBody>
        </p:sp>
        <p:cxnSp>
          <p:nvCxnSpPr>
            <p:cNvPr id="215" name="Google Shape;215;p17"/>
            <p:cNvCxnSpPr/>
            <p:nvPr/>
          </p:nvCxnSpPr>
          <p:spPr>
            <a:xfrm>
              <a:off x="542275" y="1389175"/>
              <a:ext cx="6492600" cy="0"/>
            </a:xfrm>
            <a:prstGeom prst="straightConnector1">
              <a:avLst/>
            </a:prstGeom>
            <a:noFill/>
            <a:ln cap="flat" cmpd="sng" w="28575">
              <a:solidFill>
                <a:srgbClr val="000000"/>
              </a:solidFill>
              <a:prstDash val="solid"/>
              <a:round/>
              <a:headEnd len="med" w="med" type="none"/>
              <a:tailEnd len="med" w="med" type="none"/>
            </a:ln>
          </p:spPr>
        </p:cxnSp>
      </p:grpSp>
      <p:grpSp>
        <p:nvGrpSpPr>
          <p:cNvPr id="216" name="Google Shape;216;p17"/>
          <p:cNvGrpSpPr/>
          <p:nvPr/>
        </p:nvGrpSpPr>
        <p:grpSpPr>
          <a:xfrm>
            <a:off x="508873" y="2707907"/>
            <a:ext cx="6519523" cy="1256624"/>
            <a:chOff x="508873" y="2707907"/>
            <a:chExt cx="6519523" cy="1256624"/>
          </a:xfrm>
        </p:grpSpPr>
        <p:sp>
          <p:nvSpPr>
            <p:cNvPr id="217" name="Google Shape;217;p17"/>
            <p:cNvSpPr txBox="1"/>
            <p:nvPr/>
          </p:nvSpPr>
          <p:spPr>
            <a:xfrm>
              <a:off x="535796" y="3142532"/>
              <a:ext cx="6492600" cy="822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We will continue to cultivate partnerships with local schools, community organizations, and businesses to leverage resources and support for ongoing STEM initiatives. These partnerships will provide access to additional funding opportunities, in-kind donations, and volunteer support.</a:t>
              </a:r>
              <a:endParaRPr sz="1200">
                <a:latin typeface="Quicksand"/>
                <a:ea typeface="Quicksand"/>
                <a:cs typeface="Quicksand"/>
                <a:sym typeface="Quicksand"/>
              </a:endParaRPr>
            </a:p>
          </p:txBody>
        </p:sp>
        <p:sp>
          <p:nvSpPr>
            <p:cNvPr id="218" name="Google Shape;218;p17"/>
            <p:cNvSpPr txBox="1"/>
            <p:nvPr/>
          </p:nvSpPr>
          <p:spPr>
            <a:xfrm>
              <a:off x="508873" y="2707907"/>
              <a:ext cx="5682300" cy="27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800">
                  <a:solidFill>
                    <a:srgbClr val="09132B"/>
                  </a:solidFill>
                  <a:latin typeface="Quicksand"/>
                  <a:ea typeface="Quicksand"/>
                  <a:cs typeface="Quicksand"/>
                  <a:sym typeface="Quicksand"/>
                </a:rPr>
                <a:t>Partnerships and Collaborations:</a:t>
              </a:r>
              <a:endParaRPr b="1" sz="1800">
                <a:solidFill>
                  <a:srgbClr val="09132B"/>
                </a:solidFill>
                <a:latin typeface="Quicksand"/>
                <a:ea typeface="Quicksand"/>
                <a:cs typeface="Quicksand"/>
                <a:sym typeface="Quicksand"/>
              </a:endParaRPr>
            </a:p>
          </p:txBody>
        </p:sp>
      </p:grpSp>
      <p:grpSp>
        <p:nvGrpSpPr>
          <p:cNvPr id="219" name="Google Shape;219;p17"/>
          <p:cNvGrpSpPr/>
          <p:nvPr/>
        </p:nvGrpSpPr>
        <p:grpSpPr>
          <a:xfrm>
            <a:off x="508873" y="4288491"/>
            <a:ext cx="6519523" cy="1256624"/>
            <a:chOff x="508873" y="2707907"/>
            <a:chExt cx="6519523" cy="1256624"/>
          </a:xfrm>
        </p:grpSpPr>
        <p:sp>
          <p:nvSpPr>
            <p:cNvPr id="220" name="Google Shape;220;p17"/>
            <p:cNvSpPr txBox="1"/>
            <p:nvPr/>
          </p:nvSpPr>
          <p:spPr>
            <a:xfrm>
              <a:off x="535796" y="3142532"/>
              <a:ext cx="6492600" cy="822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We will work closely with school administrators and educators to integrate STEM programming into the regular school curriculum. By embedding STEM activities and projects into classroom instruction, we can ensure that students continue to receive quality STEM education beyond the project's duration.</a:t>
              </a:r>
              <a:endParaRPr sz="1200">
                <a:latin typeface="Quicksand"/>
                <a:ea typeface="Quicksand"/>
                <a:cs typeface="Quicksand"/>
                <a:sym typeface="Quicksand"/>
              </a:endParaRPr>
            </a:p>
          </p:txBody>
        </p:sp>
        <p:sp>
          <p:nvSpPr>
            <p:cNvPr id="221" name="Google Shape;221;p17"/>
            <p:cNvSpPr txBox="1"/>
            <p:nvPr/>
          </p:nvSpPr>
          <p:spPr>
            <a:xfrm>
              <a:off x="508873" y="2707907"/>
              <a:ext cx="5682300" cy="27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800">
                  <a:solidFill>
                    <a:srgbClr val="09132B"/>
                  </a:solidFill>
                  <a:latin typeface="Quicksand"/>
                  <a:ea typeface="Quicksand"/>
                  <a:cs typeface="Quicksand"/>
                  <a:sym typeface="Quicksand"/>
                </a:rPr>
                <a:t>Integration into School Curriculum:</a:t>
              </a:r>
              <a:endParaRPr b="1" sz="1800">
                <a:solidFill>
                  <a:srgbClr val="09132B"/>
                </a:solidFill>
                <a:latin typeface="Quicksand"/>
                <a:ea typeface="Quicksand"/>
                <a:cs typeface="Quicksand"/>
                <a:sym typeface="Quicksand"/>
              </a:endParaRPr>
            </a:p>
          </p:txBody>
        </p:sp>
      </p:grpSp>
      <p:grpSp>
        <p:nvGrpSpPr>
          <p:cNvPr id="222" name="Google Shape;222;p17"/>
          <p:cNvGrpSpPr/>
          <p:nvPr/>
        </p:nvGrpSpPr>
        <p:grpSpPr>
          <a:xfrm>
            <a:off x="508873" y="5869076"/>
            <a:ext cx="6519523" cy="1044224"/>
            <a:chOff x="508873" y="2707907"/>
            <a:chExt cx="6519523" cy="1044224"/>
          </a:xfrm>
        </p:grpSpPr>
        <p:sp>
          <p:nvSpPr>
            <p:cNvPr id="223" name="Google Shape;223;p17"/>
            <p:cNvSpPr txBox="1"/>
            <p:nvPr/>
          </p:nvSpPr>
          <p:spPr>
            <a:xfrm>
              <a:off x="535796" y="3142532"/>
              <a:ext cx="6492600" cy="6096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We will invest in training and capacity building for educators and staff to enhance their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skills in delivering STEM education. This will enable our organization to continue offering high-quality STEM programming and adapt to evolving educational needs and trends.</a:t>
              </a:r>
              <a:endParaRPr sz="1200">
                <a:latin typeface="Quicksand"/>
                <a:ea typeface="Quicksand"/>
                <a:cs typeface="Quicksand"/>
                <a:sym typeface="Quicksand"/>
              </a:endParaRPr>
            </a:p>
          </p:txBody>
        </p:sp>
        <p:sp>
          <p:nvSpPr>
            <p:cNvPr id="224" name="Google Shape;224;p17"/>
            <p:cNvSpPr txBox="1"/>
            <p:nvPr/>
          </p:nvSpPr>
          <p:spPr>
            <a:xfrm>
              <a:off x="508873" y="2707907"/>
              <a:ext cx="5682300" cy="27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800">
                  <a:solidFill>
                    <a:srgbClr val="09132B"/>
                  </a:solidFill>
                  <a:latin typeface="Quicksand"/>
                  <a:ea typeface="Quicksand"/>
                  <a:cs typeface="Quicksand"/>
                  <a:sym typeface="Quicksand"/>
                </a:rPr>
                <a:t>Training and Capacity Building:</a:t>
              </a:r>
              <a:endParaRPr b="1" sz="1800">
                <a:solidFill>
                  <a:srgbClr val="09132B"/>
                </a:solidFill>
                <a:latin typeface="Quicksand"/>
                <a:ea typeface="Quicksand"/>
                <a:cs typeface="Quicksand"/>
                <a:sym typeface="Quicksand"/>
              </a:endParaRPr>
            </a:p>
          </p:txBody>
        </p:sp>
      </p:grpSp>
      <p:grpSp>
        <p:nvGrpSpPr>
          <p:cNvPr id="225" name="Google Shape;225;p17"/>
          <p:cNvGrpSpPr/>
          <p:nvPr/>
        </p:nvGrpSpPr>
        <p:grpSpPr>
          <a:xfrm>
            <a:off x="508873" y="7237260"/>
            <a:ext cx="6519523" cy="1256624"/>
            <a:chOff x="508873" y="2707907"/>
            <a:chExt cx="6519523" cy="1256624"/>
          </a:xfrm>
        </p:grpSpPr>
        <p:sp>
          <p:nvSpPr>
            <p:cNvPr id="226" name="Google Shape;226;p17"/>
            <p:cNvSpPr txBox="1"/>
            <p:nvPr/>
          </p:nvSpPr>
          <p:spPr>
            <a:xfrm>
              <a:off x="535796" y="3142532"/>
              <a:ext cx="6492600" cy="822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We will maintain active engagement with the community through regular outreach activities, such as science fairs, family STEM nights, and community workshops. By fostering a sense of ownership and involvement among community members, we can sustain interest and support for STEM education initiatives.</a:t>
              </a:r>
              <a:endParaRPr sz="1200">
                <a:latin typeface="Quicksand"/>
                <a:ea typeface="Quicksand"/>
                <a:cs typeface="Quicksand"/>
                <a:sym typeface="Quicksand"/>
              </a:endParaRPr>
            </a:p>
          </p:txBody>
        </p:sp>
        <p:sp>
          <p:nvSpPr>
            <p:cNvPr id="227" name="Google Shape;227;p17"/>
            <p:cNvSpPr txBox="1"/>
            <p:nvPr/>
          </p:nvSpPr>
          <p:spPr>
            <a:xfrm>
              <a:off x="508873" y="2707907"/>
              <a:ext cx="5682300" cy="27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800">
                  <a:solidFill>
                    <a:srgbClr val="09132B"/>
                  </a:solidFill>
                  <a:latin typeface="Quicksand"/>
                  <a:ea typeface="Quicksand"/>
                  <a:cs typeface="Quicksand"/>
                  <a:sym typeface="Quicksand"/>
                </a:rPr>
                <a:t>Community Engagement and Outreach:</a:t>
              </a:r>
              <a:endParaRPr b="1" sz="1800">
                <a:solidFill>
                  <a:srgbClr val="09132B"/>
                </a:solidFill>
                <a:latin typeface="Quicksand"/>
                <a:ea typeface="Quicksand"/>
                <a:cs typeface="Quicksand"/>
                <a:sym typeface="Quicksand"/>
              </a:endParaRPr>
            </a:p>
          </p:txBody>
        </p:sp>
      </p:grpSp>
      <p:grpSp>
        <p:nvGrpSpPr>
          <p:cNvPr id="228" name="Google Shape;228;p17"/>
          <p:cNvGrpSpPr/>
          <p:nvPr/>
        </p:nvGrpSpPr>
        <p:grpSpPr>
          <a:xfrm>
            <a:off x="508873" y="8817844"/>
            <a:ext cx="6519523" cy="1256624"/>
            <a:chOff x="508873" y="2707907"/>
            <a:chExt cx="6519523" cy="1256624"/>
          </a:xfrm>
        </p:grpSpPr>
        <p:sp>
          <p:nvSpPr>
            <p:cNvPr id="229" name="Google Shape;229;p17"/>
            <p:cNvSpPr txBox="1"/>
            <p:nvPr/>
          </p:nvSpPr>
          <p:spPr>
            <a:xfrm>
              <a:off x="535796" y="3142532"/>
              <a:ext cx="6492600" cy="8220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We will explore and pursue diverse funding sources beyond grant funding, including individual donations, corporate sponsorships, and fundraising events. Diversifying our funding base will reduce dependence on a single funding stream and provide stability for future programming.</a:t>
              </a:r>
              <a:endParaRPr sz="1200">
                <a:latin typeface="Quicksand"/>
                <a:ea typeface="Quicksand"/>
                <a:cs typeface="Quicksand"/>
                <a:sym typeface="Quicksand"/>
              </a:endParaRPr>
            </a:p>
          </p:txBody>
        </p:sp>
        <p:sp>
          <p:nvSpPr>
            <p:cNvPr id="230" name="Google Shape;230;p17"/>
            <p:cNvSpPr txBox="1"/>
            <p:nvPr/>
          </p:nvSpPr>
          <p:spPr>
            <a:xfrm>
              <a:off x="508873" y="2707907"/>
              <a:ext cx="5682300" cy="27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800">
                  <a:solidFill>
                    <a:srgbClr val="09132B"/>
                  </a:solidFill>
                  <a:latin typeface="Quicksand"/>
                  <a:ea typeface="Quicksand"/>
                  <a:cs typeface="Quicksand"/>
                  <a:sym typeface="Quicksand"/>
                </a:rPr>
                <a:t>Diversification of Funding Sources:</a:t>
              </a:r>
              <a:endParaRPr b="1" sz="1800">
                <a:solidFill>
                  <a:srgbClr val="09132B"/>
                </a:solidFill>
                <a:latin typeface="Quicksand"/>
                <a:ea typeface="Quicksand"/>
                <a:cs typeface="Quicksand"/>
                <a:sym typeface="Quicksand"/>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8"/>
          <p:cNvSpPr txBox="1"/>
          <p:nvPr/>
        </p:nvSpPr>
        <p:spPr>
          <a:xfrm>
            <a:off x="6367530" y="10117233"/>
            <a:ext cx="655500" cy="1539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uk" sz="1000">
                <a:solidFill>
                  <a:srgbClr val="706F6F"/>
                </a:solidFill>
                <a:latin typeface="Quicksand"/>
                <a:ea typeface="Quicksand"/>
                <a:cs typeface="Quicksand"/>
                <a:sym typeface="Quicksand"/>
              </a:rPr>
              <a:t>Page 6</a:t>
            </a:r>
            <a:endParaRPr sz="1000">
              <a:solidFill>
                <a:srgbClr val="706F6F"/>
              </a:solidFill>
              <a:latin typeface="Quicksand"/>
              <a:ea typeface="Quicksand"/>
              <a:cs typeface="Quicksand"/>
              <a:sym typeface="Quicksand"/>
            </a:endParaRPr>
          </a:p>
        </p:txBody>
      </p:sp>
      <p:grpSp>
        <p:nvGrpSpPr>
          <p:cNvPr id="236" name="Google Shape;236;p18"/>
          <p:cNvGrpSpPr/>
          <p:nvPr/>
        </p:nvGrpSpPr>
        <p:grpSpPr>
          <a:xfrm>
            <a:off x="508873" y="549675"/>
            <a:ext cx="6526002" cy="839500"/>
            <a:chOff x="508873" y="549675"/>
            <a:chExt cx="6526002" cy="839500"/>
          </a:xfrm>
        </p:grpSpPr>
        <p:cxnSp>
          <p:nvCxnSpPr>
            <p:cNvPr id="237" name="Google Shape;237;p18"/>
            <p:cNvCxnSpPr/>
            <p:nvPr/>
          </p:nvCxnSpPr>
          <p:spPr>
            <a:xfrm>
              <a:off x="542275" y="549675"/>
              <a:ext cx="6492600" cy="0"/>
            </a:xfrm>
            <a:prstGeom prst="straightConnector1">
              <a:avLst/>
            </a:prstGeom>
            <a:noFill/>
            <a:ln cap="flat" cmpd="sng" w="28575">
              <a:solidFill>
                <a:srgbClr val="000000"/>
              </a:solidFill>
              <a:prstDash val="solid"/>
              <a:round/>
              <a:headEnd len="med" w="med" type="none"/>
              <a:tailEnd len="med" w="med" type="none"/>
            </a:ln>
          </p:spPr>
        </p:cxnSp>
        <p:sp>
          <p:nvSpPr>
            <p:cNvPr id="238" name="Google Shape;238;p18"/>
            <p:cNvSpPr txBox="1"/>
            <p:nvPr/>
          </p:nvSpPr>
          <p:spPr>
            <a:xfrm>
              <a:off x="508873" y="725475"/>
              <a:ext cx="5682300" cy="4773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3100">
                  <a:solidFill>
                    <a:srgbClr val="FF723D"/>
                  </a:solidFill>
                  <a:latin typeface="Quicksand"/>
                  <a:ea typeface="Quicksand"/>
                  <a:cs typeface="Quicksand"/>
                  <a:sym typeface="Quicksand"/>
                </a:rPr>
                <a:t>Conclusion</a:t>
              </a:r>
              <a:endParaRPr b="1" sz="3100">
                <a:solidFill>
                  <a:srgbClr val="FF723D"/>
                </a:solidFill>
                <a:latin typeface="Quicksand"/>
                <a:ea typeface="Quicksand"/>
                <a:cs typeface="Quicksand"/>
                <a:sym typeface="Quicksand"/>
              </a:endParaRPr>
            </a:p>
          </p:txBody>
        </p:sp>
        <p:cxnSp>
          <p:nvCxnSpPr>
            <p:cNvPr id="239" name="Google Shape;239;p18"/>
            <p:cNvCxnSpPr/>
            <p:nvPr/>
          </p:nvCxnSpPr>
          <p:spPr>
            <a:xfrm>
              <a:off x="542275" y="1389175"/>
              <a:ext cx="6492600" cy="0"/>
            </a:xfrm>
            <a:prstGeom prst="straightConnector1">
              <a:avLst/>
            </a:prstGeom>
            <a:noFill/>
            <a:ln cap="flat" cmpd="sng" w="28575">
              <a:solidFill>
                <a:srgbClr val="000000"/>
              </a:solidFill>
              <a:prstDash val="solid"/>
              <a:round/>
              <a:headEnd len="med" w="med" type="none"/>
              <a:tailEnd len="med" w="med" type="none"/>
            </a:ln>
          </p:spPr>
        </p:cxnSp>
      </p:grpSp>
      <p:grpSp>
        <p:nvGrpSpPr>
          <p:cNvPr id="240" name="Google Shape;240;p18"/>
          <p:cNvGrpSpPr/>
          <p:nvPr/>
        </p:nvGrpSpPr>
        <p:grpSpPr>
          <a:xfrm>
            <a:off x="535796" y="1739963"/>
            <a:ext cx="6492600" cy="4921820"/>
            <a:chOff x="535796" y="1739963"/>
            <a:chExt cx="6492600" cy="4921820"/>
          </a:xfrm>
        </p:grpSpPr>
        <p:sp>
          <p:nvSpPr>
            <p:cNvPr id="241" name="Google Shape;241;p18"/>
            <p:cNvSpPr txBox="1"/>
            <p:nvPr/>
          </p:nvSpPr>
          <p:spPr>
            <a:xfrm>
              <a:off x="535796" y="1739963"/>
              <a:ext cx="6492600" cy="35835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In conclusion, the project "Empowering Youth through STEM Education" represents a transformative opportunity to address the critical need for quality STEM education among underserved youth in our community. Through innovative programming, hands-on experiences, and strategic partnerships, we aim to inspire and equip the next generation of STEM leaders and innovators.</a:t>
              </a:r>
              <a:endParaRPr sz="1200">
                <a:latin typeface="Quicksand"/>
                <a:ea typeface="Quicksand"/>
                <a:cs typeface="Quicksand"/>
                <a:sym typeface="Quicksand"/>
              </a:endParaRPr>
            </a:p>
            <a:p>
              <a:pPr indent="0" lvl="0" marL="0" rtl="0" algn="l">
                <a:lnSpc>
                  <a:spcPct val="115000"/>
                </a:lnSpc>
                <a:spcBef>
                  <a:spcPts val="0"/>
                </a:spcBef>
                <a:spcAft>
                  <a:spcPts val="0"/>
                </a:spcAft>
                <a:buNone/>
              </a:pPr>
              <a: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We are grateful for the opportunity to present this proposal and extend our sincere appreciation to the funding organization for their consideration and support. With your investment, we can make a meaningful difference in the lives of hundreds of students, unlocking their potential and preparing them for success in the 21st-century workforce.</a:t>
              </a:r>
              <a:endParaRPr sz="1200">
                <a:latin typeface="Quicksand"/>
                <a:ea typeface="Quicksand"/>
                <a:cs typeface="Quicksand"/>
                <a:sym typeface="Quicksand"/>
              </a:endParaRPr>
            </a:p>
            <a:p>
              <a:pPr indent="0" lvl="0" marL="0" rtl="0" algn="l">
                <a:lnSpc>
                  <a:spcPct val="115000"/>
                </a:lnSpc>
                <a:spcBef>
                  <a:spcPts val="0"/>
                </a:spcBef>
                <a:spcAft>
                  <a:spcPts val="0"/>
                </a:spcAft>
                <a:buNone/>
              </a:pPr>
              <a: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Together, we can build a brighter future for our community by investing in the education and empowerment of our youth. We are committed to ensuring the success and sustainability of this project and look forward to the opportunity to partner with you in achieving our shared goals.</a:t>
              </a:r>
              <a:endParaRPr sz="1200">
                <a:latin typeface="Quicksand"/>
                <a:ea typeface="Quicksand"/>
                <a:cs typeface="Quicksand"/>
                <a:sym typeface="Quicksand"/>
              </a:endParaRPr>
            </a:p>
            <a:p>
              <a:pPr indent="0" lvl="0" marL="0" rtl="0" algn="l">
                <a:lnSpc>
                  <a:spcPct val="115000"/>
                </a:lnSpc>
                <a:spcBef>
                  <a:spcPts val="0"/>
                </a:spcBef>
                <a:spcAft>
                  <a:spcPts val="0"/>
                </a:spcAft>
                <a:buNone/>
              </a:pPr>
              <a:r>
                <a:t/>
              </a:r>
              <a:endParaRPr sz="1200">
                <a:latin typeface="Quicksand"/>
                <a:ea typeface="Quicksand"/>
                <a:cs typeface="Quicksand"/>
                <a:sym typeface="Quicksand"/>
              </a:endParaRPr>
            </a:p>
            <a:p>
              <a:pPr indent="0" lvl="0" marL="0" rtl="0" algn="l">
                <a:lnSpc>
                  <a:spcPct val="115000"/>
                </a:lnSpc>
                <a:spcBef>
                  <a:spcPts val="0"/>
                </a:spcBef>
                <a:spcAft>
                  <a:spcPts val="0"/>
                </a:spcAft>
                <a:buNone/>
              </a:pPr>
              <a:r>
                <a:rPr lang="uk" sz="1200">
                  <a:latin typeface="Quicksand"/>
                  <a:ea typeface="Quicksand"/>
                  <a:cs typeface="Quicksand"/>
                  <a:sym typeface="Quicksand"/>
                </a:rPr>
                <a:t>Thank you for your time, consideration, and support.</a:t>
              </a:r>
              <a:endParaRPr sz="1200">
                <a:latin typeface="Quicksand"/>
                <a:ea typeface="Quicksand"/>
                <a:cs typeface="Quicksand"/>
                <a:sym typeface="Quicksand"/>
              </a:endParaRPr>
            </a:p>
          </p:txBody>
        </p:sp>
        <p:sp>
          <p:nvSpPr>
            <p:cNvPr id="242" name="Google Shape;242;p18"/>
            <p:cNvSpPr txBox="1"/>
            <p:nvPr/>
          </p:nvSpPr>
          <p:spPr>
            <a:xfrm>
              <a:off x="535797" y="5538500"/>
              <a:ext cx="15459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lang="uk" sz="1200">
                  <a:latin typeface="Quicksand"/>
                  <a:ea typeface="Quicksand"/>
                  <a:cs typeface="Quicksand"/>
                  <a:sym typeface="Quicksand"/>
                </a:rPr>
                <a:t>Sincerely,</a:t>
              </a:r>
              <a:endParaRPr sz="1200">
                <a:latin typeface="Quicksand"/>
                <a:ea typeface="Quicksand"/>
                <a:cs typeface="Quicksand"/>
                <a:sym typeface="Quicksand"/>
              </a:endParaRPr>
            </a:p>
          </p:txBody>
        </p:sp>
        <p:grpSp>
          <p:nvGrpSpPr>
            <p:cNvPr id="243" name="Google Shape;243;p18"/>
            <p:cNvGrpSpPr/>
            <p:nvPr/>
          </p:nvGrpSpPr>
          <p:grpSpPr>
            <a:xfrm>
              <a:off x="535797" y="6058975"/>
              <a:ext cx="2061604" cy="602807"/>
              <a:chOff x="535797" y="6058975"/>
              <a:chExt cx="2061604" cy="602807"/>
            </a:xfrm>
          </p:grpSpPr>
          <p:sp>
            <p:nvSpPr>
              <p:cNvPr id="244" name="Google Shape;244;p18"/>
              <p:cNvSpPr txBox="1"/>
              <p:nvPr/>
            </p:nvSpPr>
            <p:spPr>
              <a:xfrm>
                <a:off x="535797" y="6058975"/>
                <a:ext cx="15459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rPr b="1" lang="uk" sz="1200">
                    <a:latin typeface="Quicksand"/>
                    <a:ea typeface="Quicksand"/>
                    <a:cs typeface="Quicksand"/>
                    <a:sym typeface="Quicksand"/>
                  </a:rPr>
                  <a:t>Shanny Renner</a:t>
                </a:r>
                <a:endParaRPr b="1" sz="1200">
                  <a:latin typeface="Quicksand"/>
                  <a:ea typeface="Quicksand"/>
                  <a:cs typeface="Quicksand"/>
                  <a:sym typeface="Quicksand"/>
                </a:endParaRPr>
              </a:p>
            </p:txBody>
          </p:sp>
          <p:sp>
            <p:nvSpPr>
              <p:cNvPr id="245" name="Google Shape;245;p18"/>
              <p:cNvSpPr txBox="1"/>
              <p:nvPr/>
            </p:nvSpPr>
            <p:spPr>
              <a:xfrm>
                <a:off x="535801" y="6264582"/>
                <a:ext cx="2061600" cy="397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Clr>
                    <a:schemeClr val="dk1"/>
                  </a:buClr>
                  <a:buSzPts val="1100"/>
                  <a:buFont typeface="Arial"/>
                  <a:buNone/>
                </a:pPr>
                <a:r>
                  <a:rPr b="1" lang="uk" sz="1200">
                    <a:solidFill>
                      <a:schemeClr val="dk1"/>
                    </a:solidFill>
                    <a:latin typeface="Quicksand"/>
                    <a:ea typeface="Quicksand"/>
                    <a:cs typeface="Quicksand"/>
                    <a:sym typeface="Quicksand"/>
                  </a:rPr>
                  <a:t>Jacobi-Rolfson.</a:t>
                </a:r>
                <a:endParaRPr b="1" sz="1200">
                  <a:solidFill>
                    <a:schemeClr val="dk1"/>
                  </a:solidFill>
                  <a:latin typeface="Quicksand"/>
                  <a:ea typeface="Quicksand"/>
                  <a:cs typeface="Quicksand"/>
                  <a:sym typeface="Quicksand"/>
                </a:endParaRPr>
              </a:p>
              <a:p>
                <a:pPr indent="0" lvl="0" marL="0" rtl="0" algn="l">
                  <a:lnSpc>
                    <a:spcPct val="115000"/>
                  </a:lnSpc>
                  <a:spcBef>
                    <a:spcPts val="0"/>
                  </a:spcBef>
                  <a:spcAft>
                    <a:spcPts val="0"/>
                  </a:spcAft>
                  <a:buNone/>
                </a:pPr>
                <a:r>
                  <a:t/>
                </a:r>
                <a:endParaRPr b="1" sz="1200">
                  <a:latin typeface="Quicksand"/>
                  <a:ea typeface="Quicksand"/>
                  <a:cs typeface="Quicksand"/>
                  <a:sym typeface="Quicksand"/>
                </a:endParaRPr>
              </a:p>
            </p:txBody>
          </p:sp>
          <p:sp>
            <p:nvSpPr>
              <p:cNvPr id="246" name="Google Shape;246;p18"/>
              <p:cNvSpPr txBox="1"/>
              <p:nvPr/>
            </p:nvSpPr>
            <p:spPr>
              <a:xfrm>
                <a:off x="535801" y="6470190"/>
                <a:ext cx="2061600" cy="184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None/>
                </a:pPr>
                <a:r>
                  <a:t/>
                </a:r>
                <a:endParaRPr b="1" sz="1200">
                  <a:latin typeface="Quicksand"/>
                  <a:ea typeface="Quicksand"/>
                  <a:cs typeface="Quicksand"/>
                  <a:sym typeface="Quicksand"/>
                </a:endParaRPr>
              </a:p>
            </p:txBody>
          </p:sp>
        </p:gr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