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Rubik Light"/>
      <p:regular r:id="rId6"/>
      <p:bold r:id="rId7"/>
      <p:italic r:id="rId8"/>
      <p:boldItalic r:id="rId9"/>
    </p:embeddedFont>
    <p:embeddedFont>
      <p:font typeface="Rubik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ubik-bold.fntdata"/><Relationship Id="rId10" Type="http://schemas.openxmlformats.org/officeDocument/2006/relationships/font" Target="fonts/Rubik-regular.fntdata"/><Relationship Id="rId13" Type="http://schemas.openxmlformats.org/officeDocument/2006/relationships/font" Target="fonts/Rubik-boldItalic.fntdata"/><Relationship Id="rId12" Type="http://schemas.openxmlformats.org/officeDocument/2006/relationships/font" Target="fonts/Rubik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ubikLight-boldItalic.fntdata"/><Relationship Id="rId5" Type="http://schemas.openxmlformats.org/officeDocument/2006/relationships/slide" Target="slides/slide1.xml"/><Relationship Id="rId6" Type="http://schemas.openxmlformats.org/officeDocument/2006/relationships/font" Target="fonts/RubikLight-regular.fntdata"/><Relationship Id="rId7" Type="http://schemas.openxmlformats.org/officeDocument/2006/relationships/font" Target="fonts/RubikLight-bold.fntdata"/><Relationship Id="rId8" Type="http://schemas.openxmlformats.org/officeDocument/2006/relationships/font" Target="fonts/RubikLight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40564" y="389044"/>
            <a:ext cx="3810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700">
                <a:solidFill>
                  <a:srgbClr val="4558CB"/>
                </a:solidFill>
                <a:latin typeface="Rubik"/>
                <a:ea typeface="Rubik"/>
                <a:cs typeface="Rubik"/>
                <a:sym typeface="Rubik"/>
              </a:rPr>
              <a:t>JAMES COOPER</a:t>
            </a:r>
            <a:endParaRPr b="1" sz="2700">
              <a:solidFill>
                <a:srgbClr val="4558CB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424060" y="934280"/>
            <a:ext cx="38100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2200">
                <a:solidFill>
                  <a:srgbClr val="4C4D53"/>
                </a:solidFill>
                <a:latin typeface="Rubik Light"/>
                <a:ea typeface="Rubik Light"/>
                <a:cs typeface="Rubik Light"/>
                <a:sym typeface="Rubik Light"/>
              </a:rPr>
              <a:t>Fresh Graduate</a:t>
            </a:r>
            <a:endParaRPr sz="2200">
              <a:solidFill>
                <a:srgbClr val="4C4D53"/>
              </a:solidFill>
              <a:latin typeface="Rubik Light"/>
              <a:ea typeface="Rubik Light"/>
              <a:cs typeface="Rubik Light"/>
              <a:sym typeface="Rubik Light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440564" y="1588550"/>
            <a:ext cx="6419100" cy="235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900">
                <a:solidFill>
                  <a:srgbClr val="4C4D53"/>
                </a:solidFill>
                <a:latin typeface="Rubik Light"/>
                <a:ea typeface="Rubik Light"/>
                <a:cs typeface="Rubik Light"/>
                <a:sym typeface="Rubik Light"/>
              </a:rPr>
              <a:t>I am writing to express my enthusiasm for the opportunity to contribute to your company. As of June 2025, I have completed a Bachelor’s degree in Business Administration, specializing in Financial Management, from the University of Manchester. I am passionate about embarking on a professional journey that will allow me to grow as a finance specialist while contributing to the success of your organization. I am driven to expand my knowledge and gain practical experience to enhance my academic foundation. With a proactive approach to problem-solving and a strong eagerness to adapt, I am confident in my ability to excel in new environments. I believe that my dedication, communication skills, and commitment to teamwork will allow me to bring significant value to your company.</a:t>
            </a:r>
            <a:endParaRPr sz="900">
              <a:solidFill>
                <a:srgbClr val="4C4D53"/>
              </a:solidFill>
              <a:latin typeface="Rubik Light"/>
              <a:ea typeface="Rubik Light"/>
              <a:cs typeface="Rubik Light"/>
              <a:sym typeface="Rubik Light"/>
            </a:endParaRPr>
          </a:p>
          <a:p>
            <a:pPr indent="0" lvl="0" marL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4C4D53"/>
              </a:solidFill>
              <a:latin typeface="Rubik Light"/>
              <a:ea typeface="Rubik Light"/>
              <a:cs typeface="Rubik Light"/>
              <a:sym typeface="Rubik Light"/>
            </a:endParaRPr>
          </a:p>
          <a:p>
            <a:pPr indent="0" lvl="0" marL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4C4D53"/>
                </a:solidFill>
                <a:latin typeface="Rubik Light"/>
                <a:ea typeface="Rubik Light"/>
                <a:cs typeface="Rubik Light"/>
                <a:sym typeface="Rubik Light"/>
              </a:rPr>
              <a:t>I am excited to contribute my skills, apply my learning in real-world scenarios, and grow professionally as I collaborate with your esteemed team. I am committed to maximizing my potential while delivering results that align with the company’s vision.</a:t>
            </a:r>
            <a:endParaRPr sz="900">
              <a:solidFill>
                <a:srgbClr val="4C4D53"/>
              </a:solidFill>
              <a:latin typeface="Rubik Light"/>
              <a:ea typeface="Rubik Light"/>
              <a:cs typeface="Rubik Light"/>
              <a:sym typeface="Rubik Light"/>
            </a:endParaRPr>
          </a:p>
        </p:txBody>
      </p:sp>
      <p:cxnSp>
        <p:nvCxnSpPr>
          <p:cNvPr id="57" name="Google Shape;57;p13"/>
          <p:cNvCxnSpPr/>
          <p:nvPr/>
        </p:nvCxnSpPr>
        <p:spPr>
          <a:xfrm>
            <a:off x="450000" y="4167275"/>
            <a:ext cx="6660000" cy="0"/>
          </a:xfrm>
          <a:prstGeom prst="straightConnector1">
            <a:avLst/>
          </a:prstGeom>
          <a:noFill/>
          <a:ln cap="flat" cmpd="sng" w="9525">
            <a:solidFill>
              <a:srgbClr val="4C4D5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8" name="Google Shape;58;p13"/>
          <p:cNvSpPr txBox="1"/>
          <p:nvPr/>
        </p:nvSpPr>
        <p:spPr>
          <a:xfrm>
            <a:off x="440564" y="4374275"/>
            <a:ext cx="38100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500">
                <a:solidFill>
                  <a:srgbClr val="4558CB"/>
                </a:solidFill>
                <a:latin typeface="Rubik"/>
                <a:ea typeface="Rubik"/>
                <a:cs typeface="Rubik"/>
                <a:sym typeface="Rubik"/>
              </a:rPr>
              <a:t>EXPERIENCE</a:t>
            </a:r>
            <a:endParaRPr b="1" sz="1500">
              <a:solidFill>
                <a:srgbClr val="4558CB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440564" y="4812275"/>
            <a:ext cx="26301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rgbClr val="4C4D53"/>
                </a:solidFill>
                <a:latin typeface="Rubik"/>
                <a:ea typeface="Rubik"/>
                <a:cs typeface="Rubik"/>
                <a:sym typeface="Rubik"/>
              </a:rPr>
              <a:t>Intern </a:t>
            </a:r>
            <a:r>
              <a:rPr lang="uk" sz="900">
                <a:solidFill>
                  <a:srgbClr val="4C4D53"/>
                </a:solidFill>
                <a:latin typeface="Rubik"/>
                <a:ea typeface="Rubik"/>
                <a:cs typeface="Rubik"/>
                <a:sym typeface="Rubik"/>
              </a:rPr>
              <a:t>(Financial Analyst)     </a:t>
            </a:r>
            <a:r>
              <a:rPr b="1" lang="uk" sz="900">
                <a:solidFill>
                  <a:srgbClr val="4C4D53"/>
                </a:solidFill>
                <a:latin typeface="Rubik"/>
                <a:ea typeface="Rubik"/>
                <a:cs typeface="Rubik"/>
                <a:sym typeface="Rubik"/>
              </a:rPr>
              <a:t>    </a:t>
            </a:r>
            <a:endParaRPr b="1" sz="900">
              <a:solidFill>
                <a:srgbClr val="4C4D53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4479763" y="4812275"/>
            <a:ext cx="26301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4558CB"/>
                </a:solidFill>
                <a:latin typeface="Rubik"/>
                <a:ea typeface="Rubik"/>
                <a:cs typeface="Rubik"/>
                <a:sym typeface="Rubik"/>
              </a:rPr>
              <a:t> Aug 2025 – Sep 2025</a:t>
            </a:r>
            <a:endParaRPr sz="900">
              <a:solidFill>
                <a:srgbClr val="4558CB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440564" y="5036000"/>
            <a:ext cx="26301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4C4D53"/>
                </a:solidFill>
                <a:latin typeface="Rubik Light"/>
                <a:ea typeface="Rubik Light"/>
                <a:cs typeface="Rubik Light"/>
                <a:sym typeface="Rubik Light"/>
              </a:rPr>
              <a:t>Barclays PLC    </a:t>
            </a:r>
            <a:endParaRPr sz="900">
              <a:solidFill>
                <a:srgbClr val="4C4D53"/>
              </a:solidFill>
              <a:latin typeface="Rubik Light"/>
              <a:ea typeface="Rubik Light"/>
              <a:cs typeface="Rubik Light"/>
              <a:sym typeface="Rubik Light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440564" y="5232250"/>
            <a:ext cx="6486000" cy="36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4C4D53"/>
                </a:solidFill>
                <a:latin typeface="Rubik Light"/>
                <a:ea typeface="Rubik Light"/>
                <a:cs typeface="Rubik Light"/>
                <a:sym typeface="Rubik Light"/>
              </a:rPr>
              <a:t>Collaborated on financial reporting and data analysis projects. Gained valuable experience in market research and creating detailed financial projections under the mentorship of experienced analysts.</a:t>
            </a:r>
            <a:endParaRPr sz="900">
              <a:solidFill>
                <a:srgbClr val="4C4D53"/>
              </a:solidFill>
              <a:latin typeface="Rubik Light"/>
              <a:ea typeface="Rubik Light"/>
              <a:cs typeface="Rubik Light"/>
              <a:sym typeface="Rubik Light"/>
            </a:endParaRPr>
          </a:p>
        </p:txBody>
      </p:sp>
      <p:cxnSp>
        <p:nvCxnSpPr>
          <p:cNvPr id="63" name="Google Shape;63;p13"/>
          <p:cNvCxnSpPr/>
          <p:nvPr/>
        </p:nvCxnSpPr>
        <p:spPr>
          <a:xfrm>
            <a:off x="450000" y="5818600"/>
            <a:ext cx="6660000" cy="0"/>
          </a:xfrm>
          <a:prstGeom prst="straightConnector1">
            <a:avLst/>
          </a:prstGeom>
          <a:noFill/>
          <a:ln cap="flat" cmpd="sng" w="9525">
            <a:solidFill>
              <a:srgbClr val="4C4D5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4" name="Google Shape;64;p13"/>
          <p:cNvSpPr txBox="1"/>
          <p:nvPr/>
        </p:nvSpPr>
        <p:spPr>
          <a:xfrm>
            <a:off x="440564" y="6010318"/>
            <a:ext cx="38100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500">
                <a:solidFill>
                  <a:srgbClr val="4558CB"/>
                </a:solidFill>
                <a:latin typeface="Rubik"/>
                <a:ea typeface="Rubik"/>
                <a:cs typeface="Rubik"/>
                <a:sym typeface="Rubik"/>
              </a:rPr>
              <a:t>EDUCATION</a:t>
            </a:r>
            <a:endParaRPr b="1" sz="1500">
              <a:solidFill>
                <a:srgbClr val="4558CB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440564" y="6448325"/>
            <a:ext cx="38100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rgbClr val="4C4D53"/>
                </a:solidFill>
                <a:latin typeface="Rubik"/>
                <a:ea typeface="Rubik"/>
                <a:cs typeface="Rubik"/>
                <a:sym typeface="Rubik"/>
              </a:rPr>
              <a:t>Bachelor of Business Administration (Financial Management)</a:t>
            </a:r>
            <a:endParaRPr b="1" sz="900">
              <a:solidFill>
                <a:srgbClr val="4C4D53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440564" y="6672043"/>
            <a:ext cx="26301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4C4D53"/>
                </a:solidFill>
                <a:latin typeface="Rubik Light"/>
                <a:ea typeface="Rubik Light"/>
                <a:cs typeface="Rubik Light"/>
                <a:sym typeface="Rubik Light"/>
              </a:rPr>
              <a:t>University of Manchester      </a:t>
            </a:r>
            <a:endParaRPr sz="900">
              <a:solidFill>
                <a:srgbClr val="4C4D53"/>
              </a:solidFill>
              <a:latin typeface="Rubik Light"/>
              <a:ea typeface="Rubik Light"/>
              <a:cs typeface="Rubik Light"/>
              <a:sym typeface="Rubik Light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4479763" y="6672043"/>
            <a:ext cx="26301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4558CB"/>
                </a:solidFill>
                <a:latin typeface="Rubik"/>
                <a:ea typeface="Rubik"/>
                <a:cs typeface="Rubik"/>
                <a:sym typeface="Rubik"/>
              </a:rPr>
              <a:t>Sep 2021 – Oct 2025</a:t>
            </a:r>
            <a:endParaRPr sz="900">
              <a:solidFill>
                <a:srgbClr val="4558CB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440564" y="7247548"/>
            <a:ext cx="38100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500">
                <a:solidFill>
                  <a:srgbClr val="4558CB"/>
                </a:solidFill>
                <a:latin typeface="Rubik"/>
                <a:ea typeface="Rubik"/>
                <a:cs typeface="Rubik"/>
                <a:sym typeface="Rubik"/>
              </a:rPr>
              <a:t>EXTRA-CURRICULAR ACTIVITIES</a:t>
            </a:r>
            <a:endParaRPr b="1" sz="1500">
              <a:solidFill>
                <a:srgbClr val="4558CB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440574" y="7685550"/>
            <a:ext cx="35208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rgbClr val="4C4D53"/>
                </a:solidFill>
                <a:latin typeface="Rubik"/>
                <a:ea typeface="Rubik"/>
                <a:cs typeface="Rubik"/>
                <a:sym typeface="Rubik"/>
              </a:rPr>
              <a:t>Debate Society  </a:t>
            </a:r>
            <a:r>
              <a:rPr lang="uk" sz="900">
                <a:solidFill>
                  <a:srgbClr val="4C4D53"/>
                </a:solidFill>
                <a:latin typeface="Rubik"/>
                <a:ea typeface="Rubik"/>
                <a:cs typeface="Rubik"/>
                <a:sym typeface="Rubik"/>
              </a:rPr>
              <a:t>University of Manchester          </a:t>
            </a:r>
            <a:r>
              <a:rPr b="1" lang="uk" sz="900">
                <a:solidFill>
                  <a:srgbClr val="4C4D53"/>
                </a:solidFill>
                <a:latin typeface="Rubik"/>
                <a:ea typeface="Rubik"/>
                <a:cs typeface="Rubik"/>
                <a:sym typeface="Rubik"/>
              </a:rPr>
              <a:t>        </a:t>
            </a:r>
            <a:endParaRPr b="1" sz="900">
              <a:solidFill>
                <a:srgbClr val="4C4D53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cxnSp>
        <p:nvCxnSpPr>
          <p:cNvPr id="70" name="Google Shape;70;p13"/>
          <p:cNvCxnSpPr/>
          <p:nvPr/>
        </p:nvCxnSpPr>
        <p:spPr>
          <a:xfrm>
            <a:off x="450000" y="7029275"/>
            <a:ext cx="6660000" cy="0"/>
          </a:xfrm>
          <a:prstGeom prst="straightConnector1">
            <a:avLst/>
          </a:prstGeom>
          <a:noFill/>
          <a:ln cap="flat" cmpd="sng" w="9525">
            <a:solidFill>
              <a:srgbClr val="4C4D5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1" name="Google Shape;71;p13"/>
          <p:cNvSpPr txBox="1"/>
          <p:nvPr/>
        </p:nvSpPr>
        <p:spPr>
          <a:xfrm>
            <a:off x="5527440" y="7685550"/>
            <a:ext cx="15825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4558CB"/>
                </a:solidFill>
                <a:latin typeface="Rubik"/>
                <a:ea typeface="Rubik"/>
                <a:cs typeface="Rubik"/>
                <a:sym typeface="Rubik"/>
              </a:rPr>
              <a:t>Sep 2022 – Oct 2025</a:t>
            </a:r>
            <a:endParaRPr sz="900">
              <a:solidFill>
                <a:srgbClr val="4558CB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5527440" y="7915450"/>
            <a:ext cx="15825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4558CB"/>
                </a:solidFill>
                <a:latin typeface="Rubik"/>
                <a:ea typeface="Rubik"/>
                <a:cs typeface="Rubik"/>
                <a:sym typeface="Rubik"/>
              </a:rPr>
              <a:t>Jan 2024 – Jun 2025</a:t>
            </a:r>
            <a:endParaRPr sz="900">
              <a:solidFill>
                <a:srgbClr val="4558CB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440574" y="8145350"/>
            <a:ext cx="35208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rgbClr val="4C4D53"/>
                </a:solidFill>
                <a:latin typeface="Rubik"/>
                <a:ea typeface="Rubik"/>
                <a:cs typeface="Rubik"/>
                <a:sym typeface="Rubik"/>
              </a:rPr>
              <a:t>Volunteer Work  </a:t>
            </a:r>
            <a:r>
              <a:rPr lang="uk" sz="900">
                <a:solidFill>
                  <a:srgbClr val="4C4D53"/>
                </a:solidFill>
                <a:latin typeface="Rubik"/>
                <a:ea typeface="Rubik"/>
                <a:cs typeface="Rubik"/>
                <a:sym typeface="Rubik"/>
              </a:rPr>
              <a:t>Local Community Center       </a:t>
            </a:r>
            <a:endParaRPr sz="900">
              <a:solidFill>
                <a:srgbClr val="4C4D53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5527440" y="8145350"/>
            <a:ext cx="15825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4558CB"/>
                </a:solidFill>
                <a:latin typeface="Rubik"/>
                <a:ea typeface="Rubik"/>
                <a:cs typeface="Rubik"/>
                <a:sym typeface="Rubik"/>
              </a:rPr>
              <a:t>Jul 2023 – Aug 2023</a:t>
            </a:r>
            <a:endParaRPr sz="900">
              <a:solidFill>
                <a:srgbClr val="4558CB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cxnSp>
        <p:nvCxnSpPr>
          <p:cNvPr id="75" name="Google Shape;75;p13"/>
          <p:cNvCxnSpPr/>
          <p:nvPr/>
        </p:nvCxnSpPr>
        <p:spPr>
          <a:xfrm>
            <a:off x="450000" y="8474450"/>
            <a:ext cx="6660000" cy="0"/>
          </a:xfrm>
          <a:prstGeom prst="straightConnector1">
            <a:avLst/>
          </a:prstGeom>
          <a:noFill/>
          <a:ln cap="flat" cmpd="sng" w="9525">
            <a:solidFill>
              <a:srgbClr val="4C4D5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6" name="Google Shape;76;p13"/>
          <p:cNvSpPr txBox="1"/>
          <p:nvPr/>
        </p:nvSpPr>
        <p:spPr>
          <a:xfrm>
            <a:off x="440564" y="8671525"/>
            <a:ext cx="22497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500">
                <a:solidFill>
                  <a:srgbClr val="4558CB"/>
                </a:solidFill>
                <a:latin typeface="Rubik"/>
                <a:ea typeface="Rubik"/>
                <a:cs typeface="Rubik"/>
                <a:sym typeface="Rubik"/>
              </a:rPr>
              <a:t>LANGUAGES</a:t>
            </a:r>
            <a:endParaRPr b="1" sz="1500">
              <a:solidFill>
                <a:srgbClr val="4558CB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440564" y="9109525"/>
            <a:ext cx="18687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rgbClr val="4C4D53"/>
                </a:solidFill>
                <a:latin typeface="Rubik"/>
                <a:ea typeface="Rubik"/>
                <a:cs typeface="Rubik"/>
                <a:sym typeface="Rubik"/>
              </a:rPr>
              <a:t>English </a:t>
            </a:r>
            <a:r>
              <a:rPr lang="uk" sz="900">
                <a:solidFill>
                  <a:srgbClr val="4C4D53"/>
                </a:solidFill>
                <a:latin typeface="Rubik"/>
                <a:ea typeface="Rubik"/>
                <a:cs typeface="Rubik"/>
                <a:sym typeface="Rubik"/>
              </a:rPr>
              <a:t>(Fluent)      </a:t>
            </a:r>
            <a:endParaRPr sz="900">
              <a:solidFill>
                <a:srgbClr val="4C4D53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3182700" y="9109525"/>
            <a:ext cx="18687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rgbClr val="4C4D53"/>
                </a:solidFill>
                <a:latin typeface="Rubik"/>
                <a:ea typeface="Rubik"/>
                <a:cs typeface="Rubik"/>
                <a:sym typeface="Rubik"/>
              </a:rPr>
              <a:t>Spanish </a:t>
            </a:r>
            <a:r>
              <a:rPr lang="uk" sz="900">
                <a:solidFill>
                  <a:srgbClr val="4C4D53"/>
                </a:solidFill>
                <a:latin typeface="Rubik"/>
                <a:ea typeface="Rubik"/>
                <a:cs typeface="Rubik"/>
                <a:sym typeface="Rubik"/>
              </a:rPr>
              <a:t>(Intermediate)</a:t>
            </a:r>
            <a:endParaRPr sz="900">
              <a:solidFill>
                <a:srgbClr val="4C4D53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6028528" y="9109525"/>
            <a:ext cx="10875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rgbClr val="4C4D53"/>
                </a:solidFill>
                <a:latin typeface="Rubik"/>
                <a:ea typeface="Rubik"/>
                <a:cs typeface="Rubik"/>
                <a:sym typeface="Rubik"/>
              </a:rPr>
              <a:t>French </a:t>
            </a:r>
            <a:r>
              <a:rPr lang="uk" sz="900">
                <a:solidFill>
                  <a:srgbClr val="4C4D53"/>
                </a:solidFill>
                <a:latin typeface="Rubik"/>
                <a:ea typeface="Rubik"/>
                <a:cs typeface="Rubik"/>
                <a:sym typeface="Rubik"/>
              </a:rPr>
              <a:t>(Beginner)</a:t>
            </a:r>
            <a:endParaRPr sz="900">
              <a:solidFill>
                <a:srgbClr val="4C4D53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cxnSp>
        <p:nvCxnSpPr>
          <p:cNvPr id="80" name="Google Shape;80;p13"/>
          <p:cNvCxnSpPr/>
          <p:nvPr/>
        </p:nvCxnSpPr>
        <p:spPr>
          <a:xfrm>
            <a:off x="450000" y="9479600"/>
            <a:ext cx="6660000" cy="0"/>
          </a:xfrm>
          <a:prstGeom prst="straightConnector1">
            <a:avLst/>
          </a:prstGeom>
          <a:noFill/>
          <a:ln cap="flat" cmpd="sng" w="9525">
            <a:solidFill>
              <a:srgbClr val="4C4D5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1" name="Google Shape;81;p13"/>
          <p:cNvSpPr txBox="1"/>
          <p:nvPr/>
        </p:nvSpPr>
        <p:spPr>
          <a:xfrm>
            <a:off x="440564" y="9652741"/>
            <a:ext cx="22497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500">
                <a:solidFill>
                  <a:srgbClr val="4558CB"/>
                </a:solidFill>
                <a:latin typeface="Rubik"/>
                <a:ea typeface="Rubik"/>
                <a:cs typeface="Rubik"/>
                <a:sym typeface="Rubik"/>
              </a:rPr>
              <a:t>PERSONAL SKILLS</a:t>
            </a:r>
            <a:endParaRPr b="1" sz="1500">
              <a:solidFill>
                <a:srgbClr val="4558CB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450000" y="10090750"/>
            <a:ext cx="66600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rgbClr val="4C4D53"/>
                </a:solidFill>
                <a:latin typeface="Rubik"/>
                <a:ea typeface="Rubik"/>
                <a:cs typeface="Rubik"/>
                <a:sym typeface="Rubik"/>
              </a:rPr>
              <a:t>Analytical Thinking     |     Time Management     |     Strong Communication      |       Problem-Solving      |     Teamwork</a:t>
            </a:r>
            <a:endParaRPr sz="900">
              <a:solidFill>
                <a:srgbClr val="4C4D53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440574" y="7915450"/>
            <a:ext cx="35208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rgbClr val="4C4D53"/>
                </a:solidFill>
                <a:latin typeface="Rubik"/>
                <a:ea typeface="Rubik"/>
                <a:cs typeface="Rubik"/>
                <a:sym typeface="Rubik"/>
              </a:rPr>
              <a:t>Investment Club </a:t>
            </a:r>
            <a:r>
              <a:rPr lang="uk" sz="900">
                <a:solidFill>
                  <a:srgbClr val="4C4D53"/>
                </a:solidFill>
                <a:latin typeface="Rubik"/>
                <a:ea typeface="Rubik"/>
                <a:cs typeface="Rubik"/>
                <a:sym typeface="Rubik"/>
              </a:rPr>
              <a:t> University of Manchester    </a:t>
            </a:r>
            <a:endParaRPr sz="900">
              <a:solidFill>
                <a:srgbClr val="4C4D53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grpSp>
        <p:nvGrpSpPr>
          <p:cNvPr id="84" name="Google Shape;84;p13"/>
          <p:cNvGrpSpPr/>
          <p:nvPr/>
        </p:nvGrpSpPr>
        <p:grpSpPr>
          <a:xfrm>
            <a:off x="5518670" y="447350"/>
            <a:ext cx="1835106" cy="787825"/>
            <a:chOff x="5518670" y="447350"/>
            <a:chExt cx="1835106" cy="787825"/>
          </a:xfrm>
        </p:grpSpPr>
        <p:sp>
          <p:nvSpPr>
            <p:cNvPr id="85" name="Google Shape;85;p13"/>
            <p:cNvSpPr txBox="1"/>
            <p:nvPr/>
          </p:nvSpPr>
          <p:spPr>
            <a:xfrm>
              <a:off x="5518670" y="447350"/>
              <a:ext cx="16284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4558CB"/>
                  </a:solidFill>
                  <a:latin typeface="Rubik"/>
                  <a:ea typeface="Rubik"/>
                  <a:cs typeface="Rubik"/>
                  <a:sym typeface="Rubik"/>
                </a:rPr>
                <a:t>E.</a:t>
              </a:r>
              <a:r>
                <a:rPr lang="uk" sz="900">
                  <a:solidFill>
                    <a:srgbClr val="4558CB"/>
                  </a:solidFill>
                  <a:latin typeface="Rubik"/>
                  <a:ea typeface="Rubik"/>
                  <a:cs typeface="Rubik"/>
                  <a:sym typeface="Rubik"/>
                </a:rPr>
                <a:t> </a:t>
              </a:r>
              <a:r>
                <a:rPr lang="uk" sz="900">
                  <a:solidFill>
                    <a:srgbClr val="4C4D53"/>
                  </a:solidFill>
                  <a:latin typeface="Rubik"/>
                  <a:ea typeface="Rubik"/>
                  <a:cs typeface="Rubik"/>
                  <a:sym typeface="Rubik"/>
                </a:rPr>
                <a:t>james.cooper@mail.ltd</a:t>
              </a:r>
              <a:endParaRPr sz="900">
                <a:solidFill>
                  <a:srgbClr val="4C4D53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86" name="Google Shape;86;p13"/>
            <p:cNvSpPr txBox="1"/>
            <p:nvPr/>
          </p:nvSpPr>
          <p:spPr>
            <a:xfrm>
              <a:off x="5518670" y="663758"/>
              <a:ext cx="16284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4558CB"/>
                  </a:solidFill>
                  <a:latin typeface="Rubik"/>
                  <a:ea typeface="Rubik"/>
                  <a:cs typeface="Rubik"/>
                  <a:sym typeface="Rubik"/>
                </a:rPr>
                <a:t>P. </a:t>
              </a:r>
              <a:r>
                <a:rPr lang="uk" sz="900">
                  <a:solidFill>
                    <a:srgbClr val="4C4D53"/>
                  </a:solidFill>
                  <a:latin typeface="Rubik"/>
                  <a:ea typeface="Rubik"/>
                  <a:cs typeface="Rubik"/>
                  <a:sym typeface="Rubik"/>
                </a:rPr>
                <a:t>+44 7896 654321</a:t>
              </a:r>
              <a:endParaRPr sz="900">
                <a:solidFill>
                  <a:srgbClr val="4C4D53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87" name="Google Shape;87;p13"/>
            <p:cNvSpPr txBox="1"/>
            <p:nvPr/>
          </p:nvSpPr>
          <p:spPr>
            <a:xfrm>
              <a:off x="5518670" y="880167"/>
              <a:ext cx="16284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4558CB"/>
                  </a:solidFill>
                  <a:latin typeface="Rubik"/>
                  <a:ea typeface="Rubik"/>
                  <a:cs typeface="Rubik"/>
                  <a:sym typeface="Rubik"/>
                </a:rPr>
                <a:t>A. </a:t>
              </a:r>
              <a:r>
                <a:rPr lang="uk" sz="900">
                  <a:solidFill>
                    <a:srgbClr val="4C4D53"/>
                  </a:solidFill>
                  <a:latin typeface="Rubik"/>
                  <a:ea typeface="Rubik"/>
                  <a:cs typeface="Rubik"/>
                  <a:sym typeface="Rubik"/>
                </a:rPr>
                <a:t>Manchester, UK</a:t>
              </a:r>
              <a:endParaRPr sz="900">
                <a:solidFill>
                  <a:srgbClr val="4C4D53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88" name="Google Shape;88;p13"/>
            <p:cNvSpPr txBox="1"/>
            <p:nvPr/>
          </p:nvSpPr>
          <p:spPr>
            <a:xfrm>
              <a:off x="5518676" y="1096575"/>
              <a:ext cx="18351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4558CB"/>
                  </a:solidFill>
                  <a:latin typeface="Rubik"/>
                  <a:ea typeface="Rubik"/>
                  <a:cs typeface="Rubik"/>
                  <a:sym typeface="Rubik"/>
                </a:rPr>
                <a:t>L. </a:t>
              </a:r>
              <a:r>
                <a:rPr lang="uk" sz="900">
                  <a:solidFill>
                    <a:srgbClr val="4C4D53"/>
                  </a:solidFill>
                  <a:latin typeface="Rubik"/>
                  <a:ea typeface="Rubik"/>
                  <a:cs typeface="Rubik"/>
                  <a:sym typeface="Rubik"/>
                </a:rPr>
                <a:t>linkedin.com/examp-cooper</a:t>
              </a:r>
              <a:endParaRPr sz="900">
                <a:solidFill>
                  <a:srgbClr val="4C4D53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